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23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notesSlides/notesSlide1.xml" ContentType="application/vnd.openxmlformats-officedocument.presentationml.notesSlide+xml"/>
  <Override PartName="/ppt/media/image35.jpg" ContentType="image/jp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259" r:id="rId5"/>
    <p:sldId id="298" r:id="rId6"/>
    <p:sldId id="257" r:id="rId7"/>
    <p:sldId id="260" r:id="rId8"/>
    <p:sldId id="271" r:id="rId9"/>
    <p:sldId id="288" r:id="rId10"/>
    <p:sldId id="264" r:id="rId11"/>
    <p:sldId id="279" r:id="rId12"/>
    <p:sldId id="285" r:id="rId13"/>
    <p:sldId id="277" r:id="rId14"/>
    <p:sldId id="297" r:id="rId15"/>
    <p:sldId id="280" r:id="rId16"/>
    <p:sldId id="278" r:id="rId17"/>
    <p:sldId id="287" r:id="rId18"/>
    <p:sldId id="292" r:id="rId19"/>
    <p:sldId id="281" r:id="rId20"/>
    <p:sldId id="266" r:id="rId21"/>
    <p:sldId id="282" r:id="rId22"/>
    <p:sldId id="283" r:id="rId23"/>
    <p:sldId id="289" r:id="rId24"/>
    <p:sldId id="290" r:id="rId25"/>
    <p:sldId id="270" r:id="rId26"/>
    <p:sldId id="291" r:id="rId27"/>
    <p:sldId id="296" r:id="rId28"/>
    <p:sldId id="26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90"/>
    <a:srgbClr val="9D8A56"/>
    <a:srgbClr val="000000"/>
    <a:srgbClr val="DDD8D4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95527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186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ddy, Jarendra" userId="99d4a93e-ea70-4ddc-81f2-3d386afef4ab" providerId="ADAL" clId="{632DC43C-7984-4826-B8EA-3D5023ED67BC}"/>
    <pc:docChg chg="custSel modSld">
      <pc:chgData name="Reddy, Jarendra" userId="99d4a93e-ea70-4ddc-81f2-3d386afef4ab" providerId="ADAL" clId="{632DC43C-7984-4826-B8EA-3D5023ED67BC}" dt="2019-07-17T09:26:22.254" v="0" actId="478"/>
      <pc:docMkLst>
        <pc:docMk/>
      </pc:docMkLst>
      <pc:sldChg chg="delSp">
        <pc:chgData name="Reddy, Jarendra" userId="99d4a93e-ea70-4ddc-81f2-3d386afef4ab" providerId="ADAL" clId="{632DC43C-7984-4826-B8EA-3D5023ED67BC}" dt="2019-07-17T09:26:22.254" v="0" actId="478"/>
        <pc:sldMkLst>
          <pc:docMk/>
          <pc:sldMk cId="151692571" sldId="259"/>
        </pc:sldMkLst>
        <pc:spChg chg="del">
          <ac:chgData name="Reddy, Jarendra" userId="99d4a93e-ea70-4ddc-81f2-3d386afef4ab" providerId="ADAL" clId="{632DC43C-7984-4826-B8EA-3D5023ED67BC}" dt="2019-07-17T09:26:22.254" v="0" actId="478"/>
          <ac:spMkLst>
            <pc:docMk/>
            <pc:sldMk cId="151692571" sldId="259"/>
            <ac:spMk id="5" creationId="{CB963683-1BF8-4A99-958E-641DFB586E6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1F9A8-3D63-7649-8465-67CA173102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2086A-6960-9A40-AFC0-DE4B03282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2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2086A-6960-9A40-AFC0-DE4B032822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4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72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74132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627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013" y="2081035"/>
            <a:ext cx="72517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3013" y="395110"/>
            <a:ext cx="72517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43013" y="1114425"/>
            <a:ext cx="7251700" cy="232868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243013" y="395111"/>
            <a:ext cx="7251700" cy="5764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326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43013" y="1685925"/>
            <a:ext cx="72517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1243013" y="0"/>
            <a:ext cx="72517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43013" y="1114425"/>
            <a:ext cx="7251700" cy="232868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243013" y="395111"/>
            <a:ext cx="7251700" cy="5764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2068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43013" y="2081035"/>
            <a:ext cx="72517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243013" y="395110"/>
            <a:ext cx="72517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85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2" r:id="rId5"/>
    <p:sldLayoutId id="2147483663" r:id="rId6"/>
    <p:sldLayoutId id="2147483664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1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3000" kern="1200" baseline="0">
          <a:solidFill>
            <a:srgbClr val="000090"/>
          </a:solidFill>
          <a:latin typeface="Antenn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Antenna Ligh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Antenna Ligh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ntenna Ligh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ntenna Ligh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Antenna 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164" y="213879"/>
            <a:ext cx="7843549" cy="2328685"/>
          </a:xfrm>
        </p:spPr>
        <p:txBody>
          <a:bodyPr/>
          <a:lstStyle/>
          <a:p>
            <a:r>
              <a:rPr lang="en-GB" dirty="0">
                <a:solidFill>
                  <a:srgbClr val="9D8A56"/>
                </a:solidFill>
                <a:latin typeface="Century Gothic" panose="020B0502020202020204" pitchFamily="34" charset="0"/>
              </a:rPr>
              <a:t>The economic and social impact of </a:t>
            </a:r>
            <a:r>
              <a:rPr lang="en-GB" dirty="0" err="1">
                <a:solidFill>
                  <a:srgbClr val="9D8A56"/>
                </a:solidFill>
                <a:latin typeface="Century Gothic" panose="020B0502020202020204" pitchFamily="34" charset="0"/>
              </a:rPr>
              <a:t>gautrain</a:t>
            </a:r>
            <a:endParaRPr lang="en-US" dirty="0">
              <a:solidFill>
                <a:srgbClr val="9D8A5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164" y="1342642"/>
            <a:ext cx="7843549" cy="576440"/>
          </a:xfrm>
        </p:spPr>
        <p:txBody>
          <a:bodyPr/>
          <a:lstStyle/>
          <a:p>
            <a:r>
              <a:rPr lang="en-GB" b="1" dirty="0">
                <a:solidFill>
                  <a:srgbClr val="004890"/>
                </a:solidFill>
                <a:latin typeface="Century Gothic" panose="020B0502020202020204" pitchFamily="34" charset="0"/>
              </a:rPr>
              <a:t>Headlines from the Report – July 2019 </a:t>
            </a:r>
            <a:endParaRPr lang="en-US" b="1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92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3EE572-F961-455B-9FCA-6A41935A1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93" t="5390" r="20911" b="8965"/>
          <a:stretch/>
        </p:blipFill>
        <p:spPr>
          <a:xfrm>
            <a:off x="4455767" y="1209526"/>
            <a:ext cx="4273347" cy="4139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25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Integrating the Region and its Communities</a:t>
            </a:r>
            <a:endParaRPr lang="en-US" sz="2800" b="1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5EFF1627-3772-41C2-BADA-E4BFDBC2C769}"/>
              </a:ext>
            </a:extLst>
          </p:cNvPr>
          <p:cNvSpPr/>
          <p:nvPr/>
        </p:nvSpPr>
        <p:spPr>
          <a:xfrm>
            <a:off x="291167" y="1417638"/>
            <a:ext cx="4367015" cy="698238"/>
          </a:xfrm>
          <a:custGeom>
            <a:avLst/>
            <a:gdLst/>
            <a:ahLst/>
            <a:cxnLst/>
            <a:rect l="l" t="t" r="r" b="b"/>
            <a:pathLst>
              <a:path w="6382384" h="889635">
                <a:moveTo>
                  <a:pt x="0" y="889253"/>
                </a:moveTo>
                <a:lnTo>
                  <a:pt x="6382207" y="889253"/>
                </a:lnTo>
                <a:lnTo>
                  <a:pt x="6382207" y="0"/>
                </a:lnTo>
                <a:lnTo>
                  <a:pt x="0" y="0"/>
                </a:lnTo>
                <a:lnTo>
                  <a:pt x="0" y="889253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96C5EAEC-6925-433C-BCBF-B248767F3CE1}"/>
              </a:ext>
            </a:extLst>
          </p:cNvPr>
          <p:cNvSpPr txBox="1"/>
          <p:nvPr/>
        </p:nvSpPr>
        <p:spPr>
          <a:xfrm>
            <a:off x="765091" y="1555756"/>
            <a:ext cx="330643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20" dirty="0">
                <a:solidFill>
                  <a:srgbClr val="9D8A56"/>
                </a:solidFill>
                <a:latin typeface="Century Gothic"/>
                <a:cs typeface="Century Gothic"/>
              </a:rPr>
              <a:t>c.70% </a:t>
            </a:r>
            <a:r>
              <a:rPr lang="en-GB" sz="2000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of all trips </a:t>
            </a:r>
            <a:r>
              <a:rPr sz="2000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on </a:t>
            </a:r>
            <a:r>
              <a:rPr sz="2000" spc="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Gautrain cross 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 </a:t>
            </a:r>
            <a:r>
              <a:rPr sz="2000" spc="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city</a:t>
            </a:r>
            <a:r>
              <a:rPr sz="2000" spc="3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20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boundary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C9FAF2-FB58-4E67-B2D3-2348FA6CD9C3}"/>
              </a:ext>
            </a:extLst>
          </p:cNvPr>
          <p:cNvSpPr/>
          <p:nvPr/>
        </p:nvSpPr>
        <p:spPr>
          <a:xfrm>
            <a:off x="8468142" y="0"/>
            <a:ext cx="437356" cy="905278"/>
          </a:xfrm>
          <a:prstGeom prst="rect">
            <a:avLst/>
          </a:prstGeom>
          <a:solidFill>
            <a:srgbClr val="9D8A56"/>
          </a:solidFill>
          <a:ln>
            <a:solidFill>
              <a:srgbClr val="9D8A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bject 67">
            <a:extLst>
              <a:ext uri="{FF2B5EF4-FFF2-40B4-BE49-F238E27FC236}">
                <a16:creationId xmlns:a16="http://schemas.microsoft.com/office/drawing/2014/main" id="{0AEE7EC9-60C4-44D8-86DE-DBF3FB67E6C3}"/>
              </a:ext>
            </a:extLst>
          </p:cNvPr>
          <p:cNvSpPr/>
          <p:nvPr/>
        </p:nvSpPr>
        <p:spPr>
          <a:xfrm>
            <a:off x="8513052" y="610290"/>
            <a:ext cx="311506" cy="212845"/>
          </a:xfrm>
          <a:custGeom>
            <a:avLst/>
            <a:gdLst/>
            <a:ahLst/>
            <a:cxnLst/>
            <a:rect l="l" t="t" r="r" b="b"/>
            <a:pathLst>
              <a:path w="401320" h="273050">
                <a:moveTo>
                  <a:pt x="100965" y="0"/>
                </a:moveTo>
                <a:lnTo>
                  <a:pt x="0" y="51942"/>
                </a:lnTo>
                <a:lnTo>
                  <a:pt x="0" y="273011"/>
                </a:lnTo>
                <a:lnTo>
                  <a:pt x="98232" y="225069"/>
                </a:lnTo>
                <a:lnTo>
                  <a:pt x="36245" y="225069"/>
                </a:lnTo>
                <a:lnTo>
                  <a:pt x="36245" y="71920"/>
                </a:lnTo>
                <a:lnTo>
                  <a:pt x="90601" y="41287"/>
                </a:lnTo>
                <a:lnTo>
                  <a:pt x="186636" y="41287"/>
                </a:lnTo>
                <a:lnTo>
                  <a:pt x="100965" y="0"/>
                </a:lnTo>
                <a:close/>
              </a:path>
              <a:path w="401320" h="273050">
                <a:moveTo>
                  <a:pt x="168913" y="223735"/>
                </a:moveTo>
                <a:lnTo>
                  <a:pt x="100965" y="223735"/>
                </a:lnTo>
                <a:lnTo>
                  <a:pt x="200621" y="273011"/>
                </a:lnTo>
                <a:lnTo>
                  <a:pt x="279335" y="233057"/>
                </a:lnTo>
                <a:lnTo>
                  <a:pt x="187680" y="233057"/>
                </a:lnTo>
                <a:lnTo>
                  <a:pt x="168913" y="223735"/>
                </a:lnTo>
                <a:close/>
              </a:path>
              <a:path w="401320" h="273050">
                <a:moveTo>
                  <a:pt x="366562" y="223735"/>
                </a:moveTo>
                <a:lnTo>
                  <a:pt x="297700" y="223735"/>
                </a:lnTo>
                <a:lnTo>
                  <a:pt x="401243" y="273011"/>
                </a:lnTo>
                <a:lnTo>
                  <a:pt x="401243" y="225069"/>
                </a:lnTo>
                <a:lnTo>
                  <a:pt x="368884" y="225069"/>
                </a:lnTo>
                <a:lnTo>
                  <a:pt x="366562" y="223735"/>
                </a:lnTo>
                <a:close/>
              </a:path>
              <a:path w="401320" h="273050">
                <a:moveTo>
                  <a:pt x="186636" y="41287"/>
                </a:moveTo>
                <a:lnTo>
                  <a:pt x="112610" y="41287"/>
                </a:lnTo>
                <a:lnTo>
                  <a:pt x="187680" y="78574"/>
                </a:lnTo>
                <a:lnTo>
                  <a:pt x="187680" y="233057"/>
                </a:lnTo>
                <a:lnTo>
                  <a:pt x="279335" y="233057"/>
                </a:lnTo>
                <a:lnTo>
                  <a:pt x="284590" y="230390"/>
                </a:lnTo>
                <a:lnTo>
                  <a:pt x="212267" y="230390"/>
                </a:lnTo>
                <a:lnTo>
                  <a:pt x="212267" y="80352"/>
                </a:lnTo>
                <a:lnTo>
                  <a:pt x="249732" y="56197"/>
                </a:lnTo>
                <a:lnTo>
                  <a:pt x="246356" y="49275"/>
                </a:lnTo>
                <a:lnTo>
                  <a:pt x="203212" y="49275"/>
                </a:lnTo>
                <a:lnTo>
                  <a:pt x="186636" y="41287"/>
                </a:lnTo>
                <a:close/>
              </a:path>
              <a:path w="401320" h="273050">
                <a:moveTo>
                  <a:pt x="313232" y="128739"/>
                </a:moveTo>
                <a:lnTo>
                  <a:pt x="289928" y="129628"/>
                </a:lnTo>
                <a:lnTo>
                  <a:pt x="289928" y="194436"/>
                </a:lnTo>
                <a:lnTo>
                  <a:pt x="212267" y="230390"/>
                </a:lnTo>
                <a:lnTo>
                  <a:pt x="284590" y="230390"/>
                </a:lnTo>
                <a:lnTo>
                  <a:pt x="297700" y="223735"/>
                </a:lnTo>
                <a:lnTo>
                  <a:pt x="366562" y="223735"/>
                </a:lnTo>
                <a:lnTo>
                  <a:pt x="313232" y="193103"/>
                </a:lnTo>
                <a:lnTo>
                  <a:pt x="313232" y="128739"/>
                </a:lnTo>
                <a:close/>
              </a:path>
              <a:path w="401320" h="273050">
                <a:moveTo>
                  <a:pt x="112610" y="41287"/>
                </a:moveTo>
                <a:lnTo>
                  <a:pt x="90601" y="41287"/>
                </a:lnTo>
                <a:lnTo>
                  <a:pt x="90601" y="195770"/>
                </a:lnTo>
                <a:lnTo>
                  <a:pt x="36245" y="225069"/>
                </a:lnTo>
                <a:lnTo>
                  <a:pt x="98232" y="225069"/>
                </a:lnTo>
                <a:lnTo>
                  <a:pt x="100965" y="223735"/>
                </a:lnTo>
                <a:lnTo>
                  <a:pt x="168913" y="223735"/>
                </a:lnTo>
                <a:lnTo>
                  <a:pt x="112610" y="195770"/>
                </a:lnTo>
                <a:lnTo>
                  <a:pt x="112610" y="41287"/>
                </a:lnTo>
                <a:close/>
              </a:path>
              <a:path w="401320" h="273050">
                <a:moveTo>
                  <a:pt x="366496" y="30683"/>
                </a:moveTo>
                <a:lnTo>
                  <a:pt x="352056" y="58597"/>
                </a:lnTo>
                <a:lnTo>
                  <a:pt x="368884" y="70586"/>
                </a:lnTo>
                <a:lnTo>
                  <a:pt x="368884" y="225069"/>
                </a:lnTo>
                <a:lnTo>
                  <a:pt x="401243" y="225069"/>
                </a:lnTo>
                <a:lnTo>
                  <a:pt x="401243" y="49275"/>
                </a:lnTo>
                <a:lnTo>
                  <a:pt x="366496" y="30683"/>
                </a:lnTo>
                <a:close/>
              </a:path>
              <a:path w="401320" h="273050">
                <a:moveTo>
                  <a:pt x="236550" y="29171"/>
                </a:moveTo>
                <a:lnTo>
                  <a:pt x="203212" y="49275"/>
                </a:lnTo>
                <a:lnTo>
                  <a:pt x="246356" y="49275"/>
                </a:lnTo>
                <a:lnTo>
                  <a:pt x="236550" y="291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68">
            <a:extLst>
              <a:ext uri="{FF2B5EF4-FFF2-40B4-BE49-F238E27FC236}">
                <a16:creationId xmlns:a16="http://schemas.microsoft.com/office/drawing/2014/main" id="{1B97ABF3-700E-4978-A7F6-45044320881B}"/>
              </a:ext>
            </a:extLst>
          </p:cNvPr>
          <p:cNvSpPr/>
          <p:nvPr/>
        </p:nvSpPr>
        <p:spPr>
          <a:xfrm>
            <a:off x="8706410" y="553140"/>
            <a:ext cx="88709" cy="137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F9C6006-05C8-4BF1-8DB8-05C8B9FDBF26}"/>
              </a:ext>
            </a:extLst>
          </p:cNvPr>
          <p:cNvSpPr/>
          <p:nvPr/>
        </p:nvSpPr>
        <p:spPr>
          <a:xfrm>
            <a:off x="4893906" y="1207515"/>
            <a:ext cx="1123381" cy="1123381"/>
          </a:xfrm>
          <a:prstGeom prst="ellipse">
            <a:avLst/>
          </a:prstGeom>
          <a:solidFill>
            <a:srgbClr val="9D8A56"/>
          </a:solidFill>
          <a:ln>
            <a:solidFill>
              <a:srgbClr val="9D8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3.8m</a:t>
            </a:r>
            <a:r>
              <a:rPr lang="en-GB" sz="800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800" dirty="0">
                <a:latin typeface="Century Gothic" panose="020B0502020202020204" pitchFamily="34" charset="0"/>
              </a:rPr>
              <a:t>trips from Tshwane to </a:t>
            </a:r>
            <a:r>
              <a:rPr lang="en-GB" sz="800" dirty="0" err="1">
                <a:latin typeface="Century Gothic" panose="020B0502020202020204" pitchFamily="34" charset="0"/>
              </a:rPr>
              <a:t>Jhb</a:t>
            </a:r>
            <a:r>
              <a:rPr lang="en-GB" sz="800" dirty="0">
                <a:latin typeface="Century Gothic" panose="020B0502020202020204" pitchFamily="34" charset="0"/>
              </a:rPr>
              <a:t>/ Ekurhuleni in 2018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6C33B81-8115-4EE9-8C14-A86F3F501673}"/>
              </a:ext>
            </a:extLst>
          </p:cNvPr>
          <p:cNvSpPr/>
          <p:nvPr/>
        </p:nvSpPr>
        <p:spPr>
          <a:xfrm>
            <a:off x="3556054" y="4327848"/>
            <a:ext cx="1123381" cy="1123381"/>
          </a:xfrm>
          <a:prstGeom prst="ellipse">
            <a:avLst/>
          </a:prstGeom>
          <a:solidFill>
            <a:srgbClr val="9D8A56"/>
          </a:solidFill>
          <a:ln>
            <a:solidFill>
              <a:srgbClr val="9D8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4.8m</a:t>
            </a:r>
            <a:r>
              <a:rPr lang="en-GB" sz="800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800" dirty="0">
                <a:latin typeface="Century Gothic" panose="020B0502020202020204" pitchFamily="34" charset="0"/>
              </a:rPr>
              <a:t>trips from </a:t>
            </a:r>
            <a:r>
              <a:rPr lang="en-GB" sz="800" dirty="0" err="1">
                <a:latin typeface="Century Gothic" panose="020B0502020202020204" pitchFamily="34" charset="0"/>
              </a:rPr>
              <a:t>Jhb</a:t>
            </a:r>
            <a:r>
              <a:rPr lang="en-GB" sz="800" dirty="0">
                <a:latin typeface="Century Gothic" panose="020B0502020202020204" pitchFamily="34" charset="0"/>
              </a:rPr>
              <a:t> to Tshwane/ Ekurhuleni in 2018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9F04EC8-F665-4756-AE63-3CAC5A1BD229}"/>
              </a:ext>
            </a:extLst>
          </p:cNvPr>
          <p:cNvSpPr/>
          <p:nvPr/>
        </p:nvSpPr>
        <p:spPr>
          <a:xfrm>
            <a:off x="7476997" y="4307902"/>
            <a:ext cx="1123381" cy="1123381"/>
          </a:xfrm>
          <a:prstGeom prst="ellipse">
            <a:avLst/>
          </a:prstGeom>
          <a:solidFill>
            <a:srgbClr val="9D8A56"/>
          </a:solidFill>
          <a:ln>
            <a:solidFill>
              <a:srgbClr val="9D8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1.6m</a:t>
            </a:r>
            <a:r>
              <a:rPr lang="en-GB" sz="800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800" dirty="0">
                <a:latin typeface="Century Gothic" panose="020B0502020202020204" pitchFamily="34" charset="0"/>
              </a:rPr>
              <a:t>trips from Ekurhuleni to Tshwane/ </a:t>
            </a:r>
            <a:r>
              <a:rPr lang="en-GB" sz="800" dirty="0" err="1">
                <a:latin typeface="Century Gothic" panose="020B0502020202020204" pitchFamily="34" charset="0"/>
              </a:rPr>
              <a:t>Jhb</a:t>
            </a:r>
            <a:r>
              <a:rPr lang="en-GB" sz="800" dirty="0">
                <a:latin typeface="Century Gothic" panose="020B0502020202020204" pitchFamily="34" charset="0"/>
              </a:rPr>
              <a:t> in 2018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AC577F8-6FC3-4D5D-AEF9-D60E8A2BC1F8}"/>
              </a:ext>
            </a:extLst>
          </p:cNvPr>
          <p:cNvCxnSpPr/>
          <p:nvPr/>
        </p:nvCxnSpPr>
        <p:spPr>
          <a:xfrm>
            <a:off x="5969153" y="2027247"/>
            <a:ext cx="560688" cy="5606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B9130178-962E-486A-BA46-F0AA1473DE57}"/>
              </a:ext>
            </a:extLst>
          </p:cNvPr>
          <p:cNvSpPr/>
          <p:nvPr/>
        </p:nvSpPr>
        <p:spPr>
          <a:xfrm>
            <a:off x="6518481" y="2582255"/>
            <a:ext cx="77510" cy="7383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734365D-C1A0-4A65-918A-99AD1F126ADB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4684155" y="4682323"/>
            <a:ext cx="782415" cy="20721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E72B04F5-01A7-4BD7-A2DE-C670C96CC53A}"/>
              </a:ext>
            </a:extLst>
          </p:cNvPr>
          <p:cNvSpPr/>
          <p:nvPr/>
        </p:nvSpPr>
        <p:spPr>
          <a:xfrm>
            <a:off x="5466570" y="4645406"/>
            <a:ext cx="77510" cy="7383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134C062-2BCC-4B69-B04D-514A4222861D}"/>
              </a:ext>
            </a:extLst>
          </p:cNvPr>
          <p:cNvCxnSpPr>
            <a:cxnSpLocks/>
          </p:cNvCxnSpPr>
          <p:nvPr/>
        </p:nvCxnSpPr>
        <p:spPr>
          <a:xfrm flipH="1" flipV="1">
            <a:off x="7013308" y="4496593"/>
            <a:ext cx="511018" cy="19831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CFD508B8-28CA-4C9F-B122-D55C3A03A736}"/>
              </a:ext>
            </a:extLst>
          </p:cNvPr>
          <p:cNvSpPr/>
          <p:nvPr/>
        </p:nvSpPr>
        <p:spPr>
          <a:xfrm>
            <a:off x="6958488" y="4459676"/>
            <a:ext cx="77510" cy="7383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8B252A-1F50-4557-9CDB-D8239606F7F3}"/>
              </a:ext>
            </a:extLst>
          </p:cNvPr>
          <p:cNvSpPr txBox="1"/>
          <p:nvPr/>
        </p:nvSpPr>
        <p:spPr>
          <a:xfrm>
            <a:off x="4040881" y="6669931"/>
            <a:ext cx="51031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Sources: GMA Ticketing Information; Google Maps</a:t>
            </a:r>
          </a:p>
        </p:txBody>
      </p:sp>
    </p:spTree>
    <p:extLst>
      <p:ext uri="{BB962C8B-B14F-4D97-AF65-F5344CB8AC3E}">
        <p14:creationId xmlns:p14="http://schemas.microsoft.com/office/powerpoint/2010/main" val="2450140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25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Integrating the Region and its Communities</a:t>
            </a:r>
            <a:endParaRPr lang="en-US" sz="2800" b="1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5EFF1627-3772-41C2-BADA-E4BFDBC2C769}"/>
              </a:ext>
            </a:extLst>
          </p:cNvPr>
          <p:cNvSpPr/>
          <p:nvPr/>
        </p:nvSpPr>
        <p:spPr>
          <a:xfrm>
            <a:off x="291167" y="1417638"/>
            <a:ext cx="4367015" cy="698238"/>
          </a:xfrm>
          <a:custGeom>
            <a:avLst/>
            <a:gdLst/>
            <a:ahLst/>
            <a:cxnLst/>
            <a:rect l="l" t="t" r="r" b="b"/>
            <a:pathLst>
              <a:path w="6382384" h="889635">
                <a:moveTo>
                  <a:pt x="0" y="889253"/>
                </a:moveTo>
                <a:lnTo>
                  <a:pt x="6382207" y="889253"/>
                </a:lnTo>
                <a:lnTo>
                  <a:pt x="6382207" y="0"/>
                </a:lnTo>
                <a:lnTo>
                  <a:pt x="0" y="0"/>
                </a:lnTo>
                <a:lnTo>
                  <a:pt x="0" y="889253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C9FAF2-FB58-4E67-B2D3-2348FA6CD9C3}"/>
              </a:ext>
            </a:extLst>
          </p:cNvPr>
          <p:cNvSpPr/>
          <p:nvPr/>
        </p:nvSpPr>
        <p:spPr>
          <a:xfrm>
            <a:off x="8468142" y="0"/>
            <a:ext cx="437356" cy="905278"/>
          </a:xfrm>
          <a:prstGeom prst="rect">
            <a:avLst/>
          </a:prstGeom>
          <a:solidFill>
            <a:srgbClr val="9D8A56"/>
          </a:solidFill>
          <a:ln>
            <a:solidFill>
              <a:srgbClr val="9D8A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bject 67">
            <a:extLst>
              <a:ext uri="{FF2B5EF4-FFF2-40B4-BE49-F238E27FC236}">
                <a16:creationId xmlns:a16="http://schemas.microsoft.com/office/drawing/2014/main" id="{0AEE7EC9-60C4-44D8-86DE-DBF3FB67E6C3}"/>
              </a:ext>
            </a:extLst>
          </p:cNvPr>
          <p:cNvSpPr/>
          <p:nvPr/>
        </p:nvSpPr>
        <p:spPr>
          <a:xfrm>
            <a:off x="8513052" y="610290"/>
            <a:ext cx="311506" cy="212845"/>
          </a:xfrm>
          <a:custGeom>
            <a:avLst/>
            <a:gdLst/>
            <a:ahLst/>
            <a:cxnLst/>
            <a:rect l="l" t="t" r="r" b="b"/>
            <a:pathLst>
              <a:path w="401320" h="273050">
                <a:moveTo>
                  <a:pt x="100965" y="0"/>
                </a:moveTo>
                <a:lnTo>
                  <a:pt x="0" y="51942"/>
                </a:lnTo>
                <a:lnTo>
                  <a:pt x="0" y="273011"/>
                </a:lnTo>
                <a:lnTo>
                  <a:pt x="98232" y="225069"/>
                </a:lnTo>
                <a:lnTo>
                  <a:pt x="36245" y="225069"/>
                </a:lnTo>
                <a:lnTo>
                  <a:pt x="36245" y="71920"/>
                </a:lnTo>
                <a:lnTo>
                  <a:pt x="90601" y="41287"/>
                </a:lnTo>
                <a:lnTo>
                  <a:pt x="186636" y="41287"/>
                </a:lnTo>
                <a:lnTo>
                  <a:pt x="100965" y="0"/>
                </a:lnTo>
                <a:close/>
              </a:path>
              <a:path w="401320" h="273050">
                <a:moveTo>
                  <a:pt x="168913" y="223735"/>
                </a:moveTo>
                <a:lnTo>
                  <a:pt x="100965" y="223735"/>
                </a:lnTo>
                <a:lnTo>
                  <a:pt x="200621" y="273011"/>
                </a:lnTo>
                <a:lnTo>
                  <a:pt x="279335" y="233057"/>
                </a:lnTo>
                <a:lnTo>
                  <a:pt x="187680" y="233057"/>
                </a:lnTo>
                <a:lnTo>
                  <a:pt x="168913" y="223735"/>
                </a:lnTo>
                <a:close/>
              </a:path>
              <a:path w="401320" h="273050">
                <a:moveTo>
                  <a:pt x="366562" y="223735"/>
                </a:moveTo>
                <a:lnTo>
                  <a:pt x="297700" y="223735"/>
                </a:lnTo>
                <a:lnTo>
                  <a:pt x="401243" y="273011"/>
                </a:lnTo>
                <a:lnTo>
                  <a:pt x="401243" y="225069"/>
                </a:lnTo>
                <a:lnTo>
                  <a:pt x="368884" y="225069"/>
                </a:lnTo>
                <a:lnTo>
                  <a:pt x="366562" y="223735"/>
                </a:lnTo>
                <a:close/>
              </a:path>
              <a:path w="401320" h="273050">
                <a:moveTo>
                  <a:pt x="186636" y="41287"/>
                </a:moveTo>
                <a:lnTo>
                  <a:pt x="112610" y="41287"/>
                </a:lnTo>
                <a:lnTo>
                  <a:pt x="187680" y="78574"/>
                </a:lnTo>
                <a:lnTo>
                  <a:pt x="187680" y="233057"/>
                </a:lnTo>
                <a:lnTo>
                  <a:pt x="279335" y="233057"/>
                </a:lnTo>
                <a:lnTo>
                  <a:pt x="284590" y="230390"/>
                </a:lnTo>
                <a:lnTo>
                  <a:pt x="212267" y="230390"/>
                </a:lnTo>
                <a:lnTo>
                  <a:pt x="212267" y="80352"/>
                </a:lnTo>
                <a:lnTo>
                  <a:pt x="249732" y="56197"/>
                </a:lnTo>
                <a:lnTo>
                  <a:pt x="246356" y="49275"/>
                </a:lnTo>
                <a:lnTo>
                  <a:pt x="203212" y="49275"/>
                </a:lnTo>
                <a:lnTo>
                  <a:pt x="186636" y="41287"/>
                </a:lnTo>
                <a:close/>
              </a:path>
              <a:path w="401320" h="273050">
                <a:moveTo>
                  <a:pt x="313232" y="128739"/>
                </a:moveTo>
                <a:lnTo>
                  <a:pt x="289928" y="129628"/>
                </a:lnTo>
                <a:lnTo>
                  <a:pt x="289928" y="194436"/>
                </a:lnTo>
                <a:lnTo>
                  <a:pt x="212267" y="230390"/>
                </a:lnTo>
                <a:lnTo>
                  <a:pt x="284590" y="230390"/>
                </a:lnTo>
                <a:lnTo>
                  <a:pt x="297700" y="223735"/>
                </a:lnTo>
                <a:lnTo>
                  <a:pt x="366562" y="223735"/>
                </a:lnTo>
                <a:lnTo>
                  <a:pt x="313232" y="193103"/>
                </a:lnTo>
                <a:lnTo>
                  <a:pt x="313232" y="128739"/>
                </a:lnTo>
                <a:close/>
              </a:path>
              <a:path w="401320" h="273050">
                <a:moveTo>
                  <a:pt x="112610" y="41287"/>
                </a:moveTo>
                <a:lnTo>
                  <a:pt x="90601" y="41287"/>
                </a:lnTo>
                <a:lnTo>
                  <a:pt x="90601" y="195770"/>
                </a:lnTo>
                <a:lnTo>
                  <a:pt x="36245" y="225069"/>
                </a:lnTo>
                <a:lnTo>
                  <a:pt x="98232" y="225069"/>
                </a:lnTo>
                <a:lnTo>
                  <a:pt x="100965" y="223735"/>
                </a:lnTo>
                <a:lnTo>
                  <a:pt x="168913" y="223735"/>
                </a:lnTo>
                <a:lnTo>
                  <a:pt x="112610" y="195770"/>
                </a:lnTo>
                <a:lnTo>
                  <a:pt x="112610" y="41287"/>
                </a:lnTo>
                <a:close/>
              </a:path>
              <a:path w="401320" h="273050">
                <a:moveTo>
                  <a:pt x="366496" y="30683"/>
                </a:moveTo>
                <a:lnTo>
                  <a:pt x="352056" y="58597"/>
                </a:lnTo>
                <a:lnTo>
                  <a:pt x="368884" y="70586"/>
                </a:lnTo>
                <a:lnTo>
                  <a:pt x="368884" y="225069"/>
                </a:lnTo>
                <a:lnTo>
                  <a:pt x="401243" y="225069"/>
                </a:lnTo>
                <a:lnTo>
                  <a:pt x="401243" y="49275"/>
                </a:lnTo>
                <a:lnTo>
                  <a:pt x="366496" y="30683"/>
                </a:lnTo>
                <a:close/>
              </a:path>
              <a:path w="401320" h="273050">
                <a:moveTo>
                  <a:pt x="236550" y="29171"/>
                </a:moveTo>
                <a:lnTo>
                  <a:pt x="203212" y="49275"/>
                </a:lnTo>
                <a:lnTo>
                  <a:pt x="246356" y="49275"/>
                </a:lnTo>
                <a:lnTo>
                  <a:pt x="236550" y="291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68">
            <a:extLst>
              <a:ext uri="{FF2B5EF4-FFF2-40B4-BE49-F238E27FC236}">
                <a16:creationId xmlns:a16="http://schemas.microsoft.com/office/drawing/2014/main" id="{1B97ABF3-700E-4978-A7F6-45044320881B}"/>
              </a:ext>
            </a:extLst>
          </p:cNvPr>
          <p:cNvSpPr/>
          <p:nvPr/>
        </p:nvSpPr>
        <p:spPr>
          <a:xfrm>
            <a:off x="8706410" y="553140"/>
            <a:ext cx="88709" cy="137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8B252A-1F50-4557-9CDB-D8239606F7F3}"/>
              </a:ext>
            </a:extLst>
          </p:cNvPr>
          <p:cNvSpPr txBox="1"/>
          <p:nvPr/>
        </p:nvSpPr>
        <p:spPr>
          <a:xfrm>
            <a:off x="4040881" y="6669931"/>
            <a:ext cx="51031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Sources: GMA Ticketing Information; Google Maps</a:t>
            </a:r>
          </a:p>
        </p:txBody>
      </p:sp>
      <p:sp>
        <p:nvSpPr>
          <p:cNvPr id="38" name="object 8">
            <a:extLst>
              <a:ext uri="{FF2B5EF4-FFF2-40B4-BE49-F238E27FC236}">
                <a16:creationId xmlns:a16="http://schemas.microsoft.com/office/drawing/2014/main" id="{10AC6A5B-5268-45FD-9051-B26B9D83677F}"/>
              </a:ext>
            </a:extLst>
          </p:cNvPr>
          <p:cNvSpPr txBox="1"/>
          <p:nvPr/>
        </p:nvSpPr>
        <p:spPr>
          <a:xfrm>
            <a:off x="3283098" y="1554106"/>
            <a:ext cx="330643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GB" sz="16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Why do people use Gautrain to cross city boundaries?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ED942C-B030-4205-B4A2-DA0C56131490}"/>
              </a:ext>
            </a:extLst>
          </p:cNvPr>
          <p:cNvGrpSpPr/>
          <p:nvPr/>
        </p:nvGrpSpPr>
        <p:grpSpPr>
          <a:xfrm>
            <a:off x="2004608" y="2195841"/>
            <a:ext cx="6082629" cy="2921520"/>
            <a:chOff x="2667139" y="2470984"/>
            <a:chExt cx="4474894" cy="2212884"/>
          </a:xfrm>
        </p:grpSpPr>
        <p:sp>
          <p:nvSpPr>
            <p:cNvPr id="42" name="object 10">
              <a:extLst>
                <a:ext uri="{FF2B5EF4-FFF2-40B4-BE49-F238E27FC236}">
                  <a16:creationId xmlns:a16="http://schemas.microsoft.com/office/drawing/2014/main" id="{3BBCDF37-3191-44D4-9D37-85C23E7982C2}"/>
                </a:ext>
              </a:extLst>
            </p:cNvPr>
            <p:cNvSpPr/>
            <p:nvPr/>
          </p:nvSpPr>
          <p:spPr>
            <a:xfrm>
              <a:off x="2694305" y="2702787"/>
              <a:ext cx="1412947" cy="1981081"/>
            </a:xfrm>
            <a:custGeom>
              <a:avLst/>
              <a:gdLst/>
              <a:ahLst/>
              <a:cxnLst/>
              <a:rect l="l" t="t" r="r" b="b"/>
              <a:pathLst>
                <a:path w="2065020" h="2524125">
                  <a:moveTo>
                    <a:pt x="0" y="2523680"/>
                  </a:moveTo>
                  <a:lnTo>
                    <a:pt x="2064512" y="2523680"/>
                  </a:lnTo>
                  <a:lnTo>
                    <a:pt x="2064512" y="0"/>
                  </a:lnTo>
                  <a:lnTo>
                    <a:pt x="0" y="0"/>
                  </a:lnTo>
                  <a:lnTo>
                    <a:pt x="0" y="2523680"/>
                  </a:lnTo>
                  <a:close/>
                </a:path>
              </a:pathLst>
            </a:custGeom>
            <a:ln w="12699">
              <a:solidFill>
                <a:srgbClr val="D7D7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1">
              <a:extLst>
                <a:ext uri="{FF2B5EF4-FFF2-40B4-BE49-F238E27FC236}">
                  <a16:creationId xmlns:a16="http://schemas.microsoft.com/office/drawing/2014/main" id="{7EFBB3CD-C65B-4465-B908-AE2A6D17096B}"/>
                </a:ext>
              </a:extLst>
            </p:cNvPr>
            <p:cNvSpPr/>
            <p:nvPr/>
          </p:nvSpPr>
          <p:spPr>
            <a:xfrm>
              <a:off x="4178794" y="2702787"/>
              <a:ext cx="1412947" cy="1981081"/>
            </a:xfrm>
            <a:custGeom>
              <a:avLst/>
              <a:gdLst/>
              <a:ahLst/>
              <a:cxnLst/>
              <a:rect l="l" t="t" r="r" b="b"/>
              <a:pathLst>
                <a:path w="2065020" h="2524125">
                  <a:moveTo>
                    <a:pt x="0" y="2523680"/>
                  </a:moveTo>
                  <a:lnTo>
                    <a:pt x="2064512" y="2523680"/>
                  </a:lnTo>
                  <a:lnTo>
                    <a:pt x="2064512" y="0"/>
                  </a:lnTo>
                  <a:lnTo>
                    <a:pt x="0" y="0"/>
                  </a:lnTo>
                  <a:lnTo>
                    <a:pt x="0" y="2523680"/>
                  </a:lnTo>
                  <a:close/>
                </a:path>
              </a:pathLst>
            </a:custGeom>
            <a:ln w="12699">
              <a:solidFill>
                <a:srgbClr val="D7D7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2">
              <a:extLst>
                <a:ext uri="{FF2B5EF4-FFF2-40B4-BE49-F238E27FC236}">
                  <a16:creationId xmlns:a16="http://schemas.microsoft.com/office/drawing/2014/main" id="{499739F3-EBC8-422F-B0FE-0B2816250810}"/>
                </a:ext>
              </a:extLst>
            </p:cNvPr>
            <p:cNvSpPr/>
            <p:nvPr/>
          </p:nvSpPr>
          <p:spPr>
            <a:xfrm>
              <a:off x="5657366" y="2702787"/>
              <a:ext cx="1412947" cy="1981081"/>
            </a:xfrm>
            <a:custGeom>
              <a:avLst/>
              <a:gdLst/>
              <a:ahLst/>
              <a:cxnLst/>
              <a:rect l="l" t="t" r="r" b="b"/>
              <a:pathLst>
                <a:path w="2065020" h="2524125">
                  <a:moveTo>
                    <a:pt x="0" y="2523680"/>
                  </a:moveTo>
                  <a:lnTo>
                    <a:pt x="2064512" y="2523680"/>
                  </a:lnTo>
                  <a:lnTo>
                    <a:pt x="2064512" y="0"/>
                  </a:lnTo>
                  <a:lnTo>
                    <a:pt x="0" y="0"/>
                  </a:lnTo>
                  <a:lnTo>
                    <a:pt x="0" y="2523680"/>
                  </a:lnTo>
                  <a:close/>
                </a:path>
              </a:pathLst>
            </a:custGeom>
            <a:ln w="12699">
              <a:solidFill>
                <a:srgbClr val="D7D7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3">
              <a:extLst>
                <a:ext uri="{FF2B5EF4-FFF2-40B4-BE49-F238E27FC236}">
                  <a16:creationId xmlns:a16="http://schemas.microsoft.com/office/drawing/2014/main" id="{EC97AE6F-EAC1-4A82-88D8-9DECA6104809}"/>
                </a:ext>
              </a:extLst>
            </p:cNvPr>
            <p:cNvSpPr txBox="1"/>
            <p:nvPr/>
          </p:nvSpPr>
          <p:spPr>
            <a:xfrm>
              <a:off x="2688830" y="2796006"/>
              <a:ext cx="1576471" cy="1616466"/>
            </a:xfrm>
            <a:prstGeom prst="rect">
              <a:avLst/>
            </a:prstGeom>
            <a:ln w="12700">
              <a:solidFill>
                <a:srgbClr val="D7D7E0"/>
              </a:solidFill>
            </a:ln>
          </p:spPr>
          <p:txBody>
            <a:bodyPr vert="horz" wrap="square" lIns="0" tIns="6350" rIns="0" bIns="0" rtlCol="0">
              <a:spAutoFit/>
            </a:bodyPr>
            <a:lstStyle/>
            <a:p>
              <a:pPr marR="334010" defTabSz="628650">
                <a:lnSpc>
                  <a:spcPct val="102600"/>
                </a:lnSpc>
                <a:spcBef>
                  <a:spcPts val="5"/>
                </a:spcBef>
              </a:pPr>
              <a:r>
                <a:rPr sz="1200" b="1" spc="25" dirty="0">
                  <a:solidFill>
                    <a:srgbClr val="004890"/>
                  </a:solidFill>
                  <a:latin typeface="Century Gothic"/>
                  <a:cs typeface="Century Gothic"/>
                </a:rPr>
                <a:t>Shifting </a:t>
              </a:r>
              <a:r>
                <a:rPr sz="1200" b="1" spc="20" dirty="0">
                  <a:solidFill>
                    <a:srgbClr val="004890"/>
                  </a:solidFill>
                  <a:latin typeface="Century Gothic"/>
                  <a:cs typeface="Century Gothic"/>
                </a:rPr>
                <a:t>from car </a:t>
              </a:r>
              <a:r>
                <a:rPr sz="1200" b="1" spc="30" dirty="0">
                  <a:solidFill>
                    <a:srgbClr val="004890"/>
                  </a:solidFill>
                  <a:latin typeface="Century Gothic"/>
                  <a:cs typeface="Century Gothic"/>
                </a:rPr>
                <a:t>to  </a:t>
              </a:r>
              <a:r>
                <a:rPr sz="1200" b="1" spc="25" dirty="0">
                  <a:solidFill>
                    <a:srgbClr val="004890"/>
                  </a:solidFill>
                  <a:latin typeface="Century Gothic"/>
                  <a:cs typeface="Century Gothic"/>
                </a:rPr>
                <a:t>Gautrain</a:t>
              </a:r>
              <a:r>
                <a:rPr lang="en-GB" sz="1200" b="1" spc="25" dirty="0">
                  <a:solidFill>
                    <a:srgbClr val="004890"/>
                  </a:solidFill>
                  <a:latin typeface="Century Gothic"/>
                  <a:cs typeface="Century Gothic"/>
                </a:rPr>
                <a:t> typically</a:t>
              </a:r>
              <a:r>
                <a:rPr sz="1200" b="1" spc="50" dirty="0">
                  <a:solidFill>
                    <a:srgbClr val="004890"/>
                  </a:solidFill>
                  <a:latin typeface="Century Gothic"/>
                  <a:cs typeface="Century Gothic"/>
                </a:rPr>
                <a:t> </a:t>
              </a:r>
              <a:r>
                <a:rPr sz="1200" b="1" spc="30" dirty="0">
                  <a:solidFill>
                    <a:srgbClr val="004890"/>
                  </a:solidFill>
                  <a:latin typeface="Century Gothic"/>
                  <a:cs typeface="Century Gothic"/>
                </a:rPr>
                <a:t>saves</a:t>
              </a:r>
              <a:endParaRPr sz="1200" dirty="0">
                <a:latin typeface="Century Gothic"/>
                <a:cs typeface="Century Gothic"/>
              </a:endParaRPr>
            </a:p>
            <a:p>
              <a:pPr defTabSz="628650">
                <a:lnSpc>
                  <a:spcPct val="100000"/>
                </a:lnSpc>
                <a:spcBef>
                  <a:spcPts val="560"/>
                </a:spcBef>
              </a:pPr>
              <a:r>
                <a:rPr sz="3600" b="1" spc="-75" dirty="0">
                  <a:solidFill>
                    <a:srgbClr val="004890"/>
                  </a:solidFill>
                  <a:latin typeface="Century Gothic"/>
                  <a:cs typeface="Century Gothic"/>
                </a:rPr>
                <a:t>43</a:t>
              </a:r>
              <a:r>
                <a:rPr sz="3600" b="1" spc="-395" dirty="0">
                  <a:solidFill>
                    <a:srgbClr val="004890"/>
                  </a:solidFill>
                  <a:latin typeface="Century Gothic"/>
                  <a:cs typeface="Century Gothic"/>
                </a:rPr>
                <a:t> </a:t>
              </a:r>
              <a:r>
                <a:rPr sz="1400" b="1" spc="30" dirty="0">
                  <a:solidFill>
                    <a:srgbClr val="004890"/>
                  </a:solidFill>
                  <a:latin typeface="Century Gothic"/>
                  <a:cs typeface="Century Gothic"/>
                </a:rPr>
                <a:t>minutes</a:t>
              </a:r>
              <a:endParaRPr sz="1400" dirty="0">
                <a:latin typeface="Century Gothic"/>
                <a:cs typeface="Century Gothic"/>
              </a:endParaRPr>
            </a:p>
            <a:p>
              <a:pPr marR="254635">
                <a:lnSpc>
                  <a:spcPct val="113599"/>
                </a:lnSpc>
                <a:spcBef>
                  <a:spcPts val="760"/>
                </a:spcBef>
              </a:pP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between </a:t>
              </a:r>
              <a:r>
                <a:rPr sz="1200" b="1" dirty="0">
                  <a:solidFill>
                    <a:srgbClr val="413C3F"/>
                  </a:solidFill>
                  <a:latin typeface="Century Gothic"/>
                  <a:cs typeface="Century Gothic"/>
                </a:rPr>
                <a:t>Pretoria</a:t>
              </a:r>
              <a:r>
                <a:rPr sz="1200" dirty="0">
                  <a:solidFill>
                    <a:srgbClr val="413C3F"/>
                  </a:solidFill>
                  <a:latin typeface="Century Gothic"/>
                  <a:cs typeface="Century Gothic"/>
                </a:rPr>
                <a:t> </a:t>
              </a:r>
              <a:r>
                <a:rPr lang="en-GB" sz="1200" dirty="0">
                  <a:solidFill>
                    <a:srgbClr val="413C3F"/>
                  </a:solidFill>
                  <a:latin typeface="Century Gothic"/>
                  <a:cs typeface="Century Gothic"/>
                </a:rPr>
                <a:t>Station</a:t>
              </a:r>
              <a:r>
                <a:rPr sz="1200" dirty="0">
                  <a:solidFill>
                    <a:srgbClr val="413C3F"/>
                  </a:solidFill>
                  <a:latin typeface="Century Gothic"/>
                  <a:cs typeface="Century Gothic"/>
                </a:rPr>
                <a:t> </a:t>
              </a: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(Tshwane) and </a:t>
              </a:r>
              <a:r>
                <a:rPr sz="1200" b="1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Sandton</a:t>
              </a: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 </a:t>
              </a:r>
              <a:r>
                <a:rPr lang="en-GB"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Station</a:t>
              </a: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 (Johannesburg) at </a:t>
              </a:r>
              <a:r>
                <a:rPr lang="en-GB"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typical </a:t>
              </a: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7am peak</a:t>
              </a:r>
              <a:endParaRPr sz="1200" dirty="0">
                <a:latin typeface="Century Gothic"/>
                <a:cs typeface="Century Gothic"/>
              </a:endParaRPr>
            </a:p>
          </p:txBody>
        </p:sp>
        <p:sp>
          <p:nvSpPr>
            <p:cNvPr id="51" name="object 14">
              <a:extLst>
                <a:ext uri="{FF2B5EF4-FFF2-40B4-BE49-F238E27FC236}">
                  <a16:creationId xmlns:a16="http://schemas.microsoft.com/office/drawing/2014/main" id="{A5C35B3D-E344-42BD-ADBC-2A50DC659357}"/>
                </a:ext>
              </a:extLst>
            </p:cNvPr>
            <p:cNvSpPr txBox="1"/>
            <p:nvPr/>
          </p:nvSpPr>
          <p:spPr>
            <a:xfrm>
              <a:off x="5751696" y="2773994"/>
              <a:ext cx="1318617" cy="1776884"/>
            </a:xfrm>
            <a:prstGeom prst="rect">
              <a:avLst/>
            </a:prstGeom>
          </p:spPr>
          <p:txBody>
            <a:bodyPr vert="horz" wrap="square" lIns="0" tIns="7620" rIns="0" bIns="0" rtlCol="0">
              <a:spAutoFit/>
            </a:bodyPr>
            <a:lstStyle/>
            <a:p>
              <a:pPr marR="121920">
                <a:lnSpc>
                  <a:spcPct val="102600"/>
                </a:lnSpc>
                <a:spcBef>
                  <a:spcPts val="60"/>
                </a:spcBef>
              </a:pPr>
              <a:r>
                <a:rPr sz="1200" b="1" spc="25" dirty="0">
                  <a:solidFill>
                    <a:srgbClr val="004890"/>
                  </a:solidFill>
                  <a:latin typeface="Century Gothic"/>
                  <a:cs typeface="Century Gothic"/>
                </a:rPr>
                <a:t>Shifting </a:t>
              </a:r>
              <a:r>
                <a:rPr sz="1200" b="1" spc="20" dirty="0">
                  <a:solidFill>
                    <a:srgbClr val="004890"/>
                  </a:solidFill>
                  <a:latin typeface="Century Gothic"/>
                  <a:cs typeface="Century Gothic"/>
                </a:rPr>
                <a:t>from car </a:t>
              </a:r>
              <a:r>
                <a:rPr sz="1200" b="1" spc="30" dirty="0">
                  <a:solidFill>
                    <a:srgbClr val="004890"/>
                  </a:solidFill>
                  <a:latin typeface="Century Gothic"/>
                  <a:cs typeface="Century Gothic"/>
                </a:rPr>
                <a:t>to  </a:t>
              </a:r>
              <a:r>
                <a:rPr sz="1200" b="1" spc="25" dirty="0">
                  <a:solidFill>
                    <a:srgbClr val="004890"/>
                  </a:solidFill>
                  <a:latin typeface="Century Gothic"/>
                  <a:cs typeface="Century Gothic"/>
                </a:rPr>
                <a:t>Gautrain</a:t>
              </a:r>
              <a:r>
                <a:rPr sz="1200" b="1" spc="50" dirty="0">
                  <a:solidFill>
                    <a:srgbClr val="004890"/>
                  </a:solidFill>
                  <a:latin typeface="Century Gothic"/>
                  <a:cs typeface="Century Gothic"/>
                </a:rPr>
                <a:t> </a:t>
              </a:r>
              <a:r>
                <a:rPr lang="en-GB" sz="1200" b="1" spc="50" dirty="0">
                  <a:solidFill>
                    <a:srgbClr val="004890"/>
                  </a:solidFill>
                  <a:latin typeface="Century Gothic"/>
                  <a:cs typeface="Century Gothic"/>
                </a:rPr>
                <a:t>typically </a:t>
              </a:r>
              <a:r>
                <a:rPr sz="1200" b="1" spc="30" dirty="0">
                  <a:solidFill>
                    <a:srgbClr val="004890"/>
                  </a:solidFill>
                  <a:latin typeface="Century Gothic"/>
                  <a:cs typeface="Century Gothic"/>
                </a:rPr>
                <a:t>saves</a:t>
              </a:r>
              <a:endParaRPr sz="1200" dirty="0">
                <a:latin typeface="Century Gothic"/>
                <a:cs typeface="Century Gothic"/>
              </a:endParaRPr>
            </a:p>
            <a:p>
              <a:pPr>
                <a:lnSpc>
                  <a:spcPct val="100000"/>
                </a:lnSpc>
                <a:spcBef>
                  <a:spcPts val="560"/>
                </a:spcBef>
              </a:pPr>
              <a:r>
                <a:rPr lang="en-GB" sz="3600" b="1" spc="-140" dirty="0">
                  <a:solidFill>
                    <a:srgbClr val="004890"/>
                  </a:solidFill>
                  <a:latin typeface="Century Gothic"/>
                  <a:cs typeface="Century Gothic"/>
                </a:rPr>
                <a:t>31</a:t>
              </a:r>
              <a:r>
                <a:rPr sz="3600" b="1" spc="-409" dirty="0">
                  <a:solidFill>
                    <a:srgbClr val="004890"/>
                  </a:solidFill>
                  <a:latin typeface="Century Gothic"/>
                  <a:cs typeface="Century Gothic"/>
                </a:rPr>
                <a:t> </a:t>
              </a:r>
              <a:r>
                <a:rPr sz="1400" b="1" spc="30" dirty="0">
                  <a:solidFill>
                    <a:srgbClr val="004890"/>
                  </a:solidFill>
                  <a:latin typeface="Century Gothic"/>
                  <a:cs typeface="Century Gothic"/>
                </a:rPr>
                <a:t>minutes</a:t>
              </a:r>
              <a:endParaRPr sz="1400" dirty="0">
                <a:latin typeface="Century Gothic"/>
                <a:cs typeface="Century Gothic"/>
              </a:endParaRPr>
            </a:p>
            <a:p>
              <a:pPr marR="5080">
                <a:lnSpc>
                  <a:spcPct val="113599"/>
                </a:lnSpc>
                <a:spcBef>
                  <a:spcPts val="760"/>
                </a:spcBef>
              </a:pP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between </a:t>
              </a:r>
              <a:r>
                <a:rPr lang="en-GB" sz="1200" b="1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Pretoria </a:t>
              </a:r>
              <a:r>
                <a:rPr lang="en-GB"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Station</a:t>
              </a: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 (</a:t>
              </a:r>
              <a:r>
                <a:rPr lang="en-GB"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Tshwane</a:t>
              </a: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) and </a:t>
              </a:r>
              <a:r>
                <a:rPr lang="en-GB" sz="1200" b="1" dirty="0">
                  <a:solidFill>
                    <a:srgbClr val="413C3F"/>
                  </a:solidFill>
                  <a:latin typeface="Century Gothic"/>
                  <a:cs typeface="Century Gothic"/>
                </a:rPr>
                <a:t>Rhodesfield</a:t>
              </a:r>
              <a:r>
                <a:rPr sz="1200" dirty="0">
                  <a:solidFill>
                    <a:srgbClr val="413C3F"/>
                  </a:solidFill>
                  <a:latin typeface="Century Gothic"/>
                  <a:cs typeface="Century Gothic"/>
                </a:rPr>
                <a:t> </a:t>
              </a:r>
              <a:r>
                <a:rPr lang="en-GB" sz="1200" dirty="0">
                  <a:solidFill>
                    <a:srgbClr val="413C3F"/>
                  </a:solidFill>
                  <a:latin typeface="Century Gothic"/>
                  <a:cs typeface="Century Gothic"/>
                </a:rPr>
                <a:t>Station</a:t>
              </a:r>
              <a:r>
                <a:rPr sz="1200" dirty="0">
                  <a:solidFill>
                    <a:srgbClr val="413C3F"/>
                  </a:solidFill>
                  <a:latin typeface="Century Gothic"/>
                  <a:cs typeface="Century Gothic"/>
                </a:rPr>
                <a:t> </a:t>
              </a: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(</a:t>
              </a:r>
              <a:r>
                <a:rPr lang="en-GB"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Ekurhuleni</a:t>
              </a: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) at</a:t>
              </a:r>
              <a:r>
                <a:rPr lang="en-GB"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 typical </a:t>
              </a: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 7am</a:t>
              </a:r>
              <a:r>
                <a:rPr sz="1200" spc="-55" dirty="0">
                  <a:solidFill>
                    <a:srgbClr val="413C3F"/>
                  </a:solidFill>
                  <a:latin typeface="Century Gothic"/>
                  <a:cs typeface="Century Gothic"/>
                </a:rPr>
                <a:t> </a:t>
              </a: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peak</a:t>
              </a:r>
              <a:endParaRPr sz="1200" dirty="0">
                <a:latin typeface="Century Gothic"/>
                <a:cs typeface="Century Gothic"/>
              </a:endParaRPr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id="{57B0EE73-9B7B-43D6-BA73-C115EA7A2C78}"/>
                </a:ext>
              </a:extLst>
            </p:cNvPr>
            <p:cNvSpPr/>
            <p:nvPr/>
          </p:nvSpPr>
          <p:spPr>
            <a:xfrm>
              <a:off x="2667139" y="4591474"/>
              <a:ext cx="1412947" cy="70771"/>
            </a:xfrm>
            <a:custGeom>
              <a:avLst/>
              <a:gdLst/>
              <a:ahLst/>
              <a:cxnLst/>
              <a:rect l="l" t="t" r="r" b="b"/>
              <a:pathLst>
                <a:path w="2065020" h="90170">
                  <a:moveTo>
                    <a:pt x="0" y="90004"/>
                  </a:moveTo>
                  <a:lnTo>
                    <a:pt x="2064994" y="90004"/>
                  </a:lnTo>
                  <a:lnTo>
                    <a:pt x="2064994" y="0"/>
                  </a:lnTo>
                  <a:lnTo>
                    <a:pt x="0" y="0"/>
                  </a:lnTo>
                  <a:lnTo>
                    <a:pt x="0" y="90004"/>
                  </a:lnTo>
                  <a:close/>
                </a:path>
              </a:pathLst>
            </a:custGeom>
            <a:solidFill>
              <a:srgbClr val="9D8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6">
              <a:extLst>
                <a:ext uri="{FF2B5EF4-FFF2-40B4-BE49-F238E27FC236}">
                  <a16:creationId xmlns:a16="http://schemas.microsoft.com/office/drawing/2014/main" id="{2059FB7F-07A3-438B-8338-87323D9B231C}"/>
                </a:ext>
              </a:extLst>
            </p:cNvPr>
            <p:cNvSpPr/>
            <p:nvPr/>
          </p:nvSpPr>
          <p:spPr>
            <a:xfrm>
              <a:off x="4195219" y="4590397"/>
              <a:ext cx="1412947" cy="70771"/>
            </a:xfrm>
            <a:custGeom>
              <a:avLst/>
              <a:gdLst/>
              <a:ahLst/>
              <a:cxnLst/>
              <a:rect l="l" t="t" r="r" b="b"/>
              <a:pathLst>
                <a:path w="2065020" h="90170">
                  <a:moveTo>
                    <a:pt x="0" y="90004"/>
                  </a:moveTo>
                  <a:lnTo>
                    <a:pt x="2064994" y="90004"/>
                  </a:lnTo>
                  <a:lnTo>
                    <a:pt x="2064994" y="0"/>
                  </a:lnTo>
                  <a:lnTo>
                    <a:pt x="0" y="0"/>
                  </a:lnTo>
                  <a:lnTo>
                    <a:pt x="0" y="90004"/>
                  </a:lnTo>
                  <a:close/>
                </a:path>
              </a:pathLst>
            </a:custGeom>
            <a:solidFill>
              <a:srgbClr val="9D8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7">
              <a:extLst>
                <a:ext uri="{FF2B5EF4-FFF2-40B4-BE49-F238E27FC236}">
                  <a16:creationId xmlns:a16="http://schemas.microsoft.com/office/drawing/2014/main" id="{7A7A2876-AF96-4953-894B-1104E8A4FF00}"/>
                </a:ext>
              </a:extLst>
            </p:cNvPr>
            <p:cNvSpPr/>
            <p:nvPr/>
          </p:nvSpPr>
          <p:spPr>
            <a:xfrm>
              <a:off x="5729086" y="4584919"/>
              <a:ext cx="1412947" cy="70771"/>
            </a:xfrm>
            <a:custGeom>
              <a:avLst/>
              <a:gdLst/>
              <a:ahLst/>
              <a:cxnLst/>
              <a:rect l="l" t="t" r="r" b="b"/>
              <a:pathLst>
                <a:path w="2065020" h="90170">
                  <a:moveTo>
                    <a:pt x="0" y="90004"/>
                  </a:moveTo>
                  <a:lnTo>
                    <a:pt x="2064994" y="90004"/>
                  </a:lnTo>
                  <a:lnTo>
                    <a:pt x="2064994" y="0"/>
                  </a:lnTo>
                  <a:lnTo>
                    <a:pt x="0" y="0"/>
                  </a:lnTo>
                  <a:lnTo>
                    <a:pt x="0" y="90004"/>
                  </a:lnTo>
                  <a:close/>
                </a:path>
              </a:pathLst>
            </a:custGeom>
            <a:solidFill>
              <a:srgbClr val="9D8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18">
              <a:extLst>
                <a:ext uri="{FF2B5EF4-FFF2-40B4-BE49-F238E27FC236}">
                  <a16:creationId xmlns:a16="http://schemas.microsoft.com/office/drawing/2014/main" id="{34CFF360-4BA5-4081-BBF1-ACC6412A675B}"/>
                </a:ext>
              </a:extLst>
            </p:cNvPr>
            <p:cNvSpPr/>
            <p:nvPr/>
          </p:nvSpPr>
          <p:spPr>
            <a:xfrm>
              <a:off x="3401486" y="2470984"/>
              <a:ext cx="0" cy="157988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0"/>
                  </a:moveTo>
                  <a:lnTo>
                    <a:pt x="0" y="201066"/>
                  </a:lnTo>
                </a:path>
              </a:pathLst>
            </a:custGeom>
            <a:ln w="25400">
              <a:solidFill>
                <a:srgbClr val="9D8A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19">
              <a:extLst>
                <a:ext uri="{FF2B5EF4-FFF2-40B4-BE49-F238E27FC236}">
                  <a16:creationId xmlns:a16="http://schemas.microsoft.com/office/drawing/2014/main" id="{4923E8D3-5C99-4A92-996D-DE45F8422276}"/>
                </a:ext>
              </a:extLst>
            </p:cNvPr>
            <p:cNvSpPr/>
            <p:nvPr/>
          </p:nvSpPr>
          <p:spPr>
            <a:xfrm>
              <a:off x="3367579" y="2590933"/>
              <a:ext cx="68214" cy="107153"/>
            </a:xfrm>
            <a:custGeom>
              <a:avLst/>
              <a:gdLst/>
              <a:ahLst/>
              <a:cxnLst/>
              <a:rect l="l" t="t" r="r" b="b"/>
              <a:pathLst>
                <a:path w="99694" h="136525">
                  <a:moveTo>
                    <a:pt x="99110" y="0"/>
                  </a:moveTo>
                  <a:lnTo>
                    <a:pt x="0" y="0"/>
                  </a:lnTo>
                  <a:lnTo>
                    <a:pt x="49555" y="136169"/>
                  </a:lnTo>
                  <a:lnTo>
                    <a:pt x="99110" y="0"/>
                  </a:lnTo>
                  <a:close/>
                </a:path>
              </a:pathLst>
            </a:custGeom>
            <a:solidFill>
              <a:srgbClr val="9D8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20">
              <a:extLst>
                <a:ext uri="{FF2B5EF4-FFF2-40B4-BE49-F238E27FC236}">
                  <a16:creationId xmlns:a16="http://schemas.microsoft.com/office/drawing/2014/main" id="{EED9A79F-48D7-41E7-8335-98F1163E2605}"/>
                </a:ext>
              </a:extLst>
            </p:cNvPr>
            <p:cNvSpPr/>
            <p:nvPr/>
          </p:nvSpPr>
          <p:spPr>
            <a:xfrm>
              <a:off x="4889471" y="2470984"/>
              <a:ext cx="0" cy="157988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0"/>
                  </a:moveTo>
                  <a:lnTo>
                    <a:pt x="0" y="201066"/>
                  </a:lnTo>
                </a:path>
              </a:pathLst>
            </a:custGeom>
            <a:ln w="25400">
              <a:solidFill>
                <a:srgbClr val="9D8A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21">
              <a:extLst>
                <a:ext uri="{FF2B5EF4-FFF2-40B4-BE49-F238E27FC236}">
                  <a16:creationId xmlns:a16="http://schemas.microsoft.com/office/drawing/2014/main" id="{0CAD6F37-ACE0-446F-9ABE-7ACE9A91D7F9}"/>
                </a:ext>
              </a:extLst>
            </p:cNvPr>
            <p:cNvSpPr/>
            <p:nvPr/>
          </p:nvSpPr>
          <p:spPr>
            <a:xfrm>
              <a:off x="4855564" y="2590933"/>
              <a:ext cx="68214" cy="107153"/>
            </a:xfrm>
            <a:custGeom>
              <a:avLst/>
              <a:gdLst/>
              <a:ahLst/>
              <a:cxnLst/>
              <a:rect l="l" t="t" r="r" b="b"/>
              <a:pathLst>
                <a:path w="99695" h="136525">
                  <a:moveTo>
                    <a:pt x="99110" y="0"/>
                  </a:moveTo>
                  <a:lnTo>
                    <a:pt x="0" y="0"/>
                  </a:lnTo>
                  <a:lnTo>
                    <a:pt x="49555" y="136169"/>
                  </a:lnTo>
                  <a:lnTo>
                    <a:pt x="99110" y="0"/>
                  </a:lnTo>
                  <a:close/>
                </a:path>
              </a:pathLst>
            </a:custGeom>
            <a:solidFill>
              <a:srgbClr val="9D8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id="{31BF44DA-FDD3-43E3-8C70-B6F284F4FAD2}"/>
                </a:ext>
              </a:extLst>
            </p:cNvPr>
            <p:cNvSpPr/>
            <p:nvPr/>
          </p:nvSpPr>
          <p:spPr>
            <a:xfrm>
              <a:off x="6367159" y="2470984"/>
              <a:ext cx="0" cy="157988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0"/>
                  </a:moveTo>
                  <a:lnTo>
                    <a:pt x="0" y="201066"/>
                  </a:lnTo>
                </a:path>
              </a:pathLst>
            </a:custGeom>
            <a:ln w="25400">
              <a:solidFill>
                <a:srgbClr val="9D8A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id="{32D03161-4ECC-4CC9-B5A2-DBC6A3E249DA}"/>
                </a:ext>
              </a:extLst>
            </p:cNvPr>
            <p:cNvSpPr/>
            <p:nvPr/>
          </p:nvSpPr>
          <p:spPr>
            <a:xfrm>
              <a:off x="6333252" y="2590933"/>
              <a:ext cx="68214" cy="107153"/>
            </a:xfrm>
            <a:custGeom>
              <a:avLst/>
              <a:gdLst/>
              <a:ahLst/>
              <a:cxnLst/>
              <a:rect l="l" t="t" r="r" b="b"/>
              <a:pathLst>
                <a:path w="99695" h="136525">
                  <a:moveTo>
                    <a:pt x="99110" y="0"/>
                  </a:moveTo>
                  <a:lnTo>
                    <a:pt x="0" y="0"/>
                  </a:lnTo>
                  <a:lnTo>
                    <a:pt x="49555" y="136169"/>
                  </a:lnTo>
                  <a:lnTo>
                    <a:pt x="99110" y="0"/>
                  </a:lnTo>
                  <a:close/>
                </a:path>
              </a:pathLst>
            </a:custGeom>
            <a:solidFill>
              <a:srgbClr val="9D8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24">
              <a:extLst>
                <a:ext uri="{FF2B5EF4-FFF2-40B4-BE49-F238E27FC236}">
                  <a16:creationId xmlns:a16="http://schemas.microsoft.com/office/drawing/2014/main" id="{96196CCD-77A2-4905-AB3C-AEE7357DFD2D}"/>
                </a:ext>
              </a:extLst>
            </p:cNvPr>
            <p:cNvSpPr txBox="1"/>
            <p:nvPr/>
          </p:nvSpPr>
          <p:spPr>
            <a:xfrm>
              <a:off x="4216188" y="2773994"/>
              <a:ext cx="1469883" cy="1775912"/>
            </a:xfrm>
            <a:prstGeom prst="rect">
              <a:avLst/>
            </a:prstGeom>
            <a:ln w="12700">
              <a:solidFill>
                <a:srgbClr val="D7D7E0"/>
              </a:solidFill>
            </a:ln>
          </p:spPr>
          <p:txBody>
            <a:bodyPr vert="horz" wrap="square" lIns="0" tIns="6350" rIns="0" bIns="0" rtlCol="0">
              <a:spAutoFit/>
            </a:bodyPr>
            <a:lstStyle/>
            <a:p>
              <a:pPr marR="334010" defTabSz="582613">
                <a:lnSpc>
                  <a:spcPct val="102600"/>
                </a:lnSpc>
                <a:spcBef>
                  <a:spcPts val="5"/>
                </a:spcBef>
                <a:tabLst>
                  <a:tab pos="896938" algn="l"/>
                </a:tabLst>
              </a:pPr>
              <a:r>
                <a:rPr sz="1200" b="1" spc="25" dirty="0">
                  <a:solidFill>
                    <a:srgbClr val="004890"/>
                  </a:solidFill>
                  <a:latin typeface="Century Gothic"/>
                  <a:cs typeface="Century Gothic"/>
                </a:rPr>
                <a:t>Shifting </a:t>
              </a:r>
              <a:r>
                <a:rPr sz="1200" b="1" spc="20" dirty="0">
                  <a:solidFill>
                    <a:srgbClr val="004890"/>
                  </a:solidFill>
                  <a:latin typeface="Century Gothic"/>
                  <a:cs typeface="Century Gothic"/>
                </a:rPr>
                <a:t>from car</a:t>
              </a:r>
              <a:r>
                <a:rPr lang="en-GB" sz="1200" b="1" spc="20" dirty="0">
                  <a:solidFill>
                    <a:srgbClr val="004890"/>
                  </a:solidFill>
                  <a:latin typeface="Century Gothic"/>
                  <a:cs typeface="Century Gothic"/>
                </a:rPr>
                <a:t> </a:t>
              </a:r>
              <a:r>
                <a:rPr sz="1200" b="1" spc="20" dirty="0">
                  <a:solidFill>
                    <a:srgbClr val="004890"/>
                  </a:solidFill>
                  <a:latin typeface="Century Gothic"/>
                  <a:cs typeface="Century Gothic"/>
                </a:rPr>
                <a:t> </a:t>
              </a:r>
              <a:r>
                <a:rPr sz="1200" b="1" spc="30" dirty="0">
                  <a:solidFill>
                    <a:srgbClr val="004890"/>
                  </a:solidFill>
                  <a:latin typeface="Century Gothic"/>
                  <a:cs typeface="Century Gothic"/>
                </a:rPr>
                <a:t>to  </a:t>
              </a:r>
              <a:r>
                <a:rPr sz="1200" b="1" spc="25" dirty="0">
                  <a:solidFill>
                    <a:srgbClr val="004890"/>
                  </a:solidFill>
                  <a:latin typeface="Century Gothic"/>
                  <a:cs typeface="Century Gothic"/>
                </a:rPr>
                <a:t>Gautrain</a:t>
              </a:r>
              <a:r>
                <a:rPr lang="en-GB" sz="1200" b="1" spc="25" dirty="0">
                  <a:solidFill>
                    <a:srgbClr val="004890"/>
                  </a:solidFill>
                  <a:latin typeface="Century Gothic"/>
                  <a:cs typeface="Century Gothic"/>
                </a:rPr>
                <a:t> typically </a:t>
              </a:r>
              <a:r>
                <a:rPr sz="1200" b="1" spc="30" dirty="0">
                  <a:solidFill>
                    <a:srgbClr val="004890"/>
                  </a:solidFill>
                  <a:latin typeface="Century Gothic"/>
                  <a:cs typeface="Century Gothic"/>
                </a:rPr>
                <a:t>saves</a:t>
              </a:r>
              <a:endParaRPr sz="1200" dirty="0">
                <a:latin typeface="Century Gothic"/>
                <a:cs typeface="Century Gothic"/>
              </a:endParaRPr>
            </a:p>
            <a:p>
              <a:pPr>
                <a:lnSpc>
                  <a:spcPct val="100000"/>
                </a:lnSpc>
                <a:spcBef>
                  <a:spcPts val="560"/>
                </a:spcBef>
              </a:pPr>
              <a:r>
                <a:rPr sz="3600" b="1" spc="-65" dirty="0">
                  <a:solidFill>
                    <a:srgbClr val="004890"/>
                  </a:solidFill>
                  <a:latin typeface="Century Gothic"/>
                  <a:cs typeface="Century Gothic"/>
                </a:rPr>
                <a:t>44</a:t>
              </a:r>
              <a:r>
                <a:rPr sz="3600" b="1" spc="-185" dirty="0">
                  <a:solidFill>
                    <a:srgbClr val="004890"/>
                  </a:solidFill>
                  <a:latin typeface="Century Gothic"/>
                  <a:cs typeface="Century Gothic"/>
                </a:rPr>
                <a:t> </a:t>
              </a:r>
              <a:r>
                <a:rPr sz="1400" b="1" spc="30" dirty="0">
                  <a:solidFill>
                    <a:srgbClr val="004890"/>
                  </a:solidFill>
                  <a:latin typeface="Century Gothic"/>
                  <a:cs typeface="Century Gothic"/>
                </a:rPr>
                <a:t>minutes</a:t>
              </a:r>
              <a:endParaRPr sz="1400" dirty="0">
                <a:latin typeface="Century Gothic"/>
                <a:cs typeface="Century Gothic"/>
              </a:endParaRPr>
            </a:p>
            <a:p>
              <a:pPr marR="167005">
                <a:lnSpc>
                  <a:spcPct val="113599"/>
                </a:lnSpc>
                <a:spcBef>
                  <a:spcPts val="760"/>
                </a:spcBef>
              </a:pP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between </a:t>
              </a:r>
              <a:r>
                <a:rPr sz="1200" b="1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Rhodesfield</a:t>
              </a:r>
              <a:r>
                <a:rPr lang="en-GB" sz="1200" b="1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 </a:t>
              </a:r>
              <a:r>
                <a:rPr lang="en-GB"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Station</a:t>
              </a: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  (Ekurhuleni) and </a:t>
              </a:r>
              <a:r>
                <a:rPr sz="1200" b="1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Sandton</a:t>
              </a: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 </a:t>
              </a:r>
              <a:r>
                <a:rPr lang="en-GB"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Station</a:t>
              </a: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 (Johannesburg) at </a:t>
              </a:r>
              <a:r>
                <a:rPr lang="en-GB"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typical </a:t>
              </a:r>
              <a:r>
                <a:rPr sz="12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7am  peak</a:t>
              </a:r>
              <a:endParaRPr sz="1200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1272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363" y="274638"/>
            <a:ext cx="8497897" cy="1143000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Changing Perceptions and Attracting Investment</a:t>
            </a:r>
            <a:endParaRPr lang="en-US" sz="2400" b="1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F90DFFC2-BB47-4595-B431-3933267BDC6E}"/>
              </a:ext>
            </a:extLst>
          </p:cNvPr>
          <p:cNvSpPr txBox="1"/>
          <p:nvPr/>
        </p:nvSpPr>
        <p:spPr>
          <a:xfrm>
            <a:off x="1056861" y="1325309"/>
            <a:ext cx="25113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GB" b="1" spc="-65" dirty="0">
                <a:solidFill>
                  <a:srgbClr val="205E9E"/>
                </a:solidFill>
                <a:latin typeface="Century Gothic"/>
                <a:cs typeface="Century Gothic"/>
              </a:rPr>
              <a:t>↑ Foreign Direct Investment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A1EB3BC7-5E6E-42F2-A02D-B24F1FE255A0}"/>
              </a:ext>
            </a:extLst>
          </p:cNvPr>
          <p:cNvSpPr txBox="1"/>
          <p:nvPr/>
        </p:nvSpPr>
        <p:spPr>
          <a:xfrm>
            <a:off x="3945104" y="1313314"/>
            <a:ext cx="172053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76295" algn="l"/>
              </a:tabLst>
            </a:pPr>
            <a:r>
              <a:rPr lang="en-GB" sz="1800" b="1" spc="-65" dirty="0">
                <a:solidFill>
                  <a:srgbClr val="205E9E"/>
                </a:solidFill>
                <a:latin typeface="Century Gothic"/>
                <a:cs typeface="Century Gothic"/>
              </a:rPr>
              <a:t>↑ Conferences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E02D9272-A242-4719-8159-E4FDEDA4D16B}"/>
              </a:ext>
            </a:extLst>
          </p:cNvPr>
          <p:cNvSpPr txBox="1"/>
          <p:nvPr/>
        </p:nvSpPr>
        <p:spPr>
          <a:xfrm>
            <a:off x="1103255" y="2084205"/>
            <a:ext cx="2418529" cy="490455"/>
          </a:xfrm>
          <a:prstGeom prst="rect">
            <a:avLst/>
          </a:prstGeom>
          <a:solidFill>
            <a:srgbClr val="DDD8D4">
              <a:alpha val="79998"/>
            </a:srgbClr>
          </a:solidFill>
        </p:spPr>
        <p:txBody>
          <a:bodyPr vert="horz" wrap="square" lIns="0" tIns="1905" rIns="0" bIns="0" rtlCol="0">
            <a:spAutoFit/>
          </a:bodyPr>
          <a:lstStyle/>
          <a:p>
            <a:pPr marL="306070" marR="310515" indent="1270" algn="ctr">
              <a:lnSpc>
                <a:spcPts val="2000"/>
              </a:lnSpc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Over</a:t>
            </a:r>
            <a:r>
              <a:rPr lang="en-GB" sz="1400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lang="en-GB" sz="1600" b="1" dirty="0">
                <a:solidFill>
                  <a:srgbClr val="9D8A56"/>
                </a:solidFill>
                <a:latin typeface="Century Gothic"/>
                <a:cs typeface="Century Gothic"/>
              </a:rPr>
              <a:t>R44bn</a:t>
            </a:r>
            <a:r>
              <a:rPr lang="en-GB" sz="1400" b="1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of FDI into Gauteng in 2016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D6A33FA8-96C7-48DA-9B80-AEF04BB8BB52}"/>
              </a:ext>
            </a:extLst>
          </p:cNvPr>
          <p:cNvSpPr txBox="1"/>
          <p:nvPr/>
        </p:nvSpPr>
        <p:spPr>
          <a:xfrm>
            <a:off x="3401674" y="2081472"/>
            <a:ext cx="2418529" cy="490455"/>
          </a:xfrm>
          <a:prstGeom prst="rect">
            <a:avLst/>
          </a:prstGeom>
          <a:solidFill>
            <a:srgbClr val="DDD8D4">
              <a:alpha val="79998"/>
            </a:srgbClr>
          </a:solidFill>
        </p:spPr>
        <p:txBody>
          <a:bodyPr vert="horz" wrap="square" lIns="0" tIns="1905" rIns="0" bIns="0" rtlCol="0">
            <a:spAutoFit/>
          </a:bodyPr>
          <a:lstStyle/>
          <a:p>
            <a:pPr marL="306070" marR="310515" indent="1270" algn="ctr">
              <a:lnSpc>
                <a:spcPts val="2000"/>
              </a:lnSpc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Over</a:t>
            </a:r>
            <a:r>
              <a:rPr lang="en-GB" sz="1600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lang="en-GB" sz="1600" b="1" dirty="0">
                <a:solidFill>
                  <a:srgbClr val="9D8A56"/>
                </a:solidFill>
                <a:latin typeface="Century Gothic"/>
                <a:cs typeface="Century Gothic"/>
              </a:rPr>
              <a:t>80</a:t>
            </a:r>
            <a:r>
              <a:rPr lang="en-GB" sz="1600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conference centres</a:t>
            </a:r>
            <a:r>
              <a:rPr lang="en-GB" sz="1400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in Gauteng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0" name="object 10">
            <a:extLst>
              <a:ext uri="{FF2B5EF4-FFF2-40B4-BE49-F238E27FC236}">
                <a16:creationId xmlns:a16="http://schemas.microsoft.com/office/drawing/2014/main" id="{5DB0F6AA-1CD6-44F1-A0A8-BCB80BE991AC}"/>
              </a:ext>
            </a:extLst>
          </p:cNvPr>
          <p:cNvSpPr txBox="1"/>
          <p:nvPr/>
        </p:nvSpPr>
        <p:spPr>
          <a:xfrm>
            <a:off x="5658191" y="1267586"/>
            <a:ext cx="25113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GB" b="1" spc="-65" dirty="0">
                <a:solidFill>
                  <a:srgbClr val="205E9E"/>
                </a:solidFill>
                <a:latin typeface="Century Gothic"/>
                <a:cs typeface="Century Gothic"/>
              </a:rPr>
              <a:t>↑ Visitors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CDFF7219-CB76-4F7E-8485-EB27E3E096DB}"/>
              </a:ext>
            </a:extLst>
          </p:cNvPr>
          <p:cNvSpPr txBox="1"/>
          <p:nvPr/>
        </p:nvSpPr>
        <p:spPr>
          <a:xfrm>
            <a:off x="5750982" y="2075294"/>
            <a:ext cx="2418529" cy="746423"/>
          </a:xfrm>
          <a:prstGeom prst="rect">
            <a:avLst/>
          </a:prstGeom>
          <a:solidFill>
            <a:srgbClr val="DDD8D4">
              <a:alpha val="79998"/>
            </a:srgbClr>
          </a:solidFill>
        </p:spPr>
        <p:txBody>
          <a:bodyPr vert="horz" wrap="square" lIns="0" tIns="1905" rIns="0" bIns="0" rtlCol="0">
            <a:spAutoFit/>
          </a:bodyPr>
          <a:lstStyle/>
          <a:p>
            <a:pPr marL="306070" marR="310515" indent="1270" algn="ctr">
              <a:lnSpc>
                <a:spcPts val="2000"/>
              </a:lnSpc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Over</a:t>
            </a:r>
            <a:r>
              <a:rPr lang="en-GB" sz="1400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lang="en-GB" sz="1600" b="1" dirty="0">
                <a:solidFill>
                  <a:srgbClr val="9D8A56"/>
                </a:solidFill>
                <a:latin typeface="Century Gothic"/>
                <a:cs typeface="Century Gothic"/>
              </a:rPr>
              <a:t>4.3m</a:t>
            </a:r>
            <a:r>
              <a:rPr lang="en-GB" sz="1400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visitors came to Gauteng in 2016</a:t>
            </a:r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9ED98668-C7CE-48A0-8506-86782CC4C4CE}"/>
              </a:ext>
            </a:extLst>
          </p:cNvPr>
          <p:cNvSpPr txBox="1"/>
          <p:nvPr/>
        </p:nvSpPr>
        <p:spPr>
          <a:xfrm>
            <a:off x="5766477" y="3781494"/>
            <a:ext cx="2418529" cy="1002903"/>
          </a:xfrm>
          <a:prstGeom prst="rect">
            <a:avLst/>
          </a:prstGeom>
          <a:solidFill>
            <a:srgbClr val="DDD8D4">
              <a:alpha val="79998"/>
            </a:srgbClr>
          </a:solidFill>
        </p:spPr>
        <p:txBody>
          <a:bodyPr vert="horz" wrap="square" lIns="0" tIns="1905" rIns="0" bIns="0" rtlCol="0">
            <a:spAutoFit/>
          </a:bodyPr>
          <a:lstStyle/>
          <a:p>
            <a:pPr marL="306070" marR="310515" indent="1270" algn="ctr">
              <a:lnSpc>
                <a:spcPts val="2000"/>
              </a:lnSpc>
            </a:pPr>
            <a:r>
              <a:rPr lang="en-GB" sz="1600" b="1" dirty="0">
                <a:solidFill>
                  <a:srgbClr val="9D8A56"/>
                </a:solidFill>
                <a:latin typeface="Century Gothic"/>
                <a:cs typeface="Century Gothic"/>
              </a:rPr>
              <a:t>45%</a:t>
            </a:r>
            <a:r>
              <a:rPr lang="en-GB" sz="1600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of South Africa’s tourism income generated in Gauteng</a:t>
            </a:r>
          </a:p>
        </p:txBody>
      </p:sp>
      <p:sp>
        <p:nvSpPr>
          <p:cNvPr id="33" name="object 12">
            <a:extLst>
              <a:ext uri="{FF2B5EF4-FFF2-40B4-BE49-F238E27FC236}">
                <a16:creationId xmlns:a16="http://schemas.microsoft.com/office/drawing/2014/main" id="{002523C7-DCAF-4265-B1D7-E5D54B10A661}"/>
              </a:ext>
            </a:extLst>
          </p:cNvPr>
          <p:cNvSpPr txBox="1"/>
          <p:nvPr/>
        </p:nvSpPr>
        <p:spPr>
          <a:xfrm>
            <a:off x="1056861" y="2971763"/>
            <a:ext cx="2418529" cy="490455"/>
          </a:xfrm>
          <a:prstGeom prst="rect">
            <a:avLst/>
          </a:prstGeom>
          <a:solidFill>
            <a:srgbClr val="DDD8D4">
              <a:alpha val="79998"/>
            </a:srgbClr>
          </a:solidFill>
        </p:spPr>
        <p:txBody>
          <a:bodyPr vert="horz" wrap="square" lIns="0" tIns="1905" rIns="0" bIns="0" rtlCol="0">
            <a:spAutoFit/>
          </a:bodyPr>
          <a:lstStyle/>
          <a:p>
            <a:pPr marL="306070" marR="310515" indent="1270" algn="ctr">
              <a:lnSpc>
                <a:spcPts val="2000"/>
              </a:lnSpc>
            </a:pP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This is the highest recorded since 2003</a:t>
            </a:r>
            <a:endParaRPr sz="14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99AEA1-03CE-44F6-B96D-037EB06A2F2B}"/>
              </a:ext>
            </a:extLst>
          </p:cNvPr>
          <p:cNvSpPr/>
          <p:nvPr/>
        </p:nvSpPr>
        <p:spPr>
          <a:xfrm>
            <a:off x="8468142" y="0"/>
            <a:ext cx="437356" cy="905278"/>
          </a:xfrm>
          <a:prstGeom prst="rect">
            <a:avLst/>
          </a:prstGeom>
          <a:solidFill>
            <a:srgbClr val="9D8A56"/>
          </a:solidFill>
          <a:ln>
            <a:solidFill>
              <a:srgbClr val="9D8A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bject 72">
            <a:extLst>
              <a:ext uri="{FF2B5EF4-FFF2-40B4-BE49-F238E27FC236}">
                <a16:creationId xmlns:a16="http://schemas.microsoft.com/office/drawing/2014/main" id="{109C2230-3561-49E9-AEB2-2B37D59119C9}"/>
              </a:ext>
            </a:extLst>
          </p:cNvPr>
          <p:cNvSpPr/>
          <p:nvPr/>
        </p:nvSpPr>
        <p:spPr>
          <a:xfrm>
            <a:off x="8581317" y="533442"/>
            <a:ext cx="255317" cy="284618"/>
          </a:xfrm>
          <a:custGeom>
            <a:avLst/>
            <a:gdLst/>
            <a:ahLst/>
            <a:cxnLst/>
            <a:rect l="l" t="t" r="r" b="b"/>
            <a:pathLst>
              <a:path w="328930" h="365125">
                <a:moveTo>
                  <a:pt x="143682" y="0"/>
                </a:moveTo>
                <a:lnTo>
                  <a:pt x="98232" y="7213"/>
                </a:lnTo>
                <a:lnTo>
                  <a:pt x="58758" y="27299"/>
                </a:lnTo>
                <a:lnTo>
                  <a:pt x="27628" y="57928"/>
                </a:lnTo>
                <a:lnTo>
                  <a:pt x="7212" y="96768"/>
                </a:lnTo>
                <a:lnTo>
                  <a:pt x="122" y="140017"/>
                </a:lnTo>
                <a:lnTo>
                  <a:pt x="0" y="142493"/>
                </a:lnTo>
                <a:lnTo>
                  <a:pt x="3788" y="174385"/>
                </a:lnTo>
                <a:lnTo>
                  <a:pt x="14908" y="204527"/>
                </a:lnTo>
                <a:lnTo>
                  <a:pt x="32338" y="231030"/>
                </a:lnTo>
                <a:lnTo>
                  <a:pt x="55176" y="253009"/>
                </a:lnTo>
                <a:lnTo>
                  <a:pt x="55176" y="365086"/>
                </a:lnTo>
                <a:lnTo>
                  <a:pt x="209189" y="365086"/>
                </a:lnTo>
                <a:lnTo>
                  <a:pt x="209189" y="312089"/>
                </a:lnTo>
                <a:lnTo>
                  <a:pt x="278644" y="312089"/>
                </a:lnTo>
                <a:lnTo>
                  <a:pt x="286361" y="287670"/>
                </a:lnTo>
                <a:lnTo>
                  <a:pt x="287467" y="232663"/>
                </a:lnTo>
                <a:lnTo>
                  <a:pt x="104084" y="232663"/>
                </a:lnTo>
                <a:lnTo>
                  <a:pt x="86545" y="230898"/>
                </a:lnTo>
                <a:lnTo>
                  <a:pt x="83548" y="226326"/>
                </a:lnTo>
                <a:lnTo>
                  <a:pt x="83459" y="217182"/>
                </a:lnTo>
                <a:lnTo>
                  <a:pt x="81877" y="208470"/>
                </a:lnTo>
                <a:lnTo>
                  <a:pt x="60066" y="208470"/>
                </a:lnTo>
                <a:lnTo>
                  <a:pt x="56078" y="206311"/>
                </a:lnTo>
                <a:lnTo>
                  <a:pt x="52763" y="198018"/>
                </a:lnTo>
                <a:lnTo>
                  <a:pt x="51315" y="195859"/>
                </a:lnTo>
                <a:lnTo>
                  <a:pt x="49639" y="187020"/>
                </a:lnTo>
                <a:lnTo>
                  <a:pt x="54516" y="183781"/>
                </a:lnTo>
                <a:lnTo>
                  <a:pt x="68841" y="174802"/>
                </a:lnTo>
                <a:lnTo>
                  <a:pt x="67902" y="170980"/>
                </a:lnTo>
                <a:lnTo>
                  <a:pt x="60751" y="162813"/>
                </a:lnTo>
                <a:lnTo>
                  <a:pt x="60015" y="161340"/>
                </a:lnTo>
                <a:lnTo>
                  <a:pt x="54719" y="155295"/>
                </a:lnTo>
                <a:lnTo>
                  <a:pt x="55710" y="151028"/>
                </a:lnTo>
                <a:lnTo>
                  <a:pt x="62771" y="142493"/>
                </a:lnTo>
                <a:lnTo>
                  <a:pt x="65857" y="138302"/>
                </a:lnTo>
                <a:lnTo>
                  <a:pt x="94144" y="138302"/>
                </a:lnTo>
                <a:lnTo>
                  <a:pt x="96146" y="133222"/>
                </a:lnTo>
                <a:lnTo>
                  <a:pt x="97112" y="128028"/>
                </a:lnTo>
                <a:lnTo>
                  <a:pt x="102788" y="125691"/>
                </a:lnTo>
                <a:lnTo>
                  <a:pt x="110224" y="124385"/>
                </a:lnTo>
                <a:lnTo>
                  <a:pt x="135129" y="124385"/>
                </a:lnTo>
                <a:lnTo>
                  <a:pt x="130132" y="118300"/>
                </a:lnTo>
                <a:lnTo>
                  <a:pt x="130982" y="113779"/>
                </a:lnTo>
                <a:lnTo>
                  <a:pt x="137231" y="104927"/>
                </a:lnTo>
                <a:lnTo>
                  <a:pt x="140749" y="98247"/>
                </a:lnTo>
                <a:lnTo>
                  <a:pt x="139809" y="95084"/>
                </a:lnTo>
                <a:lnTo>
                  <a:pt x="133459" y="91071"/>
                </a:lnTo>
                <a:lnTo>
                  <a:pt x="130919" y="89661"/>
                </a:lnTo>
                <a:lnTo>
                  <a:pt x="123045" y="85597"/>
                </a:lnTo>
                <a:lnTo>
                  <a:pt x="121115" y="81203"/>
                </a:lnTo>
                <a:lnTo>
                  <a:pt x="124290" y="72377"/>
                </a:lnTo>
                <a:lnTo>
                  <a:pt x="125255" y="68859"/>
                </a:lnTo>
                <a:lnTo>
                  <a:pt x="130538" y="62128"/>
                </a:lnTo>
                <a:lnTo>
                  <a:pt x="151706" y="62128"/>
                </a:lnTo>
                <a:lnTo>
                  <a:pt x="152230" y="61620"/>
                </a:lnTo>
                <a:lnTo>
                  <a:pt x="152306" y="49999"/>
                </a:lnTo>
                <a:lnTo>
                  <a:pt x="151772" y="47955"/>
                </a:lnTo>
                <a:lnTo>
                  <a:pt x="153538" y="43560"/>
                </a:lnTo>
                <a:lnTo>
                  <a:pt x="154770" y="40157"/>
                </a:lnTo>
                <a:lnTo>
                  <a:pt x="159989" y="36715"/>
                </a:lnTo>
                <a:lnTo>
                  <a:pt x="163952" y="36004"/>
                </a:lnTo>
                <a:lnTo>
                  <a:pt x="172867" y="34874"/>
                </a:lnTo>
                <a:lnTo>
                  <a:pt x="240815" y="34874"/>
                </a:lnTo>
                <a:lnTo>
                  <a:pt x="226205" y="22944"/>
                </a:lnTo>
                <a:lnTo>
                  <a:pt x="186920" y="6015"/>
                </a:lnTo>
                <a:lnTo>
                  <a:pt x="143682" y="0"/>
                </a:lnTo>
                <a:close/>
              </a:path>
              <a:path w="328930" h="365125">
                <a:moveTo>
                  <a:pt x="278644" y="312089"/>
                </a:moveTo>
                <a:lnTo>
                  <a:pt x="209189" y="312089"/>
                </a:lnTo>
                <a:lnTo>
                  <a:pt x="254554" y="320293"/>
                </a:lnTo>
                <a:lnTo>
                  <a:pt x="277831" y="314663"/>
                </a:lnTo>
                <a:lnTo>
                  <a:pt x="278644" y="312089"/>
                </a:lnTo>
                <a:close/>
              </a:path>
              <a:path w="328930" h="365125">
                <a:moveTo>
                  <a:pt x="121330" y="211670"/>
                </a:moveTo>
                <a:lnTo>
                  <a:pt x="116187" y="211734"/>
                </a:lnTo>
                <a:lnTo>
                  <a:pt x="113037" y="216750"/>
                </a:lnTo>
                <a:lnTo>
                  <a:pt x="112110" y="219214"/>
                </a:lnTo>
                <a:lnTo>
                  <a:pt x="110434" y="222796"/>
                </a:lnTo>
                <a:lnTo>
                  <a:pt x="110002" y="224091"/>
                </a:lnTo>
                <a:lnTo>
                  <a:pt x="105519" y="232041"/>
                </a:lnTo>
                <a:lnTo>
                  <a:pt x="104084" y="232663"/>
                </a:lnTo>
                <a:lnTo>
                  <a:pt x="287467" y="232663"/>
                </a:lnTo>
                <a:lnTo>
                  <a:pt x="287485" y="231787"/>
                </a:lnTo>
                <a:lnTo>
                  <a:pt x="313618" y="230404"/>
                </a:lnTo>
                <a:lnTo>
                  <a:pt x="326104" y="227488"/>
                </a:lnTo>
                <a:lnTo>
                  <a:pt x="328338" y="220829"/>
                </a:lnTo>
                <a:lnTo>
                  <a:pt x="327472" y="218465"/>
                </a:lnTo>
                <a:lnTo>
                  <a:pt x="135821" y="218465"/>
                </a:lnTo>
                <a:lnTo>
                  <a:pt x="132329" y="216928"/>
                </a:lnTo>
                <a:lnTo>
                  <a:pt x="128747" y="215582"/>
                </a:lnTo>
                <a:lnTo>
                  <a:pt x="121330" y="211670"/>
                </a:lnTo>
                <a:close/>
              </a:path>
              <a:path w="328930" h="365125">
                <a:moveTo>
                  <a:pt x="292217" y="149491"/>
                </a:moveTo>
                <a:lnTo>
                  <a:pt x="139123" y="149491"/>
                </a:lnTo>
                <a:lnTo>
                  <a:pt x="150032" y="149605"/>
                </a:lnTo>
                <a:lnTo>
                  <a:pt x="151341" y="152488"/>
                </a:lnTo>
                <a:lnTo>
                  <a:pt x="156802" y="165633"/>
                </a:lnTo>
                <a:lnTo>
                  <a:pt x="155659" y="171297"/>
                </a:lnTo>
                <a:lnTo>
                  <a:pt x="147543" y="175221"/>
                </a:lnTo>
                <a:lnTo>
                  <a:pt x="145384" y="176999"/>
                </a:lnTo>
                <a:lnTo>
                  <a:pt x="140076" y="180835"/>
                </a:lnTo>
                <a:lnTo>
                  <a:pt x="139225" y="185267"/>
                </a:lnTo>
                <a:lnTo>
                  <a:pt x="143848" y="192074"/>
                </a:lnTo>
                <a:lnTo>
                  <a:pt x="146667" y="195541"/>
                </a:lnTo>
                <a:lnTo>
                  <a:pt x="150985" y="202323"/>
                </a:lnTo>
                <a:lnTo>
                  <a:pt x="150579" y="205435"/>
                </a:lnTo>
                <a:lnTo>
                  <a:pt x="146984" y="209994"/>
                </a:lnTo>
                <a:lnTo>
                  <a:pt x="145981" y="211886"/>
                </a:lnTo>
                <a:lnTo>
                  <a:pt x="142527" y="216280"/>
                </a:lnTo>
                <a:lnTo>
                  <a:pt x="139885" y="218211"/>
                </a:lnTo>
                <a:lnTo>
                  <a:pt x="135821" y="218465"/>
                </a:lnTo>
                <a:lnTo>
                  <a:pt x="327472" y="218465"/>
                </a:lnTo>
                <a:lnTo>
                  <a:pt x="323718" y="208216"/>
                </a:lnTo>
                <a:lnTo>
                  <a:pt x="314166" y="188607"/>
                </a:lnTo>
                <a:lnTo>
                  <a:pt x="302144" y="166690"/>
                </a:lnTo>
                <a:lnTo>
                  <a:pt x="292217" y="149491"/>
                </a:lnTo>
                <a:close/>
              </a:path>
              <a:path w="328930" h="365125">
                <a:moveTo>
                  <a:pt x="78684" y="204203"/>
                </a:moveTo>
                <a:lnTo>
                  <a:pt x="60066" y="208470"/>
                </a:lnTo>
                <a:lnTo>
                  <a:pt x="81877" y="208470"/>
                </a:lnTo>
                <a:lnTo>
                  <a:pt x="81376" y="205714"/>
                </a:lnTo>
                <a:lnTo>
                  <a:pt x="78684" y="204203"/>
                </a:lnTo>
                <a:close/>
              </a:path>
              <a:path w="328930" h="365125">
                <a:moveTo>
                  <a:pt x="135129" y="124385"/>
                </a:moveTo>
                <a:lnTo>
                  <a:pt x="110224" y="124385"/>
                </a:lnTo>
                <a:lnTo>
                  <a:pt x="116562" y="126549"/>
                </a:lnTo>
                <a:lnTo>
                  <a:pt x="121109" y="131760"/>
                </a:lnTo>
                <a:lnTo>
                  <a:pt x="123172" y="139598"/>
                </a:lnTo>
                <a:lnTo>
                  <a:pt x="123324" y="143484"/>
                </a:lnTo>
                <a:lnTo>
                  <a:pt x="124099" y="148882"/>
                </a:lnTo>
                <a:lnTo>
                  <a:pt x="128277" y="151536"/>
                </a:lnTo>
                <a:lnTo>
                  <a:pt x="135567" y="150406"/>
                </a:lnTo>
                <a:lnTo>
                  <a:pt x="139123" y="149491"/>
                </a:lnTo>
                <a:lnTo>
                  <a:pt x="292217" y="149491"/>
                </a:lnTo>
                <a:lnTo>
                  <a:pt x="288267" y="142811"/>
                </a:lnTo>
                <a:lnTo>
                  <a:pt x="180538" y="142811"/>
                </a:lnTo>
                <a:lnTo>
                  <a:pt x="176690" y="141109"/>
                </a:lnTo>
                <a:lnTo>
                  <a:pt x="171929" y="131864"/>
                </a:lnTo>
                <a:lnTo>
                  <a:pt x="140025" y="131864"/>
                </a:lnTo>
                <a:lnTo>
                  <a:pt x="136609" y="126187"/>
                </a:lnTo>
                <a:lnTo>
                  <a:pt x="135129" y="124385"/>
                </a:lnTo>
                <a:close/>
              </a:path>
              <a:path w="328930" h="365125">
                <a:moveTo>
                  <a:pt x="94144" y="138302"/>
                </a:moveTo>
                <a:lnTo>
                  <a:pt x="65857" y="138302"/>
                </a:lnTo>
                <a:lnTo>
                  <a:pt x="74709" y="140017"/>
                </a:lnTo>
                <a:lnTo>
                  <a:pt x="77968" y="141528"/>
                </a:lnTo>
                <a:lnTo>
                  <a:pt x="87460" y="146659"/>
                </a:lnTo>
                <a:lnTo>
                  <a:pt x="91536" y="144919"/>
                </a:lnTo>
                <a:lnTo>
                  <a:pt x="94144" y="138302"/>
                </a:lnTo>
                <a:close/>
              </a:path>
              <a:path w="328930" h="365125">
                <a:moveTo>
                  <a:pt x="209316" y="113512"/>
                </a:moveTo>
                <a:lnTo>
                  <a:pt x="202026" y="113893"/>
                </a:lnTo>
                <a:lnTo>
                  <a:pt x="199308" y="116878"/>
                </a:lnTo>
                <a:lnTo>
                  <a:pt x="199207" y="135115"/>
                </a:lnTo>
                <a:lnTo>
                  <a:pt x="196832" y="138163"/>
                </a:lnTo>
                <a:lnTo>
                  <a:pt x="190507" y="140182"/>
                </a:lnTo>
                <a:lnTo>
                  <a:pt x="180538" y="142811"/>
                </a:lnTo>
                <a:lnTo>
                  <a:pt x="288267" y="142811"/>
                </a:lnTo>
                <a:lnTo>
                  <a:pt x="287507" y="141528"/>
                </a:lnTo>
                <a:lnTo>
                  <a:pt x="287523" y="122478"/>
                </a:lnTo>
                <a:lnTo>
                  <a:pt x="285884" y="114084"/>
                </a:lnTo>
                <a:lnTo>
                  <a:pt x="220581" y="114084"/>
                </a:lnTo>
                <a:lnTo>
                  <a:pt x="212910" y="113664"/>
                </a:lnTo>
                <a:lnTo>
                  <a:pt x="209316" y="113512"/>
                </a:lnTo>
                <a:close/>
              </a:path>
              <a:path w="328930" h="365125">
                <a:moveTo>
                  <a:pt x="163825" y="122478"/>
                </a:moveTo>
                <a:lnTo>
                  <a:pt x="156929" y="125895"/>
                </a:lnTo>
                <a:lnTo>
                  <a:pt x="154008" y="127660"/>
                </a:lnTo>
                <a:lnTo>
                  <a:pt x="149842" y="129806"/>
                </a:lnTo>
                <a:lnTo>
                  <a:pt x="148623" y="130340"/>
                </a:lnTo>
                <a:lnTo>
                  <a:pt x="140025" y="131864"/>
                </a:lnTo>
                <a:lnTo>
                  <a:pt x="171929" y="131864"/>
                </a:lnTo>
                <a:lnTo>
                  <a:pt x="170632" y="129451"/>
                </a:lnTo>
                <a:lnTo>
                  <a:pt x="166962" y="123405"/>
                </a:lnTo>
                <a:lnTo>
                  <a:pt x="163825" y="122478"/>
                </a:lnTo>
                <a:close/>
              </a:path>
              <a:path w="328930" h="365125">
                <a:moveTo>
                  <a:pt x="254845" y="46329"/>
                </a:moveTo>
                <a:lnTo>
                  <a:pt x="205430" y="46329"/>
                </a:lnTo>
                <a:lnTo>
                  <a:pt x="208833" y="46850"/>
                </a:lnTo>
                <a:lnTo>
                  <a:pt x="214028" y="50088"/>
                </a:lnTo>
                <a:lnTo>
                  <a:pt x="217076" y="52819"/>
                </a:lnTo>
                <a:lnTo>
                  <a:pt x="220619" y="58508"/>
                </a:lnTo>
                <a:lnTo>
                  <a:pt x="221205" y="61620"/>
                </a:lnTo>
                <a:lnTo>
                  <a:pt x="221195" y="62128"/>
                </a:lnTo>
                <a:lnTo>
                  <a:pt x="216834" y="68059"/>
                </a:lnTo>
                <a:lnTo>
                  <a:pt x="215158" y="71196"/>
                </a:lnTo>
                <a:lnTo>
                  <a:pt x="210764" y="78422"/>
                </a:lnTo>
                <a:lnTo>
                  <a:pt x="211881" y="82283"/>
                </a:lnTo>
                <a:lnTo>
                  <a:pt x="222041" y="87985"/>
                </a:lnTo>
                <a:lnTo>
                  <a:pt x="228531" y="91935"/>
                </a:lnTo>
                <a:lnTo>
                  <a:pt x="220581" y="114084"/>
                </a:lnTo>
                <a:lnTo>
                  <a:pt x="285884" y="114084"/>
                </a:lnTo>
                <a:lnTo>
                  <a:pt x="279788" y="82850"/>
                </a:lnTo>
                <a:lnTo>
                  <a:pt x="258255" y="49114"/>
                </a:lnTo>
                <a:lnTo>
                  <a:pt x="254845" y="46329"/>
                </a:lnTo>
                <a:close/>
              </a:path>
              <a:path w="328930" h="365125">
                <a:moveTo>
                  <a:pt x="151706" y="62128"/>
                </a:moveTo>
                <a:lnTo>
                  <a:pt x="130538" y="62128"/>
                </a:lnTo>
                <a:lnTo>
                  <a:pt x="135618" y="63626"/>
                </a:lnTo>
                <a:lnTo>
                  <a:pt x="141396" y="63626"/>
                </a:lnTo>
                <a:lnTo>
                  <a:pt x="142730" y="63817"/>
                </a:lnTo>
                <a:lnTo>
                  <a:pt x="150032" y="63753"/>
                </a:lnTo>
                <a:lnTo>
                  <a:pt x="151706" y="62128"/>
                </a:lnTo>
                <a:close/>
              </a:path>
              <a:path w="328930" h="365125">
                <a:moveTo>
                  <a:pt x="240815" y="34874"/>
                </a:moveTo>
                <a:lnTo>
                  <a:pt x="172867" y="34874"/>
                </a:lnTo>
                <a:lnTo>
                  <a:pt x="176067" y="38011"/>
                </a:lnTo>
                <a:lnTo>
                  <a:pt x="179700" y="45402"/>
                </a:lnTo>
                <a:lnTo>
                  <a:pt x="181354" y="48336"/>
                </a:lnTo>
                <a:lnTo>
                  <a:pt x="185199" y="54216"/>
                </a:lnTo>
                <a:lnTo>
                  <a:pt x="188259" y="54292"/>
                </a:lnTo>
                <a:lnTo>
                  <a:pt x="195371" y="50876"/>
                </a:lnTo>
                <a:lnTo>
                  <a:pt x="199054" y="48336"/>
                </a:lnTo>
                <a:lnTo>
                  <a:pt x="205430" y="46329"/>
                </a:lnTo>
                <a:lnTo>
                  <a:pt x="254845" y="46329"/>
                </a:lnTo>
                <a:lnTo>
                  <a:pt x="240815" y="348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2">
            <a:extLst>
              <a:ext uri="{FF2B5EF4-FFF2-40B4-BE49-F238E27FC236}">
                <a16:creationId xmlns:a16="http://schemas.microsoft.com/office/drawing/2014/main" id="{E957A080-3936-42DC-A344-5601807F0E26}"/>
              </a:ext>
            </a:extLst>
          </p:cNvPr>
          <p:cNvSpPr txBox="1"/>
          <p:nvPr/>
        </p:nvSpPr>
        <p:spPr>
          <a:xfrm>
            <a:off x="3401673" y="2940252"/>
            <a:ext cx="2418529" cy="490584"/>
          </a:xfrm>
          <a:prstGeom prst="rect">
            <a:avLst/>
          </a:prstGeom>
          <a:solidFill>
            <a:srgbClr val="DDD8D4">
              <a:alpha val="79998"/>
            </a:srgbClr>
          </a:solidFill>
        </p:spPr>
        <p:txBody>
          <a:bodyPr vert="horz" wrap="square" lIns="0" tIns="1905" rIns="0" bIns="0" rtlCol="0">
            <a:spAutoFit/>
          </a:bodyPr>
          <a:lstStyle/>
          <a:p>
            <a:pPr marL="306070" marR="310515" indent="1270" algn="ctr">
              <a:lnSpc>
                <a:spcPts val="2000"/>
              </a:lnSpc>
            </a:pP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 number is growing annually</a:t>
            </a:r>
            <a:endParaRPr sz="14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8" name="object 12">
            <a:extLst>
              <a:ext uri="{FF2B5EF4-FFF2-40B4-BE49-F238E27FC236}">
                <a16:creationId xmlns:a16="http://schemas.microsoft.com/office/drawing/2014/main" id="{69E25220-F675-4187-A496-A61A6DB62DF7}"/>
              </a:ext>
            </a:extLst>
          </p:cNvPr>
          <p:cNvSpPr txBox="1"/>
          <p:nvPr/>
        </p:nvSpPr>
        <p:spPr>
          <a:xfrm>
            <a:off x="3401672" y="3781494"/>
            <a:ext cx="2418529" cy="1003544"/>
          </a:xfrm>
          <a:prstGeom prst="rect">
            <a:avLst/>
          </a:prstGeom>
          <a:solidFill>
            <a:srgbClr val="DDD8D4">
              <a:alpha val="79998"/>
            </a:srgbClr>
          </a:solidFill>
        </p:spPr>
        <p:txBody>
          <a:bodyPr vert="horz" wrap="square" lIns="0" tIns="1905" rIns="0" bIns="0" rtlCol="0">
            <a:spAutoFit/>
          </a:bodyPr>
          <a:lstStyle/>
          <a:p>
            <a:pPr marL="306070" marR="310515" indent="1270" algn="ctr">
              <a:lnSpc>
                <a:spcPts val="2000"/>
              </a:lnSpc>
            </a:pPr>
            <a:r>
              <a:rPr lang="en-GB" sz="1600" b="1" dirty="0">
                <a:solidFill>
                  <a:srgbClr val="9D8A56"/>
                </a:solidFill>
                <a:latin typeface="Century Gothic"/>
                <a:cs typeface="Century Gothic"/>
              </a:rPr>
              <a:t>3</a:t>
            </a:r>
            <a:r>
              <a:rPr lang="en-GB" sz="1400" b="1" dirty="0">
                <a:solidFill>
                  <a:srgbClr val="9D8A56"/>
                </a:solidFill>
                <a:latin typeface="Century Gothic"/>
                <a:cs typeface="Century Gothic"/>
              </a:rPr>
              <a:t> of the largest </a:t>
            </a:r>
            <a:r>
              <a:rPr lang="en-GB" sz="1600" b="1" dirty="0">
                <a:solidFill>
                  <a:srgbClr val="9D8A56"/>
                </a:solidFill>
                <a:latin typeface="Century Gothic"/>
                <a:cs typeface="Century Gothic"/>
              </a:rPr>
              <a:t>5</a:t>
            </a:r>
            <a:r>
              <a:rPr lang="en-GB" sz="1400" b="1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conference centres are within </a:t>
            </a:r>
            <a:r>
              <a:rPr lang="en-GB" sz="1600" b="1" dirty="0">
                <a:solidFill>
                  <a:srgbClr val="9D8A56"/>
                </a:solidFill>
                <a:latin typeface="Century Gothic"/>
                <a:cs typeface="Century Gothic"/>
              </a:rPr>
              <a:t>3km</a:t>
            </a:r>
            <a:r>
              <a:rPr lang="en-GB" sz="1400" b="1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of Gautrain stations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2861EED4-6518-4EA2-8551-56F4EF450AA6}"/>
              </a:ext>
            </a:extLst>
          </p:cNvPr>
          <p:cNvSpPr txBox="1"/>
          <p:nvPr/>
        </p:nvSpPr>
        <p:spPr>
          <a:xfrm>
            <a:off x="1056861" y="3747740"/>
            <a:ext cx="2418529" cy="1260025"/>
          </a:xfrm>
          <a:prstGeom prst="rect">
            <a:avLst/>
          </a:prstGeom>
          <a:solidFill>
            <a:srgbClr val="DDD8D4">
              <a:alpha val="79998"/>
            </a:srgbClr>
          </a:solidFill>
        </p:spPr>
        <p:txBody>
          <a:bodyPr vert="horz" wrap="square" lIns="0" tIns="1905" rIns="0" bIns="0" rtlCol="0">
            <a:spAutoFit/>
          </a:bodyPr>
          <a:lstStyle/>
          <a:p>
            <a:pPr marL="306070" marR="310515" indent="1270" algn="ctr">
              <a:lnSpc>
                <a:spcPts val="2000"/>
              </a:lnSpc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Johannesburg was the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GB" sz="1600" b="1" dirty="0">
                <a:solidFill>
                  <a:srgbClr val="9D8A56"/>
                </a:solidFill>
                <a:latin typeface="Century Gothic"/>
                <a:cs typeface="Century Gothic"/>
              </a:rPr>
              <a:t>2</a:t>
            </a:r>
            <a:r>
              <a:rPr lang="en-GB" sz="1600" b="1" baseline="30000" dirty="0">
                <a:solidFill>
                  <a:srgbClr val="9D8A56"/>
                </a:solidFill>
                <a:latin typeface="Century Gothic"/>
                <a:cs typeface="Century Gothic"/>
              </a:rPr>
              <a:t>nd</a:t>
            </a:r>
            <a:r>
              <a:rPr lang="en-GB" sz="1600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highest recipient of FDI in Africa between 2013-16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2EB52B40-F556-4C6E-A5FD-CF47208F6093}"/>
              </a:ext>
            </a:extLst>
          </p:cNvPr>
          <p:cNvSpPr txBox="1"/>
          <p:nvPr/>
        </p:nvSpPr>
        <p:spPr>
          <a:xfrm>
            <a:off x="5814166" y="2978226"/>
            <a:ext cx="2418529" cy="490584"/>
          </a:xfrm>
          <a:prstGeom prst="rect">
            <a:avLst/>
          </a:prstGeom>
          <a:solidFill>
            <a:srgbClr val="DDD8D4">
              <a:alpha val="79998"/>
            </a:srgbClr>
          </a:solidFill>
        </p:spPr>
        <p:txBody>
          <a:bodyPr vert="horz" wrap="square" lIns="0" tIns="1905" rIns="0" bIns="0" rtlCol="0">
            <a:spAutoFit/>
          </a:bodyPr>
          <a:lstStyle/>
          <a:p>
            <a:pPr marL="306070" marR="310515" indent="1270" algn="ctr">
              <a:lnSpc>
                <a:spcPts val="2000"/>
              </a:lnSpc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 number is growing annually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71546D1-1B2C-4D78-9566-6066BA31349C}"/>
              </a:ext>
            </a:extLst>
          </p:cNvPr>
          <p:cNvSpPr/>
          <p:nvPr/>
        </p:nvSpPr>
        <p:spPr>
          <a:xfrm>
            <a:off x="7375" y="5266456"/>
            <a:ext cx="9144000" cy="1586980"/>
          </a:xfrm>
          <a:prstGeom prst="rect">
            <a:avLst/>
          </a:prstGeom>
          <a:solidFill>
            <a:srgbClr val="DDD8D4"/>
          </a:solidFill>
          <a:ln>
            <a:solidFill>
              <a:srgbClr val="DDD8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 result for cradle of humankind johannesburg">
            <a:extLst>
              <a:ext uri="{FF2B5EF4-FFF2-40B4-BE49-F238E27FC236}">
                <a16:creationId xmlns:a16="http://schemas.microsoft.com/office/drawing/2014/main" id="{BB117078-8DE4-478C-BA9D-7ED6FCB7E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r="10453"/>
          <a:stretch/>
        </p:blipFill>
        <p:spPr bwMode="auto">
          <a:xfrm>
            <a:off x="6099454" y="5112627"/>
            <a:ext cx="1752574" cy="13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andton conference centre johannesburg">
            <a:extLst>
              <a:ext uri="{FF2B5EF4-FFF2-40B4-BE49-F238E27FC236}">
                <a16:creationId xmlns:a16="http://schemas.microsoft.com/office/drawing/2014/main" id="{9859B211-E249-4679-A451-8E648184F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79"/>
          <a:stretch/>
        </p:blipFill>
        <p:spPr bwMode="auto">
          <a:xfrm>
            <a:off x="3745441" y="5097722"/>
            <a:ext cx="1794652" cy="134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sbc johannesburg">
            <a:extLst>
              <a:ext uri="{FF2B5EF4-FFF2-40B4-BE49-F238E27FC236}">
                <a16:creationId xmlns:a16="http://schemas.microsoft.com/office/drawing/2014/main" id="{35D60DCD-EFE2-4105-884A-2E24C1B74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9" r="19456"/>
          <a:stretch/>
        </p:blipFill>
        <p:spPr bwMode="auto">
          <a:xfrm>
            <a:off x="1379645" y="5112628"/>
            <a:ext cx="1865748" cy="13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280EDE-8327-4F56-B31C-347B935CD34D}"/>
              </a:ext>
            </a:extLst>
          </p:cNvPr>
          <p:cNvSpPr txBox="1"/>
          <p:nvPr/>
        </p:nvSpPr>
        <p:spPr>
          <a:xfrm>
            <a:off x="82131" y="6669931"/>
            <a:ext cx="906187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Sources: Gauteng Province Socio-Economic Review and Outlook, 2018; Gauteng Growth and Investment Agency Handbook; Gauteng Tourism Authority Annual Report 2016/17</a:t>
            </a:r>
          </a:p>
        </p:txBody>
      </p:sp>
    </p:spTree>
    <p:extLst>
      <p:ext uri="{BB962C8B-B14F-4D97-AF65-F5344CB8AC3E}">
        <p14:creationId xmlns:p14="http://schemas.microsoft.com/office/powerpoint/2010/main" val="2029546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92495459-5E8D-4E8A-A983-C4BA13282CDE}"/>
              </a:ext>
            </a:extLst>
          </p:cNvPr>
          <p:cNvSpPr/>
          <p:nvPr/>
        </p:nvSpPr>
        <p:spPr>
          <a:xfrm>
            <a:off x="0" y="5271021"/>
            <a:ext cx="9144000" cy="1586980"/>
          </a:xfrm>
          <a:prstGeom prst="rect">
            <a:avLst/>
          </a:prstGeom>
          <a:solidFill>
            <a:srgbClr val="DDD8D4"/>
          </a:solidFill>
          <a:ln>
            <a:solidFill>
              <a:srgbClr val="DDD8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Summary of Key Impacts Achieved to Date</a:t>
            </a:r>
            <a:endParaRPr lang="en-US" sz="2800" b="1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887670E-A79F-4558-955B-3216753A857D}"/>
              </a:ext>
            </a:extLst>
          </p:cNvPr>
          <p:cNvSpPr/>
          <p:nvPr/>
        </p:nvSpPr>
        <p:spPr>
          <a:xfrm>
            <a:off x="4919288" y="4785909"/>
            <a:ext cx="2055503" cy="2021607"/>
          </a:xfrm>
          <a:custGeom>
            <a:avLst/>
            <a:gdLst/>
            <a:ahLst/>
            <a:cxnLst/>
            <a:rect l="l" t="t" r="r" b="b"/>
            <a:pathLst>
              <a:path w="2157729" h="2157729">
                <a:moveTo>
                  <a:pt x="1078712" y="0"/>
                </a:moveTo>
                <a:lnTo>
                  <a:pt x="1030662" y="1051"/>
                </a:lnTo>
                <a:lnTo>
                  <a:pt x="983150" y="4174"/>
                </a:lnTo>
                <a:lnTo>
                  <a:pt x="936220" y="9327"/>
                </a:lnTo>
                <a:lnTo>
                  <a:pt x="889916" y="16465"/>
                </a:lnTo>
                <a:lnTo>
                  <a:pt x="844282" y="25545"/>
                </a:lnTo>
                <a:lnTo>
                  <a:pt x="799362" y="36521"/>
                </a:lnTo>
                <a:lnTo>
                  <a:pt x="755199" y="49352"/>
                </a:lnTo>
                <a:lnTo>
                  <a:pt x="711837" y="63992"/>
                </a:lnTo>
                <a:lnTo>
                  <a:pt x="669320" y="80398"/>
                </a:lnTo>
                <a:lnTo>
                  <a:pt x="627693" y="98526"/>
                </a:lnTo>
                <a:lnTo>
                  <a:pt x="586998" y="118332"/>
                </a:lnTo>
                <a:lnTo>
                  <a:pt x="547280" y="139773"/>
                </a:lnTo>
                <a:lnTo>
                  <a:pt x="508582" y="162804"/>
                </a:lnTo>
                <a:lnTo>
                  <a:pt x="470949" y="187382"/>
                </a:lnTo>
                <a:lnTo>
                  <a:pt x="434424" y="213463"/>
                </a:lnTo>
                <a:lnTo>
                  <a:pt x="399051" y="241002"/>
                </a:lnTo>
                <a:lnTo>
                  <a:pt x="364874" y="269957"/>
                </a:lnTo>
                <a:lnTo>
                  <a:pt x="331937" y="300283"/>
                </a:lnTo>
                <a:lnTo>
                  <a:pt x="300283" y="331937"/>
                </a:lnTo>
                <a:lnTo>
                  <a:pt x="269957" y="364874"/>
                </a:lnTo>
                <a:lnTo>
                  <a:pt x="241002" y="399051"/>
                </a:lnTo>
                <a:lnTo>
                  <a:pt x="213463" y="434424"/>
                </a:lnTo>
                <a:lnTo>
                  <a:pt x="187382" y="470949"/>
                </a:lnTo>
                <a:lnTo>
                  <a:pt x="162804" y="508582"/>
                </a:lnTo>
                <a:lnTo>
                  <a:pt x="139773" y="547280"/>
                </a:lnTo>
                <a:lnTo>
                  <a:pt x="118332" y="586998"/>
                </a:lnTo>
                <a:lnTo>
                  <a:pt x="98526" y="627693"/>
                </a:lnTo>
                <a:lnTo>
                  <a:pt x="80398" y="669320"/>
                </a:lnTo>
                <a:lnTo>
                  <a:pt x="63992" y="711837"/>
                </a:lnTo>
                <a:lnTo>
                  <a:pt x="49352" y="755199"/>
                </a:lnTo>
                <a:lnTo>
                  <a:pt x="36521" y="799362"/>
                </a:lnTo>
                <a:lnTo>
                  <a:pt x="25545" y="844282"/>
                </a:lnTo>
                <a:lnTo>
                  <a:pt x="16465" y="889916"/>
                </a:lnTo>
                <a:lnTo>
                  <a:pt x="9327" y="936220"/>
                </a:lnTo>
                <a:lnTo>
                  <a:pt x="4174" y="983150"/>
                </a:lnTo>
                <a:lnTo>
                  <a:pt x="1051" y="1030662"/>
                </a:lnTo>
                <a:lnTo>
                  <a:pt x="0" y="1078712"/>
                </a:lnTo>
                <a:lnTo>
                  <a:pt x="1051" y="1126762"/>
                </a:lnTo>
                <a:lnTo>
                  <a:pt x="4174" y="1174274"/>
                </a:lnTo>
                <a:lnTo>
                  <a:pt x="9327" y="1221204"/>
                </a:lnTo>
                <a:lnTo>
                  <a:pt x="16465" y="1267508"/>
                </a:lnTo>
                <a:lnTo>
                  <a:pt x="25545" y="1313142"/>
                </a:lnTo>
                <a:lnTo>
                  <a:pt x="36521" y="1358063"/>
                </a:lnTo>
                <a:lnTo>
                  <a:pt x="49352" y="1402226"/>
                </a:lnTo>
                <a:lnTo>
                  <a:pt x="63992" y="1445587"/>
                </a:lnTo>
                <a:lnTo>
                  <a:pt x="80398" y="1488104"/>
                </a:lnTo>
                <a:lnTo>
                  <a:pt x="98526" y="1529732"/>
                </a:lnTo>
                <a:lnTo>
                  <a:pt x="118332" y="1570426"/>
                </a:lnTo>
                <a:lnTo>
                  <a:pt x="139773" y="1610144"/>
                </a:lnTo>
                <a:lnTo>
                  <a:pt x="162804" y="1648842"/>
                </a:lnTo>
                <a:lnTo>
                  <a:pt x="187382" y="1686475"/>
                </a:lnTo>
                <a:lnTo>
                  <a:pt x="213463" y="1723000"/>
                </a:lnTo>
                <a:lnTo>
                  <a:pt x="241002" y="1758373"/>
                </a:lnTo>
                <a:lnTo>
                  <a:pt x="269957" y="1792550"/>
                </a:lnTo>
                <a:lnTo>
                  <a:pt x="300283" y="1825487"/>
                </a:lnTo>
                <a:lnTo>
                  <a:pt x="331937" y="1857141"/>
                </a:lnTo>
                <a:lnTo>
                  <a:pt x="364874" y="1887467"/>
                </a:lnTo>
                <a:lnTo>
                  <a:pt x="399051" y="1916422"/>
                </a:lnTo>
                <a:lnTo>
                  <a:pt x="434424" y="1943962"/>
                </a:lnTo>
                <a:lnTo>
                  <a:pt x="470949" y="1970042"/>
                </a:lnTo>
                <a:lnTo>
                  <a:pt x="508582" y="1994620"/>
                </a:lnTo>
                <a:lnTo>
                  <a:pt x="547280" y="2017651"/>
                </a:lnTo>
                <a:lnTo>
                  <a:pt x="586998" y="2039092"/>
                </a:lnTo>
                <a:lnTo>
                  <a:pt x="627693" y="2058898"/>
                </a:lnTo>
                <a:lnTo>
                  <a:pt x="669320" y="2077026"/>
                </a:lnTo>
                <a:lnTo>
                  <a:pt x="711837" y="2093432"/>
                </a:lnTo>
                <a:lnTo>
                  <a:pt x="755199" y="2108073"/>
                </a:lnTo>
                <a:lnTo>
                  <a:pt x="799362" y="2120903"/>
                </a:lnTo>
                <a:lnTo>
                  <a:pt x="844282" y="2131880"/>
                </a:lnTo>
                <a:lnTo>
                  <a:pt x="889916" y="2140959"/>
                </a:lnTo>
                <a:lnTo>
                  <a:pt x="936220" y="2148097"/>
                </a:lnTo>
                <a:lnTo>
                  <a:pt x="983150" y="2153250"/>
                </a:lnTo>
                <a:lnTo>
                  <a:pt x="1030662" y="2156374"/>
                </a:lnTo>
                <a:lnTo>
                  <a:pt x="1078712" y="2157425"/>
                </a:lnTo>
                <a:lnTo>
                  <a:pt x="1126762" y="2156374"/>
                </a:lnTo>
                <a:lnTo>
                  <a:pt x="1174274" y="2153250"/>
                </a:lnTo>
                <a:lnTo>
                  <a:pt x="1221204" y="2148097"/>
                </a:lnTo>
                <a:lnTo>
                  <a:pt x="1267508" y="2140959"/>
                </a:lnTo>
                <a:lnTo>
                  <a:pt x="1313142" y="2131880"/>
                </a:lnTo>
                <a:lnTo>
                  <a:pt x="1358063" y="2120903"/>
                </a:lnTo>
                <a:lnTo>
                  <a:pt x="1402226" y="2108073"/>
                </a:lnTo>
                <a:lnTo>
                  <a:pt x="1445587" y="2093432"/>
                </a:lnTo>
                <a:lnTo>
                  <a:pt x="1488104" y="2077026"/>
                </a:lnTo>
                <a:lnTo>
                  <a:pt x="1529732" y="2058898"/>
                </a:lnTo>
                <a:lnTo>
                  <a:pt x="1570426" y="2039092"/>
                </a:lnTo>
                <a:lnTo>
                  <a:pt x="1610144" y="2017651"/>
                </a:lnTo>
                <a:lnTo>
                  <a:pt x="1648842" y="1994620"/>
                </a:lnTo>
                <a:lnTo>
                  <a:pt x="1686475" y="1970042"/>
                </a:lnTo>
                <a:lnTo>
                  <a:pt x="1723000" y="1943962"/>
                </a:lnTo>
                <a:lnTo>
                  <a:pt x="1758373" y="1916422"/>
                </a:lnTo>
                <a:lnTo>
                  <a:pt x="1792550" y="1887467"/>
                </a:lnTo>
                <a:lnTo>
                  <a:pt x="1825487" y="1857141"/>
                </a:lnTo>
                <a:lnTo>
                  <a:pt x="1857141" y="1825487"/>
                </a:lnTo>
                <a:lnTo>
                  <a:pt x="1887467" y="1792550"/>
                </a:lnTo>
                <a:lnTo>
                  <a:pt x="1916422" y="1758373"/>
                </a:lnTo>
                <a:lnTo>
                  <a:pt x="1943962" y="1723000"/>
                </a:lnTo>
                <a:lnTo>
                  <a:pt x="1970042" y="1686475"/>
                </a:lnTo>
                <a:lnTo>
                  <a:pt x="1994620" y="1648842"/>
                </a:lnTo>
                <a:lnTo>
                  <a:pt x="2017651" y="1610144"/>
                </a:lnTo>
                <a:lnTo>
                  <a:pt x="2039092" y="1570426"/>
                </a:lnTo>
                <a:lnTo>
                  <a:pt x="2058898" y="1529732"/>
                </a:lnTo>
                <a:lnTo>
                  <a:pt x="2077026" y="1488104"/>
                </a:lnTo>
                <a:lnTo>
                  <a:pt x="2093432" y="1445587"/>
                </a:lnTo>
                <a:lnTo>
                  <a:pt x="2108073" y="1402226"/>
                </a:lnTo>
                <a:lnTo>
                  <a:pt x="2120903" y="1358063"/>
                </a:lnTo>
                <a:lnTo>
                  <a:pt x="2131880" y="1313142"/>
                </a:lnTo>
                <a:lnTo>
                  <a:pt x="2140959" y="1267508"/>
                </a:lnTo>
                <a:lnTo>
                  <a:pt x="2148097" y="1221204"/>
                </a:lnTo>
                <a:lnTo>
                  <a:pt x="2153250" y="1174274"/>
                </a:lnTo>
                <a:lnTo>
                  <a:pt x="2156374" y="1126762"/>
                </a:lnTo>
                <a:lnTo>
                  <a:pt x="2157425" y="1078712"/>
                </a:lnTo>
                <a:lnTo>
                  <a:pt x="2156374" y="1030662"/>
                </a:lnTo>
                <a:lnTo>
                  <a:pt x="2153250" y="983150"/>
                </a:lnTo>
                <a:lnTo>
                  <a:pt x="2148097" y="936220"/>
                </a:lnTo>
                <a:lnTo>
                  <a:pt x="2140959" y="889916"/>
                </a:lnTo>
                <a:lnTo>
                  <a:pt x="2131880" y="844282"/>
                </a:lnTo>
                <a:lnTo>
                  <a:pt x="2120903" y="799362"/>
                </a:lnTo>
                <a:lnTo>
                  <a:pt x="2108073" y="755199"/>
                </a:lnTo>
                <a:lnTo>
                  <a:pt x="2093432" y="711837"/>
                </a:lnTo>
                <a:lnTo>
                  <a:pt x="2077026" y="669320"/>
                </a:lnTo>
                <a:lnTo>
                  <a:pt x="2058898" y="627693"/>
                </a:lnTo>
                <a:lnTo>
                  <a:pt x="2039092" y="586998"/>
                </a:lnTo>
                <a:lnTo>
                  <a:pt x="2017651" y="547280"/>
                </a:lnTo>
                <a:lnTo>
                  <a:pt x="1994620" y="508582"/>
                </a:lnTo>
                <a:lnTo>
                  <a:pt x="1970042" y="470949"/>
                </a:lnTo>
                <a:lnTo>
                  <a:pt x="1943962" y="434424"/>
                </a:lnTo>
                <a:lnTo>
                  <a:pt x="1916422" y="399051"/>
                </a:lnTo>
                <a:lnTo>
                  <a:pt x="1887467" y="364874"/>
                </a:lnTo>
                <a:lnTo>
                  <a:pt x="1857141" y="331937"/>
                </a:lnTo>
                <a:lnTo>
                  <a:pt x="1825487" y="300283"/>
                </a:lnTo>
                <a:lnTo>
                  <a:pt x="1792550" y="269957"/>
                </a:lnTo>
                <a:lnTo>
                  <a:pt x="1758373" y="241002"/>
                </a:lnTo>
                <a:lnTo>
                  <a:pt x="1723000" y="213463"/>
                </a:lnTo>
                <a:lnTo>
                  <a:pt x="1686475" y="187382"/>
                </a:lnTo>
                <a:lnTo>
                  <a:pt x="1648842" y="162804"/>
                </a:lnTo>
                <a:lnTo>
                  <a:pt x="1610144" y="139773"/>
                </a:lnTo>
                <a:lnTo>
                  <a:pt x="1570426" y="118332"/>
                </a:lnTo>
                <a:lnTo>
                  <a:pt x="1529732" y="98526"/>
                </a:lnTo>
                <a:lnTo>
                  <a:pt x="1488104" y="80398"/>
                </a:lnTo>
                <a:lnTo>
                  <a:pt x="1445587" y="63992"/>
                </a:lnTo>
                <a:lnTo>
                  <a:pt x="1402226" y="49352"/>
                </a:lnTo>
                <a:lnTo>
                  <a:pt x="1358063" y="36521"/>
                </a:lnTo>
                <a:lnTo>
                  <a:pt x="1313142" y="25545"/>
                </a:lnTo>
                <a:lnTo>
                  <a:pt x="1267508" y="16465"/>
                </a:lnTo>
                <a:lnTo>
                  <a:pt x="1221204" y="9327"/>
                </a:lnTo>
                <a:lnTo>
                  <a:pt x="1174274" y="4174"/>
                </a:lnTo>
                <a:lnTo>
                  <a:pt x="1126762" y="1051"/>
                </a:lnTo>
                <a:lnTo>
                  <a:pt x="1078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BF586758-35DD-42ED-A14F-665C3E11C706}"/>
              </a:ext>
            </a:extLst>
          </p:cNvPr>
          <p:cNvSpPr/>
          <p:nvPr/>
        </p:nvSpPr>
        <p:spPr>
          <a:xfrm>
            <a:off x="2458864" y="4785909"/>
            <a:ext cx="2055503" cy="2021607"/>
          </a:xfrm>
          <a:custGeom>
            <a:avLst/>
            <a:gdLst/>
            <a:ahLst/>
            <a:cxnLst/>
            <a:rect l="l" t="t" r="r" b="b"/>
            <a:pathLst>
              <a:path w="2157729" h="2157729">
                <a:moveTo>
                  <a:pt x="1078712" y="0"/>
                </a:moveTo>
                <a:lnTo>
                  <a:pt x="1030662" y="1051"/>
                </a:lnTo>
                <a:lnTo>
                  <a:pt x="983150" y="4174"/>
                </a:lnTo>
                <a:lnTo>
                  <a:pt x="936220" y="9327"/>
                </a:lnTo>
                <a:lnTo>
                  <a:pt x="889916" y="16465"/>
                </a:lnTo>
                <a:lnTo>
                  <a:pt x="844282" y="25545"/>
                </a:lnTo>
                <a:lnTo>
                  <a:pt x="799362" y="36521"/>
                </a:lnTo>
                <a:lnTo>
                  <a:pt x="755199" y="49352"/>
                </a:lnTo>
                <a:lnTo>
                  <a:pt x="711837" y="63992"/>
                </a:lnTo>
                <a:lnTo>
                  <a:pt x="669320" y="80398"/>
                </a:lnTo>
                <a:lnTo>
                  <a:pt x="627693" y="98526"/>
                </a:lnTo>
                <a:lnTo>
                  <a:pt x="586998" y="118332"/>
                </a:lnTo>
                <a:lnTo>
                  <a:pt x="547280" y="139773"/>
                </a:lnTo>
                <a:lnTo>
                  <a:pt x="508582" y="162804"/>
                </a:lnTo>
                <a:lnTo>
                  <a:pt x="470949" y="187382"/>
                </a:lnTo>
                <a:lnTo>
                  <a:pt x="434424" y="213463"/>
                </a:lnTo>
                <a:lnTo>
                  <a:pt x="399051" y="241002"/>
                </a:lnTo>
                <a:lnTo>
                  <a:pt x="364874" y="269957"/>
                </a:lnTo>
                <a:lnTo>
                  <a:pt x="331937" y="300283"/>
                </a:lnTo>
                <a:lnTo>
                  <a:pt x="300283" y="331937"/>
                </a:lnTo>
                <a:lnTo>
                  <a:pt x="269957" y="364874"/>
                </a:lnTo>
                <a:lnTo>
                  <a:pt x="241002" y="399051"/>
                </a:lnTo>
                <a:lnTo>
                  <a:pt x="213463" y="434424"/>
                </a:lnTo>
                <a:lnTo>
                  <a:pt x="187382" y="470949"/>
                </a:lnTo>
                <a:lnTo>
                  <a:pt x="162804" y="508582"/>
                </a:lnTo>
                <a:lnTo>
                  <a:pt x="139773" y="547280"/>
                </a:lnTo>
                <a:lnTo>
                  <a:pt x="118332" y="586998"/>
                </a:lnTo>
                <a:lnTo>
                  <a:pt x="98526" y="627693"/>
                </a:lnTo>
                <a:lnTo>
                  <a:pt x="80398" y="669320"/>
                </a:lnTo>
                <a:lnTo>
                  <a:pt x="63992" y="711837"/>
                </a:lnTo>
                <a:lnTo>
                  <a:pt x="49352" y="755199"/>
                </a:lnTo>
                <a:lnTo>
                  <a:pt x="36521" y="799362"/>
                </a:lnTo>
                <a:lnTo>
                  <a:pt x="25545" y="844282"/>
                </a:lnTo>
                <a:lnTo>
                  <a:pt x="16465" y="889916"/>
                </a:lnTo>
                <a:lnTo>
                  <a:pt x="9327" y="936220"/>
                </a:lnTo>
                <a:lnTo>
                  <a:pt x="4174" y="983150"/>
                </a:lnTo>
                <a:lnTo>
                  <a:pt x="1051" y="1030662"/>
                </a:lnTo>
                <a:lnTo>
                  <a:pt x="0" y="1078712"/>
                </a:lnTo>
                <a:lnTo>
                  <a:pt x="1051" y="1126762"/>
                </a:lnTo>
                <a:lnTo>
                  <a:pt x="4174" y="1174274"/>
                </a:lnTo>
                <a:lnTo>
                  <a:pt x="9327" y="1221204"/>
                </a:lnTo>
                <a:lnTo>
                  <a:pt x="16465" y="1267508"/>
                </a:lnTo>
                <a:lnTo>
                  <a:pt x="25545" y="1313142"/>
                </a:lnTo>
                <a:lnTo>
                  <a:pt x="36521" y="1358063"/>
                </a:lnTo>
                <a:lnTo>
                  <a:pt x="49352" y="1402226"/>
                </a:lnTo>
                <a:lnTo>
                  <a:pt x="63992" y="1445587"/>
                </a:lnTo>
                <a:lnTo>
                  <a:pt x="80398" y="1488104"/>
                </a:lnTo>
                <a:lnTo>
                  <a:pt x="98526" y="1529732"/>
                </a:lnTo>
                <a:lnTo>
                  <a:pt x="118332" y="1570426"/>
                </a:lnTo>
                <a:lnTo>
                  <a:pt x="139773" y="1610144"/>
                </a:lnTo>
                <a:lnTo>
                  <a:pt x="162804" y="1648842"/>
                </a:lnTo>
                <a:lnTo>
                  <a:pt x="187382" y="1686475"/>
                </a:lnTo>
                <a:lnTo>
                  <a:pt x="213463" y="1723000"/>
                </a:lnTo>
                <a:lnTo>
                  <a:pt x="241002" y="1758373"/>
                </a:lnTo>
                <a:lnTo>
                  <a:pt x="269957" y="1792550"/>
                </a:lnTo>
                <a:lnTo>
                  <a:pt x="300283" y="1825487"/>
                </a:lnTo>
                <a:lnTo>
                  <a:pt x="331937" y="1857141"/>
                </a:lnTo>
                <a:lnTo>
                  <a:pt x="364874" y="1887467"/>
                </a:lnTo>
                <a:lnTo>
                  <a:pt x="399051" y="1916422"/>
                </a:lnTo>
                <a:lnTo>
                  <a:pt x="434424" y="1943962"/>
                </a:lnTo>
                <a:lnTo>
                  <a:pt x="470949" y="1970042"/>
                </a:lnTo>
                <a:lnTo>
                  <a:pt x="508582" y="1994620"/>
                </a:lnTo>
                <a:lnTo>
                  <a:pt x="547280" y="2017651"/>
                </a:lnTo>
                <a:lnTo>
                  <a:pt x="586998" y="2039092"/>
                </a:lnTo>
                <a:lnTo>
                  <a:pt x="627693" y="2058898"/>
                </a:lnTo>
                <a:lnTo>
                  <a:pt x="669320" y="2077026"/>
                </a:lnTo>
                <a:lnTo>
                  <a:pt x="711837" y="2093432"/>
                </a:lnTo>
                <a:lnTo>
                  <a:pt x="755199" y="2108073"/>
                </a:lnTo>
                <a:lnTo>
                  <a:pt x="799362" y="2120903"/>
                </a:lnTo>
                <a:lnTo>
                  <a:pt x="844282" y="2131880"/>
                </a:lnTo>
                <a:lnTo>
                  <a:pt x="889916" y="2140959"/>
                </a:lnTo>
                <a:lnTo>
                  <a:pt x="936220" y="2148097"/>
                </a:lnTo>
                <a:lnTo>
                  <a:pt x="983150" y="2153250"/>
                </a:lnTo>
                <a:lnTo>
                  <a:pt x="1030662" y="2156374"/>
                </a:lnTo>
                <a:lnTo>
                  <a:pt x="1078712" y="2157425"/>
                </a:lnTo>
                <a:lnTo>
                  <a:pt x="1126762" y="2156374"/>
                </a:lnTo>
                <a:lnTo>
                  <a:pt x="1174274" y="2153250"/>
                </a:lnTo>
                <a:lnTo>
                  <a:pt x="1221204" y="2148097"/>
                </a:lnTo>
                <a:lnTo>
                  <a:pt x="1267508" y="2140959"/>
                </a:lnTo>
                <a:lnTo>
                  <a:pt x="1313142" y="2131880"/>
                </a:lnTo>
                <a:lnTo>
                  <a:pt x="1358063" y="2120903"/>
                </a:lnTo>
                <a:lnTo>
                  <a:pt x="1402226" y="2108073"/>
                </a:lnTo>
                <a:lnTo>
                  <a:pt x="1445587" y="2093432"/>
                </a:lnTo>
                <a:lnTo>
                  <a:pt x="1488104" y="2077026"/>
                </a:lnTo>
                <a:lnTo>
                  <a:pt x="1529732" y="2058898"/>
                </a:lnTo>
                <a:lnTo>
                  <a:pt x="1570426" y="2039092"/>
                </a:lnTo>
                <a:lnTo>
                  <a:pt x="1610144" y="2017651"/>
                </a:lnTo>
                <a:lnTo>
                  <a:pt x="1648842" y="1994620"/>
                </a:lnTo>
                <a:lnTo>
                  <a:pt x="1686475" y="1970042"/>
                </a:lnTo>
                <a:lnTo>
                  <a:pt x="1723000" y="1943962"/>
                </a:lnTo>
                <a:lnTo>
                  <a:pt x="1758373" y="1916422"/>
                </a:lnTo>
                <a:lnTo>
                  <a:pt x="1792550" y="1887467"/>
                </a:lnTo>
                <a:lnTo>
                  <a:pt x="1825487" y="1857141"/>
                </a:lnTo>
                <a:lnTo>
                  <a:pt x="1857141" y="1825487"/>
                </a:lnTo>
                <a:lnTo>
                  <a:pt x="1887467" y="1792550"/>
                </a:lnTo>
                <a:lnTo>
                  <a:pt x="1916422" y="1758373"/>
                </a:lnTo>
                <a:lnTo>
                  <a:pt x="1943962" y="1723000"/>
                </a:lnTo>
                <a:lnTo>
                  <a:pt x="1970042" y="1686475"/>
                </a:lnTo>
                <a:lnTo>
                  <a:pt x="1994620" y="1648842"/>
                </a:lnTo>
                <a:lnTo>
                  <a:pt x="2017651" y="1610144"/>
                </a:lnTo>
                <a:lnTo>
                  <a:pt x="2039092" y="1570426"/>
                </a:lnTo>
                <a:lnTo>
                  <a:pt x="2058898" y="1529732"/>
                </a:lnTo>
                <a:lnTo>
                  <a:pt x="2077026" y="1488104"/>
                </a:lnTo>
                <a:lnTo>
                  <a:pt x="2093432" y="1445587"/>
                </a:lnTo>
                <a:lnTo>
                  <a:pt x="2108073" y="1402226"/>
                </a:lnTo>
                <a:lnTo>
                  <a:pt x="2120903" y="1358063"/>
                </a:lnTo>
                <a:lnTo>
                  <a:pt x="2131880" y="1313142"/>
                </a:lnTo>
                <a:lnTo>
                  <a:pt x="2140959" y="1267508"/>
                </a:lnTo>
                <a:lnTo>
                  <a:pt x="2148097" y="1221204"/>
                </a:lnTo>
                <a:lnTo>
                  <a:pt x="2153250" y="1174274"/>
                </a:lnTo>
                <a:lnTo>
                  <a:pt x="2156374" y="1126762"/>
                </a:lnTo>
                <a:lnTo>
                  <a:pt x="2157425" y="1078712"/>
                </a:lnTo>
                <a:lnTo>
                  <a:pt x="2156374" y="1030662"/>
                </a:lnTo>
                <a:lnTo>
                  <a:pt x="2153250" y="983150"/>
                </a:lnTo>
                <a:lnTo>
                  <a:pt x="2148097" y="936220"/>
                </a:lnTo>
                <a:lnTo>
                  <a:pt x="2140959" y="889916"/>
                </a:lnTo>
                <a:lnTo>
                  <a:pt x="2131880" y="844282"/>
                </a:lnTo>
                <a:lnTo>
                  <a:pt x="2120903" y="799362"/>
                </a:lnTo>
                <a:lnTo>
                  <a:pt x="2108073" y="755199"/>
                </a:lnTo>
                <a:lnTo>
                  <a:pt x="2093432" y="711837"/>
                </a:lnTo>
                <a:lnTo>
                  <a:pt x="2077026" y="669320"/>
                </a:lnTo>
                <a:lnTo>
                  <a:pt x="2058898" y="627693"/>
                </a:lnTo>
                <a:lnTo>
                  <a:pt x="2039092" y="586998"/>
                </a:lnTo>
                <a:lnTo>
                  <a:pt x="2017651" y="547280"/>
                </a:lnTo>
                <a:lnTo>
                  <a:pt x="1994620" y="508582"/>
                </a:lnTo>
                <a:lnTo>
                  <a:pt x="1970042" y="470949"/>
                </a:lnTo>
                <a:lnTo>
                  <a:pt x="1943962" y="434424"/>
                </a:lnTo>
                <a:lnTo>
                  <a:pt x="1916422" y="399051"/>
                </a:lnTo>
                <a:lnTo>
                  <a:pt x="1887467" y="364874"/>
                </a:lnTo>
                <a:lnTo>
                  <a:pt x="1857141" y="331937"/>
                </a:lnTo>
                <a:lnTo>
                  <a:pt x="1825487" y="300283"/>
                </a:lnTo>
                <a:lnTo>
                  <a:pt x="1792550" y="269957"/>
                </a:lnTo>
                <a:lnTo>
                  <a:pt x="1758373" y="241002"/>
                </a:lnTo>
                <a:lnTo>
                  <a:pt x="1723000" y="213463"/>
                </a:lnTo>
                <a:lnTo>
                  <a:pt x="1686475" y="187382"/>
                </a:lnTo>
                <a:lnTo>
                  <a:pt x="1648842" y="162804"/>
                </a:lnTo>
                <a:lnTo>
                  <a:pt x="1610144" y="139773"/>
                </a:lnTo>
                <a:lnTo>
                  <a:pt x="1570426" y="118332"/>
                </a:lnTo>
                <a:lnTo>
                  <a:pt x="1529732" y="98526"/>
                </a:lnTo>
                <a:lnTo>
                  <a:pt x="1488104" y="80398"/>
                </a:lnTo>
                <a:lnTo>
                  <a:pt x="1445587" y="63992"/>
                </a:lnTo>
                <a:lnTo>
                  <a:pt x="1402226" y="49352"/>
                </a:lnTo>
                <a:lnTo>
                  <a:pt x="1358063" y="36521"/>
                </a:lnTo>
                <a:lnTo>
                  <a:pt x="1313142" y="25545"/>
                </a:lnTo>
                <a:lnTo>
                  <a:pt x="1267508" y="16465"/>
                </a:lnTo>
                <a:lnTo>
                  <a:pt x="1221204" y="9327"/>
                </a:lnTo>
                <a:lnTo>
                  <a:pt x="1174274" y="4174"/>
                </a:lnTo>
                <a:lnTo>
                  <a:pt x="1126762" y="1051"/>
                </a:lnTo>
                <a:lnTo>
                  <a:pt x="1078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BF96FCC9-DEE3-44D6-BD20-C7BEE5709DA6}"/>
              </a:ext>
            </a:extLst>
          </p:cNvPr>
          <p:cNvSpPr/>
          <p:nvPr/>
        </p:nvSpPr>
        <p:spPr>
          <a:xfrm>
            <a:off x="2458864" y="4785909"/>
            <a:ext cx="2055503" cy="2021607"/>
          </a:xfrm>
          <a:custGeom>
            <a:avLst/>
            <a:gdLst/>
            <a:ahLst/>
            <a:cxnLst/>
            <a:rect l="l" t="t" r="r" b="b"/>
            <a:pathLst>
              <a:path w="2157729" h="2157729">
                <a:moveTo>
                  <a:pt x="1078712" y="2157425"/>
                </a:moveTo>
                <a:lnTo>
                  <a:pt x="1126762" y="2156374"/>
                </a:lnTo>
                <a:lnTo>
                  <a:pt x="1174274" y="2153250"/>
                </a:lnTo>
                <a:lnTo>
                  <a:pt x="1221204" y="2148097"/>
                </a:lnTo>
                <a:lnTo>
                  <a:pt x="1267508" y="2140959"/>
                </a:lnTo>
                <a:lnTo>
                  <a:pt x="1313142" y="2131880"/>
                </a:lnTo>
                <a:lnTo>
                  <a:pt x="1358063" y="2120903"/>
                </a:lnTo>
                <a:lnTo>
                  <a:pt x="1402226" y="2108073"/>
                </a:lnTo>
                <a:lnTo>
                  <a:pt x="1445587" y="2093432"/>
                </a:lnTo>
                <a:lnTo>
                  <a:pt x="1488104" y="2077026"/>
                </a:lnTo>
                <a:lnTo>
                  <a:pt x="1529732" y="2058898"/>
                </a:lnTo>
                <a:lnTo>
                  <a:pt x="1570426" y="2039092"/>
                </a:lnTo>
                <a:lnTo>
                  <a:pt x="1610144" y="2017651"/>
                </a:lnTo>
                <a:lnTo>
                  <a:pt x="1648842" y="1994620"/>
                </a:lnTo>
                <a:lnTo>
                  <a:pt x="1686475" y="1970042"/>
                </a:lnTo>
                <a:lnTo>
                  <a:pt x="1723000" y="1943962"/>
                </a:lnTo>
                <a:lnTo>
                  <a:pt x="1758373" y="1916422"/>
                </a:lnTo>
                <a:lnTo>
                  <a:pt x="1792550" y="1887467"/>
                </a:lnTo>
                <a:lnTo>
                  <a:pt x="1825487" y="1857141"/>
                </a:lnTo>
                <a:lnTo>
                  <a:pt x="1857141" y="1825487"/>
                </a:lnTo>
                <a:lnTo>
                  <a:pt x="1887467" y="1792550"/>
                </a:lnTo>
                <a:lnTo>
                  <a:pt x="1916422" y="1758373"/>
                </a:lnTo>
                <a:lnTo>
                  <a:pt x="1943962" y="1723000"/>
                </a:lnTo>
                <a:lnTo>
                  <a:pt x="1970042" y="1686475"/>
                </a:lnTo>
                <a:lnTo>
                  <a:pt x="1994620" y="1648842"/>
                </a:lnTo>
                <a:lnTo>
                  <a:pt x="2017651" y="1610144"/>
                </a:lnTo>
                <a:lnTo>
                  <a:pt x="2039092" y="1570426"/>
                </a:lnTo>
                <a:lnTo>
                  <a:pt x="2058898" y="1529732"/>
                </a:lnTo>
                <a:lnTo>
                  <a:pt x="2077026" y="1488104"/>
                </a:lnTo>
                <a:lnTo>
                  <a:pt x="2093432" y="1445587"/>
                </a:lnTo>
                <a:lnTo>
                  <a:pt x="2108073" y="1402226"/>
                </a:lnTo>
                <a:lnTo>
                  <a:pt x="2120903" y="1358063"/>
                </a:lnTo>
                <a:lnTo>
                  <a:pt x="2131880" y="1313142"/>
                </a:lnTo>
                <a:lnTo>
                  <a:pt x="2140959" y="1267508"/>
                </a:lnTo>
                <a:lnTo>
                  <a:pt x="2148097" y="1221204"/>
                </a:lnTo>
                <a:lnTo>
                  <a:pt x="2153250" y="1174274"/>
                </a:lnTo>
                <a:lnTo>
                  <a:pt x="2156374" y="1126762"/>
                </a:lnTo>
                <a:lnTo>
                  <a:pt x="2157425" y="1078712"/>
                </a:lnTo>
                <a:lnTo>
                  <a:pt x="2156374" y="1030662"/>
                </a:lnTo>
                <a:lnTo>
                  <a:pt x="2153250" y="983150"/>
                </a:lnTo>
                <a:lnTo>
                  <a:pt x="2148097" y="936220"/>
                </a:lnTo>
                <a:lnTo>
                  <a:pt x="2140959" y="889916"/>
                </a:lnTo>
                <a:lnTo>
                  <a:pt x="2131880" y="844282"/>
                </a:lnTo>
                <a:lnTo>
                  <a:pt x="2120903" y="799362"/>
                </a:lnTo>
                <a:lnTo>
                  <a:pt x="2108073" y="755199"/>
                </a:lnTo>
                <a:lnTo>
                  <a:pt x="2093432" y="711837"/>
                </a:lnTo>
                <a:lnTo>
                  <a:pt x="2077026" y="669320"/>
                </a:lnTo>
                <a:lnTo>
                  <a:pt x="2058898" y="627693"/>
                </a:lnTo>
                <a:lnTo>
                  <a:pt x="2039092" y="586998"/>
                </a:lnTo>
                <a:lnTo>
                  <a:pt x="2017651" y="547280"/>
                </a:lnTo>
                <a:lnTo>
                  <a:pt x="1994620" y="508582"/>
                </a:lnTo>
                <a:lnTo>
                  <a:pt x="1970042" y="470949"/>
                </a:lnTo>
                <a:lnTo>
                  <a:pt x="1943962" y="434424"/>
                </a:lnTo>
                <a:lnTo>
                  <a:pt x="1916422" y="399051"/>
                </a:lnTo>
                <a:lnTo>
                  <a:pt x="1887467" y="364874"/>
                </a:lnTo>
                <a:lnTo>
                  <a:pt x="1857141" y="331937"/>
                </a:lnTo>
                <a:lnTo>
                  <a:pt x="1825487" y="300283"/>
                </a:lnTo>
                <a:lnTo>
                  <a:pt x="1792550" y="269957"/>
                </a:lnTo>
                <a:lnTo>
                  <a:pt x="1758373" y="241002"/>
                </a:lnTo>
                <a:lnTo>
                  <a:pt x="1723000" y="213463"/>
                </a:lnTo>
                <a:lnTo>
                  <a:pt x="1686475" y="187382"/>
                </a:lnTo>
                <a:lnTo>
                  <a:pt x="1648842" y="162804"/>
                </a:lnTo>
                <a:lnTo>
                  <a:pt x="1610144" y="139773"/>
                </a:lnTo>
                <a:lnTo>
                  <a:pt x="1570426" y="118332"/>
                </a:lnTo>
                <a:lnTo>
                  <a:pt x="1529732" y="98526"/>
                </a:lnTo>
                <a:lnTo>
                  <a:pt x="1488104" y="80398"/>
                </a:lnTo>
                <a:lnTo>
                  <a:pt x="1445587" y="63992"/>
                </a:lnTo>
                <a:lnTo>
                  <a:pt x="1402226" y="49352"/>
                </a:lnTo>
                <a:lnTo>
                  <a:pt x="1358063" y="36521"/>
                </a:lnTo>
                <a:lnTo>
                  <a:pt x="1313142" y="25545"/>
                </a:lnTo>
                <a:lnTo>
                  <a:pt x="1267508" y="16465"/>
                </a:lnTo>
                <a:lnTo>
                  <a:pt x="1221204" y="9327"/>
                </a:lnTo>
                <a:lnTo>
                  <a:pt x="1174274" y="4174"/>
                </a:lnTo>
                <a:lnTo>
                  <a:pt x="1126762" y="1051"/>
                </a:lnTo>
                <a:lnTo>
                  <a:pt x="1078712" y="0"/>
                </a:lnTo>
                <a:lnTo>
                  <a:pt x="1030662" y="1051"/>
                </a:lnTo>
                <a:lnTo>
                  <a:pt x="983150" y="4174"/>
                </a:lnTo>
                <a:lnTo>
                  <a:pt x="936220" y="9327"/>
                </a:lnTo>
                <a:lnTo>
                  <a:pt x="889916" y="16465"/>
                </a:lnTo>
                <a:lnTo>
                  <a:pt x="844282" y="25545"/>
                </a:lnTo>
                <a:lnTo>
                  <a:pt x="799362" y="36521"/>
                </a:lnTo>
                <a:lnTo>
                  <a:pt x="755199" y="49352"/>
                </a:lnTo>
                <a:lnTo>
                  <a:pt x="711837" y="63992"/>
                </a:lnTo>
                <a:lnTo>
                  <a:pt x="669320" y="80398"/>
                </a:lnTo>
                <a:lnTo>
                  <a:pt x="627693" y="98526"/>
                </a:lnTo>
                <a:lnTo>
                  <a:pt x="586998" y="118332"/>
                </a:lnTo>
                <a:lnTo>
                  <a:pt x="547280" y="139773"/>
                </a:lnTo>
                <a:lnTo>
                  <a:pt x="508582" y="162804"/>
                </a:lnTo>
                <a:lnTo>
                  <a:pt x="470949" y="187382"/>
                </a:lnTo>
                <a:lnTo>
                  <a:pt x="434424" y="213463"/>
                </a:lnTo>
                <a:lnTo>
                  <a:pt x="399051" y="241002"/>
                </a:lnTo>
                <a:lnTo>
                  <a:pt x="364874" y="269957"/>
                </a:lnTo>
                <a:lnTo>
                  <a:pt x="331937" y="300283"/>
                </a:lnTo>
                <a:lnTo>
                  <a:pt x="300283" y="331937"/>
                </a:lnTo>
                <a:lnTo>
                  <a:pt x="269957" y="364874"/>
                </a:lnTo>
                <a:lnTo>
                  <a:pt x="241002" y="399051"/>
                </a:lnTo>
                <a:lnTo>
                  <a:pt x="213463" y="434424"/>
                </a:lnTo>
                <a:lnTo>
                  <a:pt x="187382" y="470949"/>
                </a:lnTo>
                <a:lnTo>
                  <a:pt x="162804" y="508582"/>
                </a:lnTo>
                <a:lnTo>
                  <a:pt x="139773" y="547280"/>
                </a:lnTo>
                <a:lnTo>
                  <a:pt x="118332" y="586998"/>
                </a:lnTo>
                <a:lnTo>
                  <a:pt x="98526" y="627693"/>
                </a:lnTo>
                <a:lnTo>
                  <a:pt x="80398" y="669320"/>
                </a:lnTo>
                <a:lnTo>
                  <a:pt x="63992" y="711837"/>
                </a:lnTo>
                <a:lnTo>
                  <a:pt x="49352" y="755199"/>
                </a:lnTo>
                <a:lnTo>
                  <a:pt x="36521" y="799362"/>
                </a:lnTo>
                <a:lnTo>
                  <a:pt x="25545" y="844282"/>
                </a:lnTo>
                <a:lnTo>
                  <a:pt x="16465" y="889916"/>
                </a:lnTo>
                <a:lnTo>
                  <a:pt x="9327" y="936220"/>
                </a:lnTo>
                <a:lnTo>
                  <a:pt x="4174" y="983150"/>
                </a:lnTo>
                <a:lnTo>
                  <a:pt x="1051" y="1030662"/>
                </a:lnTo>
                <a:lnTo>
                  <a:pt x="0" y="1078712"/>
                </a:lnTo>
                <a:lnTo>
                  <a:pt x="1051" y="1126762"/>
                </a:lnTo>
                <a:lnTo>
                  <a:pt x="4174" y="1174274"/>
                </a:lnTo>
                <a:lnTo>
                  <a:pt x="9327" y="1221204"/>
                </a:lnTo>
                <a:lnTo>
                  <a:pt x="16465" y="1267508"/>
                </a:lnTo>
                <a:lnTo>
                  <a:pt x="25545" y="1313142"/>
                </a:lnTo>
                <a:lnTo>
                  <a:pt x="36521" y="1358063"/>
                </a:lnTo>
                <a:lnTo>
                  <a:pt x="49352" y="1402226"/>
                </a:lnTo>
                <a:lnTo>
                  <a:pt x="63992" y="1445587"/>
                </a:lnTo>
                <a:lnTo>
                  <a:pt x="80398" y="1488104"/>
                </a:lnTo>
                <a:lnTo>
                  <a:pt x="98526" y="1529732"/>
                </a:lnTo>
                <a:lnTo>
                  <a:pt x="118332" y="1570426"/>
                </a:lnTo>
                <a:lnTo>
                  <a:pt x="139773" y="1610144"/>
                </a:lnTo>
                <a:lnTo>
                  <a:pt x="162804" y="1648842"/>
                </a:lnTo>
                <a:lnTo>
                  <a:pt x="187382" y="1686475"/>
                </a:lnTo>
                <a:lnTo>
                  <a:pt x="213463" y="1723000"/>
                </a:lnTo>
                <a:lnTo>
                  <a:pt x="241002" y="1758373"/>
                </a:lnTo>
                <a:lnTo>
                  <a:pt x="269957" y="1792550"/>
                </a:lnTo>
                <a:lnTo>
                  <a:pt x="300283" y="1825487"/>
                </a:lnTo>
                <a:lnTo>
                  <a:pt x="331937" y="1857141"/>
                </a:lnTo>
                <a:lnTo>
                  <a:pt x="364874" y="1887467"/>
                </a:lnTo>
                <a:lnTo>
                  <a:pt x="399051" y="1916422"/>
                </a:lnTo>
                <a:lnTo>
                  <a:pt x="434424" y="1943962"/>
                </a:lnTo>
                <a:lnTo>
                  <a:pt x="470949" y="1970042"/>
                </a:lnTo>
                <a:lnTo>
                  <a:pt x="508582" y="1994620"/>
                </a:lnTo>
                <a:lnTo>
                  <a:pt x="547280" y="2017651"/>
                </a:lnTo>
                <a:lnTo>
                  <a:pt x="586998" y="2039092"/>
                </a:lnTo>
                <a:lnTo>
                  <a:pt x="627693" y="2058898"/>
                </a:lnTo>
                <a:lnTo>
                  <a:pt x="669320" y="2077026"/>
                </a:lnTo>
                <a:lnTo>
                  <a:pt x="711837" y="2093432"/>
                </a:lnTo>
                <a:lnTo>
                  <a:pt x="755199" y="2108073"/>
                </a:lnTo>
                <a:lnTo>
                  <a:pt x="799362" y="2120903"/>
                </a:lnTo>
                <a:lnTo>
                  <a:pt x="844282" y="2131880"/>
                </a:lnTo>
                <a:lnTo>
                  <a:pt x="889916" y="2140959"/>
                </a:lnTo>
                <a:lnTo>
                  <a:pt x="936220" y="2148097"/>
                </a:lnTo>
                <a:lnTo>
                  <a:pt x="983150" y="2153250"/>
                </a:lnTo>
                <a:lnTo>
                  <a:pt x="1030662" y="2156374"/>
                </a:lnTo>
                <a:lnTo>
                  <a:pt x="1078712" y="2157425"/>
                </a:lnTo>
                <a:close/>
              </a:path>
            </a:pathLst>
          </a:custGeom>
          <a:ln w="12700">
            <a:solidFill>
              <a:srgbClr val="004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34169DB-23D8-4FF0-9984-41EC97B255ED}"/>
              </a:ext>
            </a:extLst>
          </p:cNvPr>
          <p:cNvSpPr/>
          <p:nvPr/>
        </p:nvSpPr>
        <p:spPr>
          <a:xfrm>
            <a:off x="4919288" y="4785909"/>
            <a:ext cx="2055503" cy="2021607"/>
          </a:xfrm>
          <a:custGeom>
            <a:avLst/>
            <a:gdLst/>
            <a:ahLst/>
            <a:cxnLst/>
            <a:rect l="l" t="t" r="r" b="b"/>
            <a:pathLst>
              <a:path w="2157729" h="2157729">
                <a:moveTo>
                  <a:pt x="1078712" y="2157425"/>
                </a:moveTo>
                <a:lnTo>
                  <a:pt x="1126762" y="2156374"/>
                </a:lnTo>
                <a:lnTo>
                  <a:pt x="1174274" y="2153250"/>
                </a:lnTo>
                <a:lnTo>
                  <a:pt x="1221204" y="2148097"/>
                </a:lnTo>
                <a:lnTo>
                  <a:pt x="1267508" y="2140959"/>
                </a:lnTo>
                <a:lnTo>
                  <a:pt x="1313142" y="2131880"/>
                </a:lnTo>
                <a:lnTo>
                  <a:pt x="1358063" y="2120903"/>
                </a:lnTo>
                <a:lnTo>
                  <a:pt x="1402226" y="2108073"/>
                </a:lnTo>
                <a:lnTo>
                  <a:pt x="1445587" y="2093432"/>
                </a:lnTo>
                <a:lnTo>
                  <a:pt x="1488104" y="2077026"/>
                </a:lnTo>
                <a:lnTo>
                  <a:pt x="1529732" y="2058898"/>
                </a:lnTo>
                <a:lnTo>
                  <a:pt x="1570426" y="2039092"/>
                </a:lnTo>
                <a:lnTo>
                  <a:pt x="1610144" y="2017651"/>
                </a:lnTo>
                <a:lnTo>
                  <a:pt x="1648842" y="1994620"/>
                </a:lnTo>
                <a:lnTo>
                  <a:pt x="1686475" y="1970042"/>
                </a:lnTo>
                <a:lnTo>
                  <a:pt x="1723000" y="1943962"/>
                </a:lnTo>
                <a:lnTo>
                  <a:pt x="1758373" y="1916422"/>
                </a:lnTo>
                <a:lnTo>
                  <a:pt x="1792550" y="1887467"/>
                </a:lnTo>
                <a:lnTo>
                  <a:pt x="1825487" y="1857141"/>
                </a:lnTo>
                <a:lnTo>
                  <a:pt x="1857141" y="1825487"/>
                </a:lnTo>
                <a:lnTo>
                  <a:pt x="1887467" y="1792550"/>
                </a:lnTo>
                <a:lnTo>
                  <a:pt x="1916422" y="1758373"/>
                </a:lnTo>
                <a:lnTo>
                  <a:pt x="1943962" y="1723000"/>
                </a:lnTo>
                <a:lnTo>
                  <a:pt x="1970042" y="1686475"/>
                </a:lnTo>
                <a:lnTo>
                  <a:pt x="1994620" y="1648842"/>
                </a:lnTo>
                <a:lnTo>
                  <a:pt x="2017651" y="1610144"/>
                </a:lnTo>
                <a:lnTo>
                  <a:pt x="2039092" y="1570426"/>
                </a:lnTo>
                <a:lnTo>
                  <a:pt x="2058898" y="1529732"/>
                </a:lnTo>
                <a:lnTo>
                  <a:pt x="2077026" y="1488104"/>
                </a:lnTo>
                <a:lnTo>
                  <a:pt x="2093432" y="1445587"/>
                </a:lnTo>
                <a:lnTo>
                  <a:pt x="2108073" y="1402226"/>
                </a:lnTo>
                <a:lnTo>
                  <a:pt x="2120903" y="1358063"/>
                </a:lnTo>
                <a:lnTo>
                  <a:pt x="2131880" y="1313142"/>
                </a:lnTo>
                <a:lnTo>
                  <a:pt x="2140959" y="1267508"/>
                </a:lnTo>
                <a:lnTo>
                  <a:pt x="2148097" y="1221204"/>
                </a:lnTo>
                <a:lnTo>
                  <a:pt x="2153250" y="1174274"/>
                </a:lnTo>
                <a:lnTo>
                  <a:pt x="2156374" y="1126762"/>
                </a:lnTo>
                <a:lnTo>
                  <a:pt x="2157425" y="1078712"/>
                </a:lnTo>
                <a:lnTo>
                  <a:pt x="2156374" y="1030662"/>
                </a:lnTo>
                <a:lnTo>
                  <a:pt x="2153250" y="983150"/>
                </a:lnTo>
                <a:lnTo>
                  <a:pt x="2148097" y="936220"/>
                </a:lnTo>
                <a:lnTo>
                  <a:pt x="2140959" y="889916"/>
                </a:lnTo>
                <a:lnTo>
                  <a:pt x="2131880" y="844282"/>
                </a:lnTo>
                <a:lnTo>
                  <a:pt x="2120903" y="799362"/>
                </a:lnTo>
                <a:lnTo>
                  <a:pt x="2108073" y="755199"/>
                </a:lnTo>
                <a:lnTo>
                  <a:pt x="2093432" y="711837"/>
                </a:lnTo>
                <a:lnTo>
                  <a:pt x="2077026" y="669320"/>
                </a:lnTo>
                <a:lnTo>
                  <a:pt x="2058898" y="627693"/>
                </a:lnTo>
                <a:lnTo>
                  <a:pt x="2039092" y="586998"/>
                </a:lnTo>
                <a:lnTo>
                  <a:pt x="2017651" y="547280"/>
                </a:lnTo>
                <a:lnTo>
                  <a:pt x="1994620" y="508582"/>
                </a:lnTo>
                <a:lnTo>
                  <a:pt x="1970042" y="470949"/>
                </a:lnTo>
                <a:lnTo>
                  <a:pt x="1943962" y="434424"/>
                </a:lnTo>
                <a:lnTo>
                  <a:pt x="1916422" y="399051"/>
                </a:lnTo>
                <a:lnTo>
                  <a:pt x="1887467" y="364874"/>
                </a:lnTo>
                <a:lnTo>
                  <a:pt x="1857141" y="331937"/>
                </a:lnTo>
                <a:lnTo>
                  <a:pt x="1825487" y="300283"/>
                </a:lnTo>
                <a:lnTo>
                  <a:pt x="1792550" y="269957"/>
                </a:lnTo>
                <a:lnTo>
                  <a:pt x="1758373" y="241002"/>
                </a:lnTo>
                <a:lnTo>
                  <a:pt x="1723000" y="213463"/>
                </a:lnTo>
                <a:lnTo>
                  <a:pt x="1686475" y="187382"/>
                </a:lnTo>
                <a:lnTo>
                  <a:pt x="1648842" y="162804"/>
                </a:lnTo>
                <a:lnTo>
                  <a:pt x="1610144" y="139773"/>
                </a:lnTo>
                <a:lnTo>
                  <a:pt x="1570426" y="118332"/>
                </a:lnTo>
                <a:lnTo>
                  <a:pt x="1529732" y="98526"/>
                </a:lnTo>
                <a:lnTo>
                  <a:pt x="1488104" y="80398"/>
                </a:lnTo>
                <a:lnTo>
                  <a:pt x="1445587" y="63992"/>
                </a:lnTo>
                <a:lnTo>
                  <a:pt x="1402226" y="49352"/>
                </a:lnTo>
                <a:lnTo>
                  <a:pt x="1358063" y="36521"/>
                </a:lnTo>
                <a:lnTo>
                  <a:pt x="1313142" y="25545"/>
                </a:lnTo>
                <a:lnTo>
                  <a:pt x="1267508" y="16465"/>
                </a:lnTo>
                <a:lnTo>
                  <a:pt x="1221204" y="9327"/>
                </a:lnTo>
                <a:lnTo>
                  <a:pt x="1174274" y="4174"/>
                </a:lnTo>
                <a:lnTo>
                  <a:pt x="1126762" y="1051"/>
                </a:lnTo>
                <a:lnTo>
                  <a:pt x="1078712" y="0"/>
                </a:lnTo>
                <a:lnTo>
                  <a:pt x="1030662" y="1051"/>
                </a:lnTo>
                <a:lnTo>
                  <a:pt x="983150" y="4174"/>
                </a:lnTo>
                <a:lnTo>
                  <a:pt x="936220" y="9327"/>
                </a:lnTo>
                <a:lnTo>
                  <a:pt x="889916" y="16465"/>
                </a:lnTo>
                <a:lnTo>
                  <a:pt x="844282" y="25545"/>
                </a:lnTo>
                <a:lnTo>
                  <a:pt x="799362" y="36521"/>
                </a:lnTo>
                <a:lnTo>
                  <a:pt x="755199" y="49352"/>
                </a:lnTo>
                <a:lnTo>
                  <a:pt x="711837" y="63992"/>
                </a:lnTo>
                <a:lnTo>
                  <a:pt x="669320" y="80398"/>
                </a:lnTo>
                <a:lnTo>
                  <a:pt x="627693" y="98526"/>
                </a:lnTo>
                <a:lnTo>
                  <a:pt x="586998" y="118332"/>
                </a:lnTo>
                <a:lnTo>
                  <a:pt x="547280" y="139773"/>
                </a:lnTo>
                <a:lnTo>
                  <a:pt x="508582" y="162804"/>
                </a:lnTo>
                <a:lnTo>
                  <a:pt x="470949" y="187382"/>
                </a:lnTo>
                <a:lnTo>
                  <a:pt x="434424" y="213463"/>
                </a:lnTo>
                <a:lnTo>
                  <a:pt x="399051" y="241002"/>
                </a:lnTo>
                <a:lnTo>
                  <a:pt x="364874" y="269957"/>
                </a:lnTo>
                <a:lnTo>
                  <a:pt x="331937" y="300283"/>
                </a:lnTo>
                <a:lnTo>
                  <a:pt x="300283" y="331937"/>
                </a:lnTo>
                <a:lnTo>
                  <a:pt x="269957" y="364874"/>
                </a:lnTo>
                <a:lnTo>
                  <a:pt x="241002" y="399051"/>
                </a:lnTo>
                <a:lnTo>
                  <a:pt x="213463" y="434424"/>
                </a:lnTo>
                <a:lnTo>
                  <a:pt x="187382" y="470949"/>
                </a:lnTo>
                <a:lnTo>
                  <a:pt x="162804" y="508582"/>
                </a:lnTo>
                <a:lnTo>
                  <a:pt x="139773" y="547280"/>
                </a:lnTo>
                <a:lnTo>
                  <a:pt x="118332" y="586998"/>
                </a:lnTo>
                <a:lnTo>
                  <a:pt x="98526" y="627693"/>
                </a:lnTo>
                <a:lnTo>
                  <a:pt x="80398" y="669320"/>
                </a:lnTo>
                <a:lnTo>
                  <a:pt x="63992" y="711837"/>
                </a:lnTo>
                <a:lnTo>
                  <a:pt x="49352" y="755199"/>
                </a:lnTo>
                <a:lnTo>
                  <a:pt x="36521" y="799362"/>
                </a:lnTo>
                <a:lnTo>
                  <a:pt x="25545" y="844282"/>
                </a:lnTo>
                <a:lnTo>
                  <a:pt x="16465" y="889916"/>
                </a:lnTo>
                <a:lnTo>
                  <a:pt x="9327" y="936220"/>
                </a:lnTo>
                <a:lnTo>
                  <a:pt x="4174" y="983150"/>
                </a:lnTo>
                <a:lnTo>
                  <a:pt x="1051" y="1030662"/>
                </a:lnTo>
                <a:lnTo>
                  <a:pt x="0" y="1078712"/>
                </a:lnTo>
                <a:lnTo>
                  <a:pt x="1051" y="1126762"/>
                </a:lnTo>
                <a:lnTo>
                  <a:pt x="4174" y="1174274"/>
                </a:lnTo>
                <a:lnTo>
                  <a:pt x="9327" y="1221204"/>
                </a:lnTo>
                <a:lnTo>
                  <a:pt x="16465" y="1267508"/>
                </a:lnTo>
                <a:lnTo>
                  <a:pt x="25545" y="1313142"/>
                </a:lnTo>
                <a:lnTo>
                  <a:pt x="36521" y="1358063"/>
                </a:lnTo>
                <a:lnTo>
                  <a:pt x="49352" y="1402226"/>
                </a:lnTo>
                <a:lnTo>
                  <a:pt x="63992" y="1445587"/>
                </a:lnTo>
                <a:lnTo>
                  <a:pt x="80398" y="1488104"/>
                </a:lnTo>
                <a:lnTo>
                  <a:pt x="98526" y="1529732"/>
                </a:lnTo>
                <a:lnTo>
                  <a:pt x="118332" y="1570426"/>
                </a:lnTo>
                <a:lnTo>
                  <a:pt x="139773" y="1610144"/>
                </a:lnTo>
                <a:lnTo>
                  <a:pt x="162804" y="1648842"/>
                </a:lnTo>
                <a:lnTo>
                  <a:pt x="187382" y="1686475"/>
                </a:lnTo>
                <a:lnTo>
                  <a:pt x="213463" y="1723000"/>
                </a:lnTo>
                <a:lnTo>
                  <a:pt x="241002" y="1758373"/>
                </a:lnTo>
                <a:lnTo>
                  <a:pt x="269957" y="1792550"/>
                </a:lnTo>
                <a:lnTo>
                  <a:pt x="300283" y="1825487"/>
                </a:lnTo>
                <a:lnTo>
                  <a:pt x="331937" y="1857141"/>
                </a:lnTo>
                <a:lnTo>
                  <a:pt x="364874" y="1887467"/>
                </a:lnTo>
                <a:lnTo>
                  <a:pt x="399051" y="1916422"/>
                </a:lnTo>
                <a:lnTo>
                  <a:pt x="434424" y="1943962"/>
                </a:lnTo>
                <a:lnTo>
                  <a:pt x="470949" y="1970042"/>
                </a:lnTo>
                <a:lnTo>
                  <a:pt x="508582" y="1994620"/>
                </a:lnTo>
                <a:lnTo>
                  <a:pt x="547280" y="2017651"/>
                </a:lnTo>
                <a:lnTo>
                  <a:pt x="586998" y="2039092"/>
                </a:lnTo>
                <a:lnTo>
                  <a:pt x="627693" y="2058898"/>
                </a:lnTo>
                <a:lnTo>
                  <a:pt x="669320" y="2077026"/>
                </a:lnTo>
                <a:lnTo>
                  <a:pt x="711837" y="2093432"/>
                </a:lnTo>
                <a:lnTo>
                  <a:pt x="755199" y="2108073"/>
                </a:lnTo>
                <a:lnTo>
                  <a:pt x="799362" y="2120903"/>
                </a:lnTo>
                <a:lnTo>
                  <a:pt x="844282" y="2131880"/>
                </a:lnTo>
                <a:lnTo>
                  <a:pt x="889916" y="2140959"/>
                </a:lnTo>
                <a:lnTo>
                  <a:pt x="936220" y="2148097"/>
                </a:lnTo>
                <a:lnTo>
                  <a:pt x="983150" y="2153250"/>
                </a:lnTo>
                <a:lnTo>
                  <a:pt x="1030662" y="2156374"/>
                </a:lnTo>
                <a:lnTo>
                  <a:pt x="1078712" y="2157425"/>
                </a:lnTo>
                <a:close/>
              </a:path>
            </a:pathLst>
          </a:custGeom>
          <a:ln w="12700">
            <a:solidFill>
              <a:srgbClr val="004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CD4F7A7-F0F5-4374-BCCA-C77E1FA25226}"/>
              </a:ext>
            </a:extLst>
          </p:cNvPr>
          <p:cNvGrpSpPr/>
          <p:nvPr/>
        </p:nvGrpSpPr>
        <p:grpSpPr>
          <a:xfrm>
            <a:off x="1733508" y="1400452"/>
            <a:ext cx="5916785" cy="5396959"/>
            <a:chOff x="1627562" y="1189823"/>
            <a:chExt cx="6211047" cy="5760344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21EA6937-898A-43C6-BEA3-336E646D454A}"/>
                </a:ext>
              </a:extLst>
            </p:cNvPr>
            <p:cNvSpPr/>
            <p:nvPr/>
          </p:nvSpPr>
          <p:spPr>
            <a:xfrm>
              <a:off x="3673140" y="1189823"/>
              <a:ext cx="2157730" cy="2157730"/>
            </a:xfrm>
            <a:custGeom>
              <a:avLst/>
              <a:gdLst/>
              <a:ahLst/>
              <a:cxnLst/>
              <a:rect l="l" t="t" r="r" b="b"/>
              <a:pathLst>
                <a:path w="2157729" h="2157729">
                  <a:moveTo>
                    <a:pt x="1078712" y="0"/>
                  </a:moveTo>
                  <a:lnTo>
                    <a:pt x="1030662" y="1051"/>
                  </a:lnTo>
                  <a:lnTo>
                    <a:pt x="983150" y="4174"/>
                  </a:lnTo>
                  <a:lnTo>
                    <a:pt x="936220" y="9327"/>
                  </a:lnTo>
                  <a:lnTo>
                    <a:pt x="889916" y="16465"/>
                  </a:lnTo>
                  <a:lnTo>
                    <a:pt x="844282" y="25544"/>
                  </a:lnTo>
                  <a:lnTo>
                    <a:pt x="799362" y="36520"/>
                  </a:lnTo>
                  <a:lnTo>
                    <a:pt x="755199" y="49351"/>
                  </a:lnTo>
                  <a:lnTo>
                    <a:pt x="711837" y="63990"/>
                  </a:lnTo>
                  <a:lnTo>
                    <a:pt x="669320" y="80396"/>
                  </a:lnTo>
                  <a:lnTo>
                    <a:pt x="627693" y="98524"/>
                  </a:lnTo>
                  <a:lnTo>
                    <a:pt x="586998" y="118330"/>
                  </a:lnTo>
                  <a:lnTo>
                    <a:pt x="547280" y="139770"/>
                  </a:lnTo>
                  <a:lnTo>
                    <a:pt x="508582" y="162801"/>
                  </a:lnTo>
                  <a:lnTo>
                    <a:pt x="470949" y="187378"/>
                  </a:lnTo>
                  <a:lnTo>
                    <a:pt x="434424" y="213459"/>
                  </a:lnTo>
                  <a:lnTo>
                    <a:pt x="399051" y="240998"/>
                  </a:lnTo>
                  <a:lnTo>
                    <a:pt x="364874" y="269953"/>
                  </a:lnTo>
                  <a:lnTo>
                    <a:pt x="331937" y="300279"/>
                  </a:lnTo>
                  <a:lnTo>
                    <a:pt x="300283" y="331932"/>
                  </a:lnTo>
                  <a:lnTo>
                    <a:pt x="269957" y="364869"/>
                  </a:lnTo>
                  <a:lnTo>
                    <a:pt x="241002" y="399046"/>
                  </a:lnTo>
                  <a:lnTo>
                    <a:pt x="213463" y="434419"/>
                  </a:lnTo>
                  <a:lnTo>
                    <a:pt x="187382" y="470943"/>
                  </a:lnTo>
                  <a:lnTo>
                    <a:pt x="162804" y="508577"/>
                  </a:lnTo>
                  <a:lnTo>
                    <a:pt x="139773" y="547274"/>
                  </a:lnTo>
                  <a:lnTo>
                    <a:pt x="118332" y="586992"/>
                  </a:lnTo>
                  <a:lnTo>
                    <a:pt x="98526" y="627687"/>
                  </a:lnTo>
                  <a:lnTo>
                    <a:pt x="80398" y="669315"/>
                  </a:lnTo>
                  <a:lnTo>
                    <a:pt x="63992" y="711832"/>
                  </a:lnTo>
                  <a:lnTo>
                    <a:pt x="49352" y="755194"/>
                  </a:lnTo>
                  <a:lnTo>
                    <a:pt x="36521" y="799357"/>
                  </a:lnTo>
                  <a:lnTo>
                    <a:pt x="25545" y="844278"/>
                  </a:lnTo>
                  <a:lnTo>
                    <a:pt x="16465" y="889913"/>
                  </a:lnTo>
                  <a:lnTo>
                    <a:pt x="9327" y="936218"/>
                  </a:lnTo>
                  <a:lnTo>
                    <a:pt x="4174" y="983148"/>
                  </a:lnTo>
                  <a:lnTo>
                    <a:pt x="1051" y="1030661"/>
                  </a:lnTo>
                  <a:lnTo>
                    <a:pt x="0" y="1078712"/>
                  </a:lnTo>
                  <a:lnTo>
                    <a:pt x="1051" y="1126762"/>
                  </a:lnTo>
                  <a:lnTo>
                    <a:pt x="4174" y="1174274"/>
                  </a:lnTo>
                  <a:lnTo>
                    <a:pt x="9327" y="1221204"/>
                  </a:lnTo>
                  <a:lnTo>
                    <a:pt x="16465" y="1267508"/>
                  </a:lnTo>
                  <a:lnTo>
                    <a:pt x="25545" y="1313142"/>
                  </a:lnTo>
                  <a:lnTo>
                    <a:pt x="36521" y="1358063"/>
                  </a:lnTo>
                  <a:lnTo>
                    <a:pt x="49352" y="1402226"/>
                  </a:lnTo>
                  <a:lnTo>
                    <a:pt x="63992" y="1445587"/>
                  </a:lnTo>
                  <a:lnTo>
                    <a:pt x="80398" y="1488104"/>
                  </a:lnTo>
                  <a:lnTo>
                    <a:pt x="98526" y="1529732"/>
                  </a:lnTo>
                  <a:lnTo>
                    <a:pt x="118332" y="1570426"/>
                  </a:lnTo>
                  <a:lnTo>
                    <a:pt x="139773" y="1610144"/>
                  </a:lnTo>
                  <a:lnTo>
                    <a:pt x="162804" y="1648842"/>
                  </a:lnTo>
                  <a:lnTo>
                    <a:pt x="187382" y="1686475"/>
                  </a:lnTo>
                  <a:lnTo>
                    <a:pt x="213463" y="1723000"/>
                  </a:lnTo>
                  <a:lnTo>
                    <a:pt x="241002" y="1758373"/>
                  </a:lnTo>
                  <a:lnTo>
                    <a:pt x="269957" y="1792550"/>
                  </a:lnTo>
                  <a:lnTo>
                    <a:pt x="300283" y="1825487"/>
                  </a:lnTo>
                  <a:lnTo>
                    <a:pt x="331937" y="1857141"/>
                  </a:lnTo>
                  <a:lnTo>
                    <a:pt x="364874" y="1887467"/>
                  </a:lnTo>
                  <a:lnTo>
                    <a:pt x="399051" y="1916422"/>
                  </a:lnTo>
                  <a:lnTo>
                    <a:pt x="434424" y="1943962"/>
                  </a:lnTo>
                  <a:lnTo>
                    <a:pt x="470949" y="1970042"/>
                  </a:lnTo>
                  <a:lnTo>
                    <a:pt x="508582" y="1994620"/>
                  </a:lnTo>
                  <a:lnTo>
                    <a:pt x="547280" y="2017651"/>
                  </a:lnTo>
                  <a:lnTo>
                    <a:pt x="586998" y="2039092"/>
                  </a:lnTo>
                  <a:lnTo>
                    <a:pt x="627693" y="2058898"/>
                  </a:lnTo>
                  <a:lnTo>
                    <a:pt x="669320" y="2077026"/>
                  </a:lnTo>
                  <a:lnTo>
                    <a:pt x="711837" y="2093432"/>
                  </a:lnTo>
                  <a:lnTo>
                    <a:pt x="755199" y="2108073"/>
                  </a:lnTo>
                  <a:lnTo>
                    <a:pt x="799362" y="2120903"/>
                  </a:lnTo>
                  <a:lnTo>
                    <a:pt x="844282" y="2131880"/>
                  </a:lnTo>
                  <a:lnTo>
                    <a:pt x="889916" y="2140959"/>
                  </a:lnTo>
                  <a:lnTo>
                    <a:pt x="936220" y="2148097"/>
                  </a:lnTo>
                  <a:lnTo>
                    <a:pt x="983150" y="2153250"/>
                  </a:lnTo>
                  <a:lnTo>
                    <a:pt x="1030662" y="2156374"/>
                  </a:lnTo>
                  <a:lnTo>
                    <a:pt x="1078712" y="2157425"/>
                  </a:lnTo>
                  <a:lnTo>
                    <a:pt x="1126762" y="2156374"/>
                  </a:lnTo>
                  <a:lnTo>
                    <a:pt x="1174274" y="2153250"/>
                  </a:lnTo>
                  <a:lnTo>
                    <a:pt x="1221204" y="2148097"/>
                  </a:lnTo>
                  <a:lnTo>
                    <a:pt x="1267508" y="2140959"/>
                  </a:lnTo>
                  <a:lnTo>
                    <a:pt x="1313142" y="2131880"/>
                  </a:lnTo>
                  <a:lnTo>
                    <a:pt x="1358063" y="2120903"/>
                  </a:lnTo>
                  <a:lnTo>
                    <a:pt x="1402226" y="2108073"/>
                  </a:lnTo>
                  <a:lnTo>
                    <a:pt x="1445587" y="2093432"/>
                  </a:lnTo>
                  <a:lnTo>
                    <a:pt x="1488104" y="2077026"/>
                  </a:lnTo>
                  <a:lnTo>
                    <a:pt x="1529732" y="2058898"/>
                  </a:lnTo>
                  <a:lnTo>
                    <a:pt x="1570426" y="2039092"/>
                  </a:lnTo>
                  <a:lnTo>
                    <a:pt x="1610144" y="2017651"/>
                  </a:lnTo>
                  <a:lnTo>
                    <a:pt x="1648842" y="1994620"/>
                  </a:lnTo>
                  <a:lnTo>
                    <a:pt x="1686475" y="1970042"/>
                  </a:lnTo>
                  <a:lnTo>
                    <a:pt x="1723000" y="1943962"/>
                  </a:lnTo>
                  <a:lnTo>
                    <a:pt x="1758373" y="1916422"/>
                  </a:lnTo>
                  <a:lnTo>
                    <a:pt x="1792550" y="1887467"/>
                  </a:lnTo>
                  <a:lnTo>
                    <a:pt x="1825487" y="1857141"/>
                  </a:lnTo>
                  <a:lnTo>
                    <a:pt x="1857141" y="1825487"/>
                  </a:lnTo>
                  <a:lnTo>
                    <a:pt x="1887467" y="1792550"/>
                  </a:lnTo>
                  <a:lnTo>
                    <a:pt x="1916422" y="1758373"/>
                  </a:lnTo>
                  <a:lnTo>
                    <a:pt x="1943962" y="1723000"/>
                  </a:lnTo>
                  <a:lnTo>
                    <a:pt x="1970042" y="1686475"/>
                  </a:lnTo>
                  <a:lnTo>
                    <a:pt x="1994620" y="1648842"/>
                  </a:lnTo>
                  <a:lnTo>
                    <a:pt x="2017651" y="1610144"/>
                  </a:lnTo>
                  <a:lnTo>
                    <a:pt x="2039092" y="1570426"/>
                  </a:lnTo>
                  <a:lnTo>
                    <a:pt x="2058898" y="1529732"/>
                  </a:lnTo>
                  <a:lnTo>
                    <a:pt x="2077026" y="1488104"/>
                  </a:lnTo>
                  <a:lnTo>
                    <a:pt x="2093432" y="1445587"/>
                  </a:lnTo>
                  <a:lnTo>
                    <a:pt x="2108073" y="1402226"/>
                  </a:lnTo>
                  <a:lnTo>
                    <a:pt x="2120903" y="1358063"/>
                  </a:lnTo>
                  <a:lnTo>
                    <a:pt x="2131880" y="1313142"/>
                  </a:lnTo>
                  <a:lnTo>
                    <a:pt x="2140959" y="1267508"/>
                  </a:lnTo>
                  <a:lnTo>
                    <a:pt x="2148097" y="1221204"/>
                  </a:lnTo>
                  <a:lnTo>
                    <a:pt x="2153250" y="1174274"/>
                  </a:lnTo>
                  <a:lnTo>
                    <a:pt x="2156374" y="1126762"/>
                  </a:lnTo>
                  <a:lnTo>
                    <a:pt x="2157425" y="1078712"/>
                  </a:lnTo>
                  <a:lnTo>
                    <a:pt x="2156374" y="1030661"/>
                  </a:lnTo>
                  <a:lnTo>
                    <a:pt x="2153250" y="983148"/>
                  </a:lnTo>
                  <a:lnTo>
                    <a:pt x="2148097" y="936218"/>
                  </a:lnTo>
                  <a:lnTo>
                    <a:pt x="2140959" y="889913"/>
                  </a:lnTo>
                  <a:lnTo>
                    <a:pt x="2131880" y="844278"/>
                  </a:lnTo>
                  <a:lnTo>
                    <a:pt x="2120903" y="799357"/>
                  </a:lnTo>
                  <a:lnTo>
                    <a:pt x="2108073" y="755194"/>
                  </a:lnTo>
                  <a:lnTo>
                    <a:pt x="2093432" y="711832"/>
                  </a:lnTo>
                  <a:lnTo>
                    <a:pt x="2077026" y="669315"/>
                  </a:lnTo>
                  <a:lnTo>
                    <a:pt x="2058898" y="627687"/>
                  </a:lnTo>
                  <a:lnTo>
                    <a:pt x="2039092" y="586992"/>
                  </a:lnTo>
                  <a:lnTo>
                    <a:pt x="2017651" y="547274"/>
                  </a:lnTo>
                  <a:lnTo>
                    <a:pt x="1994620" y="508577"/>
                  </a:lnTo>
                  <a:lnTo>
                    <a:pt x="1970042" y="470943"/>
                  </a:lnTo>
                  <a:lnTo>
                    <a:pt x="1943962" y="434419"/>
                  </a:lnTo>
                  <a:lnTo>
                    <a:pt x="1916422" y="399046"/>
                  </a:lnTo>
                  <a:lnTo>
                    <a:pt x="1887467" y="364869"/>
                  </a:lnTo>
                  <a:lnTo>
                    <a:pt x="1857141" y="331932"/>
                  </a:lnTo>
                  <a:lnTo>
                    <a:pt x="1825487" y="300279"/>
                  </a:lnTo>
                  <a:lnTo>
                    <a:pt x="1792550" y="269953"/>
                  </a:lnTo>
                  <a:lnTo>
                    <a:pt x="1758373" y="240998"/>
                  </a:lnTo>
                  <a:lnTo>
                    <a:pt x="1723000" y="213459"/>
                  </a:lnTo>
                  <a:lnTo>
                    <a:pt x="1686475" y="187378"/>
                  </a:lnTo>
                  <a:lnTo>
                    <a:pt x="1648842" y="162801"/>
                  </a:lnTo>
                  <a:lnTo>
                    <a:pt x="1610144" y="139770"/>
                  </a:lnTo>
                  <a:lnTo>
                    <a:pt x="1570426" y="118330"/>
                  </a:lnTo>
                  <a:lnTo>
                    <a:pt x="1529732" y="98524"/>
                  </a:lnTo>
                  <a:lnTo>
                    <a:pt x="1488104" y="80396"/>
                  </a:lnTo>
                  <a:lnTo>
                    <a:pt x="1445587" y="63990"/>
                  </a:lnTo>
                  <a:lnTo>
                    <a:pt x="1402226" y="49351"/>
                  </a:lnTo>
                  <a:lnTo>
                    <a:pt x="1358063" y="36520"/>
                  </a:lnTo>
                  <a:lnTo>
                    <a:pt x="1313142" y="25544"/>
                  </a:lnTo>
                  <a:lnTo>
                    <a:pt x="1267508" y="16465"/>
                  </a:lnTo>
                  <a:lnTo>
                    <a:pt x="1221204" y="9327"/>
                  </a:lnTo>
                  <a:lnTo>
                    <a:pt x="1174274" y="4174"/>
                  </a:lnTo>
                  <a:lnTo>
                    <a:pt x="1126762" y="1051"/>
                  </a:lnTo>
                  <a:lnTo>
                    <a:pt x="10787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14E8EE0A-7EF6-4E48-8313-B25AEBBDC68A}"/>
                </a:ext>
              </a:extLst>
            </p:cNvPr>
            <p:cNvSpPr/>
            <p:nvPr/>
          </p:nvSpPr>
          <p:spPr>
            <a:xfrm>
              <a:off x="3673140" y="1189823"/>
              <a:ext cx="2157730" cy="2157730"/>
            </a:xfrm>
            <a:custGeom>
              <a:avLst/>
              <a:gdLst/>
              <a:ahLst/>
              <a:cxnLst/>
              <a:rect l="l" t="t" r="r" b="b"/>
              <a:pathLst>
                <a:path w="2157729" h="2157729">
                  <a:moveTo>
                    <a:pt x="1078712" y="2157425"/>
                  </a:moveTo>
                  <a:lnTo>
                    <a:pt x="1126762" y="2156374"/>
                  </a:lnTo>
                  <a:lnTo>
                    <a:pt x="1174274" y="2153250"/>
                  </a:lnTo>
                  <a:lnTo>
                    <a:pt x="1221204" y="2148097"/>
                  </a:lnTo>
                  <a:lnTo>
                    <a:pt x="1267508" y="2140959"/>
                  </a:lnTo>
                  <a:lnTo>
                    <a:pt x="1313142" y="2131880"/>
                  </a:lnTo>
                  <a:lnTo>
                    <a:pt x="1358063" y="2120903"/>
                  </a:lnTo>
                  <a:lnTo>
                    <a:pt x="1402226" y="2108073"/>
                  </a:lnTo>
                  <a:lnTo>
                    <a:pt x="1445587" y="2093432"/>
                  </a:lnTo>
                  <a:lnTo>
                    <a:pt x="1488104" y="2077026"/>
                  </a:lnTo>
                  <a:lnTo>
                    <a:pt x="1529732" y="2058898"/>
                  </a:lnTo>
                  <a:lnTo>
                    <a:pt x="1570426" y="2039092"/>
                  </a:lnTo>
                  <a:lnTo>
                    <a:pt x="1610144" y="2017651"/>
                  </a:lnTo>
                  <a:lnTo>
                    <a:pt x="1648842" y="1994620"/>
                  </a:lnTo>
                  <a:lnTo>
                    <a:pt x="1686475" y="1970042"/>
                  </a:lnTo>
                  <a:lnTo>
                    <a:pt x="1723000" y="1943962"/>
                  </a:lnTo>
                  <a:lnTo>
                    <a:pt x="1758373" y="1916422"/>
                  </a:lnTo>
                  <a:lnTo>
                    <a:pt x="1792550" y="1887467"/>
                  </a:lnTo>
                  <a:lnTo>
                    <a:pt x="1825487" y="1857141"/>
                  </a:lnTo>
                  <a:lnTo>
                    <a:pt x="1857141" y="1825487"/>
                  </a:lnTo>
                  <a:lnTo>
                    <a:pt x="1887467" y="1792550"/>
                  </a:lnTo>
                  <a:lnTo>
                    <a:pt x="1916422" y="1758373"/>
                  </a:lnTo>
                  <a:lnTo>
                    <a:pt x="1943962" y="1723000"/>
                  </a:lnTo>
                  <a:lnTo>
                    <a:pt x="1970042" y="1686475"/>
                  </a:lnTo>
                  <a:lnTo>
                    <a:pt x="1994620" y="1648842"/>
                  </a:lnTo>
                  <a:lnTo>
                    <a:pt x="2017651" y="1610144"/>
                  </a:lnTo>
                  <a:lnTo>
                    <a:pt x="2039092" y="1570426"/>
                  </a:lnTo>
                  <a:lnTo>
                    <a:pt x="2058898" y="1529732"/>
                  </a:lnTo>
                  <a:lnTo>
                    <a:pt x="2077026" y="1488104"/>
                  </a:lnTo>
                  <a:lnTo>
                    <a:pt x="2093432" y="1445587"/>
                  </a:lnTo>
                  <a:lnTo>
                    <a:pt x="2108073" y="1402226"/>
                  </a:lnTo>
                  <a:lnTo>
                    <a:pt x="2120903" y="1358063"/>
                  </a:lnTo>
                  <a:lnTo>
                    <a:pt x="2131880" y="1313142"/>
                  </a:lnTo>
                  <a:lnTo>
                    <a:pt x="2140959" y="1267508"/>
                  </a:lnTo>
                  <a:lnTo>
                    <a:pt x="2148097" y="1221204"/>
                  </a:lnTo>
                  <a:lnTo>
                    <a:pt x="2153250" y="1174274"/>
                  </a:lnTo>
                  <a:lnTo>
                    <a:pt x="2156374" y="1126762"/>
                  </a:lnTo>
                  <a:lnTo>
                    <a:pt x="2157425" y="1078712"/>
                  </a:lnTo>
                  <a:lnTo>
                    <a:pt x="2156374" y="1030661"/>
                  </a:lnTo>
                  <a:lnTo>
                    <a:pt x="2153250" y="983148"/>
                  </a:lnTo>
                  <a:lnTo>
                    <a:pt x="2148097" y="936218"/>
                  </a:lnTo>
                  <a:lnTo>
                    <a:pt x="2140959" y="889913"/>
                  </a:lnTo>
                  <a:lnTo>
                    <a:pt x="2131880" y="844278"/>
                  </a:lnTo>
                  <a:lnTo>
                    <a:pt x="2120903" y="799357"/>
                  </a:lnTo>
                  <a:lnTo>
                    <a:pt x="2108073" y="755194"/>
                  </a:lnTo>
                  <a:lnTo>
                    <a:pt x="2093432" y="711832"/>
                  </a:lnTo>
                  <a:lnTo>
                    <a:pt x="2077026" y="669315"/>
                  </a:lnTo>
                  <a:lnTo>
                    <a:pt x="2058898" y="627687"/>
                  </a:lnTo>
                  <a:lnTo>
                    <a:pt x="2039092" y="586992"/>
                  </a:lnTo>
                  <a:lnTo>
                    <a:pt x="2017651" y="547274"/>
                  </a:lnTo>
                  <a:lnTo>
                    <a:pt x="1994620" y="508577"/>
                  </a:lnTo>
                  <a:lnTo>
                    <a:pt x="1970042" y="470943"/>
                  </a:lnTo>
                  <a:lnTo>
                    <a:pt x="1943962" y="434419"/>
                  </a:lnTo>
                  <a:lnTo>
                    <a:pt x="1916422" y="399046"/>
                  </a:lnTo>
                  <a:lnTo>
                    <a:pt x="1887467" y="364869"/>
                  </a:lnTo>
                  <a:lnTo>
                    <a:pt x="1857141" y="331932"/>
                  </a:lnTo>
                  <a:lnTo>
                    <a:pt x="1825487" y="300279"/>
                  </a:lnTo>
                  <a:lnTo>
                    <a:pt x="1792550" y="269953"/>
                  </a:lnTo>
                  <a:lnTo>
                    <a:pt x="1758373" y="240998"/>
                  </a:lnTo>
                  <a:lnTo>
                    <a:pt x="1723000" y="213459"/>
                  </a:lnTo>
                  <a:lnTo>
                    <a:pt x="1686475" y="187378"/>
                  </a:lnTo>
                  <a:lnTo>
                    <a:pt x="1648842" y="162801"/>
                  </a:lnTo>
                  <a:lnTo>
                    <a:pt x="1610144" y="139770"/>
                  </a:lnTo>
                  <a:lnTo>
                    <a:pt x="1570426" y="118330"/>
                  </a:lnTo>
                  <a:lnTo>
                    <a:pt x="1529732" y="98524"/>
                  </a:lnTo>
                  <a:lnTo>
                    <a:pt x="1488104" y="80396"/>
                  </a:lnTo>
                  <a:lnTo>
                    <a:pt x="1445587" y="63990"/>
                  </a:lnTo>
                  <a:lnTo>
                    <a:pt x="1402226" y="49351"/>
                  </a:lnTo>
                  <a:lnTo>
                    <a:pt x="1358063" y="36520"/>
                  </a:lnTo>
                  <a:lnTo>
                    <a:pt x="1313142" y="25544"/>
                  </a:lnTo>
                  <a:lnTo>
                    <a:pt x="1267508" y="16465"/>
                  </a:lnTo>
                  <a:lnTo>
                    <a:pt x="1221204" y="9327"/>
                  </a:lnTo>
                  <a:lnTo>
                    <a:pt x="1174274" y="4174"/>
                  </a:lnTo>
                  <a:lnTo>
                    <a:pt x="1126762" y="1051"/>
                  </a:lnTo>
                  <a:lnTo>
                    <a:pt x="1078712" y="0"/>
                  </a:lnTo>
                  <a:lnTo>
                    <a:pt x="1030662" y="1051"/>
                  </a:lnTo>
                  <a:lnTo>
                    <a:pt x="983150" y="4174"/>
                  </a:lnTo>
                  <a:lnTo>
                    <a:pt x="936220" y="9327"/>
                  </a:lnTo>
                  <a:lnTo>
                    <a:pt x="889916" y="16465"/>
                  </a:lnTo>
                  <a:lnTo>
                    <a:pt x="844282" y="25544"/>
                  </a:lnTo>
                  <a:lnTo>
                    <a:pt x="799362" y="36520"/>
                  </a:lnTo>
                  <a:lnTo>
                    <a:pt x="755199" y="49351"/>
                  </a:lnTo>
                  <a:lnTo>
                    <a:pt x="711837" y="63990"/>
                  </a:lnTo>
                  <a:lnTo>
                    <a:pt x="669320" y="80396"/>
                  </a:lnTo>
                  <a:lnTo>
                    <a:pt x="627693" y="98524"/>
                  </a:lnTo>
                  <a:lnTo>
                    <a:pt x="586998" y="118330"/>
                  </a:lnTo>
                  <a:lnTo>
                    <a:pt x="547280" y="139770"/>
                  </a:lnTo>
                  <a:lnTo>
                    <a:pt x="508582" y="162801"/>
                  </a:lnTo>
                  <a:lnTo>
                    <a:pt x="470949" y="187378"/>
                  </a:lnTo>
                  <a:lnTo>
                    <a:pt x="434424" y="213459"/>
                  </a:lnTo>
                  <a:lnTo>
                    <a:pt x="399051" y="240998"/>
                  </a:lnTo>
                  <a:lnTo>
                    <a:pt x="364874" y="269953"/>
                  </a:lnTo>
                  <a:lnTo>
                    <a:pt x="331937" y="300279"/>
                  </a:lnTo>
                  <a:lnTo>
                    <a:pt x="300283" y="331932"/>
                  </a:lnTo>
                  <a:lnTo>
                    <a:pt x="269957" y="364869"/>
                  </a:lnTo>
                  <a:lnTo>
                    <a:pt x="241002" y="399046"/>
                  </a:lnTo>
                  <a:lnTo>
                    <a:pt x="213463" y="434419"/>
                  </a:lnTo>
                  <a:lnTo>
                    <a:pt x="187382" y="470943"/>
                  </a:lnTo>
                  <a:lnTo>
                    <a:pt x="162804" y="508577"/>
                  </a:lnTo>
                  <a:lnTo>
                    <a:pt x="139773" y="547274"/>
                  </a:lnTo>
                  <a:lnTo>
                    <a:pt x="118332" y="586992"/>
                  </a:lnTo>
                  <a:lnTo>
                    <a:pt x="98526" y="627687"/>
                  </a:lnTo>
                  <a:lnTo>
                    <a:pt x="80398" y="669315"/>
                  </a:lnTo>
                  <a:lnTo>
                    <a:pt x="63992" y="711832"/>
                  </a:lnTo>
                  <a:lnTo>
                    <a:pt x="49352" y="755194"/>
                  </a:lnTo>
                  <a:lnTo>
                    <a:pt x="36521" y="799357"/>
                  </a:lnTo>
                  <a:lnTo>
                    <a:pt x="25545" y="844278"/>
                  </a:lnTo>
                  <a:lnTo>
                    <a:pt x="16465" y="889913"/>
                  </a:lnTo>
                  <a:lnTo>
                    <a:pt x="9327" y="936218"/>
                  </a:lnTo>
                  <a:lnTo>
                    <a:pt x="4174" y="983148"/>
                  </a:lnTo>
                  <a:lnTo>
                    <a:pt x="1051" y="1030661"/>
                  </a:lnTo>
                  <a:lnTo>
                    <a:pt x="0" y="1078712"/>
                  </a:lnTo>
                  <a:lnTo>
                    <a:pt x="1051" y="1126762"/>
                  </a:lnTo>
                  <a:lnTo>
                    <a:pt x="4174" y="1174274"/>
                  </a:lnTo>
                  <a:lnTo>
                    <a:pt x="9327" y="1221204"/>
                  </a:lnTo>
                  <a:lnTo>
                    <a:pt x="16465" y="1267508"/>
                  </a:lnTo>
                  <a:lnTo>
                    <a:pt x="25545" y="1313142"/>
                  </a:lnTo>
                  <a:lnTo>
                    <a:pt x="36521" y="1358063"/>
                  </a:lnTo>
                  <a:lnTo>
                    <a:pt x="49352" y="1402226"/>
                  </a:lnTo>
                  <a:lnTo>
                    <a:pt x="63992" y="1445587"/>
                  </a:lnTo>
                  <a:lnTo>
                    <a:pt x="80398" y="1488104"/>
                  </a:lnTo>
                  <a:lnTo>
                    <a:pt x="98526" y="1529732"/>
                  </a:lnTo>
                  <a:lnTo>
                    <a:pt x="118332" y="1570426"/>
                  </a:lnTo>
                  <a:lnTo>
                    <a:pt x="139773" y="1610144"/>
                  </a:lnTo>
                  <a:lnTo>
                    <a:pt x="162804" y="1648842"/>
                  </a:lnTo>
                  <a:lnTo>
                    <a:pt x="187382" y="1686475"/>
                  </a:lnTo>
                  <a:lnTo>
                    <a:pt x="213463" y="1723000"/>
                  </a:lnTo>
                  <a:lnTo>
                    <a:pt x="241002" y="1758373"/>
                  </a:lnTo>
                  <a:lnTo>
                    <a:pt x="269957" y="1792550"/>
                  </a:lnTo>
                  <a:lnTo>
                    <a:pt x="300283" y="1825487"/>
                  </a:lnTo>
                  <a:lnTo>
                    <a:pt x="331937" y="1857141"/>
                  </a:lnTo>
                  <a:lnTo>
                    <a:pt x="364874" y="1887467"/>
                  </a:lnTo>
                  <a:lnTo>
                    <a:pt x="399051" y="1916422"/>
                  </a:lnTo>
                  <a:lnTo>
                    <a:pt x="434424" y="1943962"/>
                  </a:lnTo>
                  <a:lnTo>
                    <a:pt x="470949" y="1970042"/>
                  </a:lnTo>
                  <a:lnTo>
                    <a:pt x="508582" y="1994620"/>
                  </a:lnTo>
                  <a:lnTo>
                    <a:pt x="547280" y="2017651"/>
                  </a:lnTo>
                  <a:lnTo>
                    <a:pt x="586998" y="2039092"/>
                  </a:lnTo>
                  <a:lnTo>
                    <a:pt x="627693" y="2058898"/>
                  </a:lnTo>
                  <a:lnTo>
                    <a:pt x="669320" y="2077026"/>
                  </a:lnTo>
                  <a:lnTo>
                    <a:pt x="711837" y="2093432"/>
                  </a:lnTo>
                  <a:lnTo>
                    <a:pt x="755199" y="2108073"/>
                  </a:lnTo>
                  <a:lnTo>
                    <a:pt x="799362" y="2120903"/>
                  </a:lnTo>
                  <a:lnTo>
                    <a:pt x="844282" y="2131880"/>
                  </a:lnTo>
                  <a:lnTo>
                    <a:pt x="889916" y="2140959"/>
                  </a:lnTo>
                  <a:lnTo>
                    <a:pt x="936220" y="2148097"/>
                  </a:lnTo>
                  <a:lnTo>
                    <a:pt x="983150" y="2153250"/>
                  </a:lnTo>
                  <a:lnTo>
                    <a:pt x="1030662" y="2156374"/>
                  </a:lnTo>
                  <a:lnTo>
                    <a:pt x="1078712" y="2157425"/>
                  </a:lnTo>
                  <a:close/>
                </a:path>
              </a:pathLst>
            </a:custGeom>
            <a:ln w="12700">
              <a:solidFill>
                <a:srgbClr val="0048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7EBB57F5-16B0-4932-88A2-8A35B01AEDB3}"/>
                </a:ext>
              </a:extLst>
            </p:cNvPr>
            <p:cNvSpPr/>
            <p:nvPr/>
          </p:nvSpPr>
          <p:spPr>
            <a:xfrm>
              <a:off x="1627562" y="2544010"/>
              <a:ext cx="2157730" cy="2157730"/>
            </a:xfrm>
            <a:custGeom>
              <a:avLst/>
              <a:gdLst/>
              <a:ahLst/>
              <a:cxnLst/>
              <a:rect l="l" t="t" r="r" b="b"/>
              <a:pathLst>
                <a:path w="2157730" h="2157729">
                  <a:moveTo>
                    <a:pt x="1078712" y="0"/>
                  </a:moveTo>
                  <a:lnTo>
                    <a:pt x="1030662" y="1051"/>
                  </a:lnTo>
                  <a:lnTo>
                    <a:pt x="983150" y="4174"/>
                  </a:lnTo>
                  <a:lnTo>
                    <a:pt x="936220" y="9327"/>
                  </a:lnTo>
                  <a:lnTo>
                    <a:pt x="889916" y="16465"/>
                  </a:lnTo>
                  <a:lnTo>
                    <a:pt x="844282" y="25545"/>
                  </a:lnTo>
                  <a:lnTo>
                    <a:pt x="799362" y="36521"/>
                  </a:lnTo>
                  <a:lnTo>
                    <a:pt x="755199" y="49352"/>
                  </a:lnTo>
                  <a:lnTo>
                    <a:pt x="711837" y="63992"/>
                  </a:lnTo>
                  <a:lnTo>
                    <a:pt x="669320" y="80398"/>
                  </a:lnTo>
                  <a:lnTo>
                    <a:pt x="627693" y="98526"/>
                  </a:lnTo>
                  <a:lnTo>
                    <a:pt x="586998" y="118332"/>
                  </a:lnTo>
                  <a:lnTo>
                    <a:pt x="547280" y="139773"/>
                  </a:lnTo>
                  <a:lnTo>
                    <a:pt x="508582" y="162804"/>
                  </a:lnTo>
                  <a:lnTo>
                    <a:pt x="470949" y="187382"/>
                  </a:lnTo>
                  <a:lnTo>
                    <a:pt x="434424" y="213463"/>
                  </a:lnTo>
                  <a:lnTo>
                    <a:pt x="399051" y="241002"/>
                  </a:lnTo>
                  <a:lnTo>
                    <a:pt x="364874" y="269957"/>
                  </a:lnTo>
                  <a:lnTo>
                    <a:pt x="331937" y="300283"/>
                  </a:lnTo>
                  <a:lnTo>
                    <a:pt x="300283" y="331937"/>
                  </a:lnTo>
                  <a:lnTo>
                    <a:pt x="269957" y="364874"/>
                  </a:lnTo>
                  <a:lnTo>
                    <a:pt x="241002" y="399051"/>
                  </a:lnTo>
                  <a:lnTo>
                    <a:pt x="213463" y="434424"/>
                  </a:lnTo>
                  <a:lnTo>
                    <a:pt x="187382" y="470949"/>
                  </a:lnTo>
                  <a:lnTo>
                    <a:pt x="162804" y="508582"/>
                  </a:lnTo>
                  <a:lnTo>
                    <a:pt x="139773" y="547280"/>
                  </a:lnTo>
                  <a:lnTo>
                    <a:pt x="118332" y="586998"/>
                  </a:lnTo>
                  <a:lnTo>
                    <a:pt x="98526" y="627693"/>
                  </a:lnTo>
                  <a:lnTo>
                    <a:pt x="80398" y="669320"/>
                  </a:lnTo>
                  <a:lnTo>
                    <a:pt x="63992" y="711837"/>
                  </a:lnTo>
                  <a:lnTo>
                    <a:pt x="49352" y="755199"/>
                  </a:lnTo>
                  <a:lnTo>
                    <a:pt x="36521" y="799362"/>
                  </a:lnTo>
                  <a:lnTo>
                    <a:pt x="25545" y="844282"/>
                  </a:lnTo>
                  <a:lnTo>
                    <a:pt x="16465" y="889916"/>
                  </a:lnTo>
                  <a:lnTo>
                    <a:pt x="9327" y="936220"/>
                  </a:lnTo>
                  <a:lnTo>
                    <a:pt x="4174" y="983150"/>
                  </a:lnTo>
                  <a:lnTo>
                    <a:pt x="1051" y="1030662"/>
                  </a:lnTo>
                  <a:lnTo>
                    <a:pt x="0" y="1078712"/>
                  </a:lnTo>
                  <a:lnTo>
                    <a:pt x="1051" y="1126762"/>
                  </a:lnTo>
                  <a:lnTo>
                    <a:pt x="4174" y="1174274"/>
                  </a:lnTo>
                  <a:lnTo>
                    <a:pt x="9327" y="1221204"/>
                  </a:lnTo>
                  <a:lnTo>
                    <a:pt x="16465" y="1267508"/>
                  </a:lnTo>
                  <a:lnTo>
                    <a:pt x="25545" y="1313142"/>
                  </a:lnTo>
                  <a:lnTo>
                    <a:pt x="36521" y="1358063"/>
                  </a:lnTo>
                  <a:lnTo>
                    <a:pt x="49352" y="1402226"/>
                  </a:lnTo>
                  <a:lnTo>
                    <a:pt x="63992" y="1445587"/>
                  </a:lnTo>
                  <a:lnTo>
                    <a:pt x="80398" y="1488104"/>
                  </a:lnTo>
                  <a:lnTo>
                    <a:pt x="98526" y="1529732"/>
                  </a:lnTo>
                  <a:lnTo>
                    <a:pt x="118332" y="1570426"/>
                  </a:lnTo>
                  <a:lnTo>
                    <a:pt x="139773" y="1610144"/>
                  </a:lnTo>
                  <a:lnTo>
                    <a:pt x="162804" y="1648842"/>
                  </a:lnTo>
                  <a:lnTo>
                    <a:pt x="187382" y="1686475"/>
                  </a:lnTo>
                  <a:lnTo>
                    <a:pt x="213463" y="1723000"/>
                  </a:lnTo>
                  <a:lnTo>
                    <a:pt x="241002" y="1758373"/>
                  </a:lnTo>
                  <a:lnTo>
                    <a:pt x="269957" y="1792550"/>
                  </a:lnTo>
                  <a:lnTo>
                    <a:pt x="300283" y="1825487"/>
                  </a:lnTo>
                  <a:lnTo>
                    <a:pt x="331937" y="1857141"/>
                  </a:lnTo>
                  <a:lnTo>
                    <a:pt x="364874" y="1887467"/>
                  </a:lnTo>
                  <a:lnTo>
                    <a:pt x="399051" y="1916422"/>
                  </a:lnTo>
                  <a:lnTo>
                    <a:pt x="434424" y="1943962"/>
                  </a:lnTo>
                  <a:lnTo>
                    <a:pt x="470949" y="1970042"/>
                  </a:lnTo>
                  <a:lnTo>
                    <a:pt x="508582" y="1994620"/>
                  </a:lnTo>
                  <a:lnTo>
                    <a:pt x="547280" y="2017651"/>
                  </a:lnTo>
                  <a:lnTo>
                    <a:pt x="586998" y="2039092"/>
                  </a:lnTo>
                  <a:lnTo>
                    <a:pt x="627693" y="2058898"/>
                  </a:lnTo>
                  <a:lnTo>
                    <a:pt x="669320" y="2077026"/>
                  </a:lnTo>
                  <a:lnTo>
                    <a:pt x="711837" y="2093432"/>
                  </a:lnTo>
                  <a:lnTo>
                    <a:pt x="755199" y="2108073"/>
                  </a:lnTo>
                  <a:lnTo>
                    <a:pt x="799362" y="2120903"/>
                  </a:lnTo>
                  <a:lnTo>
                    <a:pt x="844282" y="2131880"/>
                  </a:lnTo>
                  <a:lnTo>
                    <a:pt x="889916" y="2140959"/>
                  </a:lnTo>
                  <a:lnTo>
                    <a:pt x="936220" y="2148097"/>
                  </a:lnTo>
                  <a:lnTo>
                    <a:pt x="983150" y="2153250"/>
                  </a:lnTo>
                  <a:lnTo>
                    <a:pt x="1030662" y="2156374"/>
                  </a:lnTo>
                  <a:lnTo>
                    <a:pt x="1078712" y="2157425"/>
                  </a:lnTo>
                  <a:lnTo>
                    <a:pt x="1126762" y="2156374"/>
                  </a:lnTo>
                  <a:lnTo>
                    <a:pt x="1174274" y="2153250"/>
                  </a:lnTo>
                  <a:lnTo>
                    <a:pt x="1221204" y="2148097"/>
                  </a:lnTo>
                  <a:lnTo>
                    <a:pt x="1267508" y="2140959"/>
                  </a:lnTo>
                  <a:lnTo>
                    <a:pt x="1313142" y="2131880"/>
                  </a:lnTo>
                  <a:lnTo>
                    <a:pt x="1358063" y="2120903"/>
                  </a:lnTo>
                  <a:lnTo>
                    <a:pt x="1402226" y="2108073"/>
                  </a:lnTo>
                  <a:lnTo>
                    <a:pt x="1445587" y="2093432"/>
                  </a:lnTo>
                  <a:lnTo>
                    <a:pt x="1488104" y="2077026"/>
                  </a:lnTo>
                  <a:lnTo>
                    <a:pt x="1529732" y="2058898"/>
                  </a:lnTo>
                  <a:lnTo>
                    <a:pt x="1570426" y="2039092"/>
                  </a:lnTo>
                  <a:lnTo>
                    <a:pt x="1610144" y="2017651"/>
                  </a:lnTo>
                  <a:lnTo>
                    <a:pt x="1648842" y="1994620"/>
                  </a:lnTo>
                  <a:lnTo>
                    <a:pt x="1686475" y="1970042"/>
                  </a:lnTo>
                  <a:lnTo>
                    <a:pt x="1723000" y="1943962"/>
                  </a:lnTo>
                  <a:lnTo>
                    <a:pt x="1758373" y="1916422"/>
                  </a:lnTo>
                  <a:lnTo>
                    <a:pt x="1792550" y="1887467"/>
                  </a:lnTo>
                  <a:lnTo>
                    <a:pt x="1825487" y="1857141"/>
                  </a:lnTo>
                  <a:lnTo>
                    <a:pt x="1857141" y="1825487"/>
                  </a:lnTo>
                  <a:lnTo>
                    <a:pt x="1887467" y="1792550"/>
                  </a:lnTo>
                  <a:lnTo>
                    <a:pt x="1916422" y="1758373"/>
                  </a:lnTo>
                  <a:lnTo>
                    <a:pt x="1943962" y="1723000"/>
                  </a:lnTo>
                  <a:lnTo>
                    <a:pt x="1970042" y="1686475"/>
                  </a:lnTo>
                  <a:lnTo>
                    <a:pt x="1994620" y="1648842"/>
                  </a:lnTo>
                  <a:lnTo>
                    <a:pt x="2017651" y="1610144"/>
                  </a:lnTo>
                  <a:lnTo>
                    <a:pt x="2039092" y="1570426"/>
                  </a:lnTo>
                  <a:lnTo>
                    <a:pt x="2058898" y="1529732"/>
                  </a:lnTo>
                  <a:lnTo>
                    <a:pt x="2077026" y="1488104"/>
                  </a:lnTo>
                  <a:lnTo>
                    <a:pt x="2093432" y="1445587"/>
                  </a:lnTo>
                  <a:lnTo>
                    <a:pt x="2108073" y="1402226"/>
                  </a:lnTo>
                  <a:lnTo>
                    <a:pt x="2120903" y="1358063"/>
                  </a:lnTo>
                  <a:lnTo>
                    <a:pt x="2131880" y="1313142"/>
                  </a:lnTo>
                  <a:lnTo>
                    <a:pt x="2140959" y="1267508"/>
                  </a:lnTo>
                  <a:lnTo>
                    <a:pt x="2148097" y="1221204"/>
                  </a:lnTo>
                  <a:lnTo>
                    <a:pt x="2153250" y="1174274"/>
                  </a:lnTo>
                  <a:lnTo>
                    <a:pt x="2156374" y="1126762"/>
                  </a:lnTo>
                  <a:lnTo>
                    <a:pt x="2157425" y="1078712"/>
                  </a:lnTo>
                  <a:lnTo>
                    <a:pt x="2156374" y="1030662"/>
                  </a:lnTo>
                  <a:lnTo>
                    <a:pt x="2153250" y="983150"/>
                  </a:lnTo>
                  <a:lnTo>
                    <a:pt x="2148097" y="936220"/>
                  </a:lnTo>
                  <a:lnTo>
                    <a:pt x="2140959" y="889916"/>
                  </a:lnTo>
                  <a:lnTo>
                    <a:pt x="2131880" y="844282"/>
                  </a:lnTo>
                  <a:lnTo>
                    <a:pt x="2120903" y="799362"/>
                  </a:lnTo>
                  <a:lnTo>
                    <a:pt x="2108073" y="755199"/>
                  </a:lnTo>
                  <a:lnTo>
                    <a:pt x="2093432" y="711837"/>
                  </a:lnTo>
                  <a:lnTo>
                    <a:pt x="2077026" y="669320"/>
                  </a:lnTo>
                  <a:lnTo>
                    <a:pt x="2058898" y="627693"/>
                  </a:lnTo>
                  <a:lnTo>
                    <a:pt x="2039092" y="586998"/>
                  </a:lnTo>
                  <a:lnTo>
                    <a:pt x="2017651" y="547280"/>
                  </a:lnTo>
                  <a:lnTo>
                    <a:pt x="1994620" y="508582"/>
                  </a:lnTo>
                  <a:lnTo>
                    <a:pt x="1970042" y="470949"/>
                  </a:lnTo>
                  <a:lnTo>
                    <a:pt x="1943962" y="434424"/>
                  </a:lnTo>
                  <a:lnTo>
                    <a:pt x="1916422" y="399051"/>
                  </a:lnTo>
                  <a:lnTo>
                    <a:pt x="1887467" y="364874"/>
                  </a:lnTo>
                  <a:lnTo>
                    <a:pt x="1857141" y="331937"/>
                  </a:lnTo>
                  <a:lnTo>
                    <a:pt x="1825487" y="300283"/>
                  </a:lnTo>
                  <a:lnTo>
                    <a:pt x="1792550" y="269957"/>
                  </a:lnTo>
                  <a:lnTo>
                    <a:pt x="1758373" y="241002"/>
                  </a:lnTo>
                  <a:lnTo>
                    <a:pt x="1723000" y="213463"/>
                  </a:lnTo>
                  <a:lnTo>
                    <a:pt x="1686475" y="187382"/>
                  </a:lnTo>
                  <a:lnTo>
                    <a:pt x="1648842" y="162804"/>
                  </a:lnTo>
                  <a:lnTo>
                    <a:pt x="1610144" y="139773"/>
                  </a:lnTo>
                  <a:lnTo>
                    <a:pt x="1570426" y="118332"/>
                  </a:lnTo>
                  <a:lnTo>
                    <a:pt x="1529732" y="98526"/>
                  </a:lnTo>
                  <a:lnTo>
                    <a:pt x="1488104" y="80398"/>
                  </a:lnTo>
                  <a:lnTo>
                    <a:pt x="1445587" y="63992"/>
                  </a:lnTo>
                  <a:lnTo>
                    <a:pt x="1402226" y="49352"/>
                  </a:lnTo>
                  <a:lnTo>
                    <a:pt x="1358063" y="36521"/>
                  </a:lnTo>
                  <a:lnTo>
                    <a:pt x="1313142" y="25545"/>
                  </a:lnTo>
                  <a:lnTo>
                    <a:pt x="1267508" y="16465"/>
                  </a:lnTo>
                  <a:lnTo>
                    <a:pt x="1221204" y="9327"/>
                  </a:lnTo>
                  <a:lnTo>
                    <a:pt x="1174274" y="4174"/>
                  </a:lnTo>
                  <a:lnTo>
                    <a:pt x="1126762" y="1051"/>
                  </a:lnTo>
                  <a:lnTo>
                    <a:pt x="10787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A30B21A5-A634-4A3D-A4D6-E0EA2A41B536}"/>
                </a:ext>
              </a:extLst>
            </p:cNvPr>
            <p:cNvSpPr/>
            <p:nvPr/>
          </p:nvSpPr>
          <p:spPr>
            <a:xfrm>
              <a:off x="1627562" y="2544010"/>
              <a:ext cx="2157730" cy="2157730"/>
            </a:xfrm>
            <a:custGeom>
              <a:avLst/>
              <a:gdLst/>
              <a:ahLst/>
              <a:cxnLst/>
              <a:rect l="l" t="t" r="r" b="b"/>
              <a:pathLst>
                <a:path w="2157730" h="2157729">
                  <a:moveTo>
                    <a:pt x="1078712" y="2157425"/>
                  </a:moveTo>
                  <a:lnTo>
                    <a:pt x="1126762" y="2156374"/>
                  </a:lnTo>
                  <a:lnTo>
                    <a:pt x="1174274" y="2153250"/>
                  </a:lnTo>
                  <a:lnTo>
                    <a:pt x="1221204" y="2148097"/>
                  </a:lnTo>
                  <a:lnTo>
                    <a:pt x="1267508" y="2140959"/>
                  </a:lnTo>
                  <a:lnTo>
                    <a:pt x="1313142" y="2131880"/>
                  </a:lnTo>
                  <a:lnTo>
                    <a:pt x="1358063" y="2120903"/>
                  </a:lnTo>
                  <a:lnTo>
                    <a:pt x="1402226" y="2108073"/>
                  </a:lnTo>
                  <a:lnTo>
                    <a:pt x="1445587" y="2093432"/>
                  </a:lnTo>
                  <a:lnTo>
                    <a:pt x="1488104" y="2077026"/>
                  </a:lnTo>
                  <a:lnTo>
                    <a:pt x="1529732" y="2058898"/>
                  </a:lnTo>
                  <a:lnTo>
                    <a:pt x="1570426" y="2039092"/>
                  </a:lnTo>
                  <a:lnTo>
                    <a:pt x="1610144" y="2017651"/>
                  </a:lnTo>
                  <a:lnTo>
                    <a:pt x="1648842" y="1994620"/>
                  </a:lnTo>
                  <a:lnTo>
                    <a:pt x="1686475" y="1970042"/>
                  </a:lnTo>
                  <a:lnTo>
                    <a:pt x="1723000" y="1943962"/>
                  </a:lnTo>
                  <a:lnTo>
                    <a:pt x="1758373" y="1916422"/>
                  </a:lnTo>
                  <a:lnTo>
                    <a:pt x="1792550" y="1887467"/>
                  </a:lnTo>
                  <a:lnTo>
                    <a:pt x="1825487" y="1857141"/>
                  </a:lnTo>
                  <a:lnTo>
                    <a:pt x="1857141" y="1825487"/>
                  </a:lnTo>
                  <a:lnTo>
                    <a:pt x="1887467" y="1792550"/>
                  </a:lnTo>
                  <a:lnTo>
                    <a:pt x="1916422" y="1758373"/>
                  </a:lnTo>
                  <a:lnTo>
                    <a:pt x="1943962" y="1723000"/>
                  </a:lnTo>
                  <a:lnTo>
                    <a:pt x="1970042" y="1686475"/>
                  </a:lnTo>
                  <a:lnTo>
                    <a:pt x="1994620" y="1648842"/>
                  </a:lnTo>
                  <a:lnTo>
                    <a:pt x="2017651" y="1610144"/>
                  </a:lnTo>
                  <a:lnTo>
                    <a:pt x="2039092" y="1570426"/>
                  </a:lnTo>
                  <a:lnTo>
                    <a:pt x="2058898" y="1529732"/>
                  </a:lnTo>
                  <a:lnTo>
                    <a:pt x="2077026" y="1488104"/>
                  </a:lnTo>
                  <a:lnTo>
                    <a:pt x="2093432" y="1445587"/>
                  </a:lnTo>
                  <a:lnTo>
                    <a:pt x="2108073" y="1402226"/>
                  </a:lnTo>
                  <a:lnTo>
                    <a:pt x="2120903" y="1358063"/>
                  </a:lnTo>
                  <a:lnTo>
                    <a:pt x="2131880" y="1313142"/>
                  </a:lnTo>
                  <a:lnTo>
                    <a:pt x="2140959" y="1267508"/>
                  </a:lnTo>
                  <a:lnTo>
                    <a:pt x="2148097" y="1221204"/>
                  </a:lnTo>
                  <a:lnTo>
                    <a:pt x="2153250" y="1174274"/>
                  </a:lnTo>
                  <a:lnTo>
                    <a:pt x="2156374" y="1126762"/>
                  </a:lnTo>
                  <a:lnTo>
                    <a:pt x="2157425" y="1078712"/>
                  </a:lnTo>
                  <a:lnTo>
                    <a:pt x="2156374" y="1030662"/>
                  </a:lnTo>
                  <a:lnTo>
                    <a:pt x="2153250" y="983150"/>
                  </a:lnTo>
                  <a:lnTo>
                    <a:pt x="2148097" y="936220"/>
                  </a:lnTo>
                  <a:lnTo>
                    <a:pt x="2140959" y="889916"/>
                  </a:lnTo>
                  <a:lnTo>
                    <a:pt x="2131880" y="844282"/>
                  </a:lnTo>
                  <a:lnTo>
                    <a:pt x="2120903" y="799362"/>
                  </a:lnTo>
                  <a:lnTo>
                    <a:pt x="2108073" y="755199"/>
                  </a:lnTo>
                  <a:lnTo>
                    <a:pt x="2093432" y="711837"/>
                  </a:lnTo>
                  <a:lnTo>
                    <a:pt x="2077026" y="669320"/>
                  </a:lnTo>
                  <a:lnTo>
                    <a:pt x="2058898" y="627693"/>
                  </a:lnTo>
                  <a:lnTo>
                    <a:pt x="2039092" y="586998"/>
                  </a:lnTo>
                  <a:lnTo>
                    <a:pt x="2017651" y="547280"/>
                  </a:lnTo>
                  <a:lnTo>
                    <a:pt x="1994620" y="508582"/>
                  </a:lnTo>
                  <a:lnTo>
                    <a:pt x="1970042" y="470949"/>
                  </a:lnTo>
                  <a:lnTo>
                    <a:pt x="1943962" y="434424"/>
                  </a:lnTo>
                  <a:lnTo>
                    <a:pt x="1916422" y="399051"/>
                  </a:lnTo>
                  <a:lnTo>
                    <a:pt x="1887467" y="364874"/>
                  </a:lnTo>
                  <a:lnTo>
                    <a:pt x="1857141" y="331937"/>
                  </a:lnTo>
                  <a:lnTo>
                    <a:pt x="1825487" y="300283"/>
                  </a:lnTo>
                  <a:lnTo>
                    <a:pt x="1792550" y="269957"/>
                  </a:lnTo>
                  <a:lnTo>
                    <a:pt x="1758373" y="241002"/>
                  </a:lnTo>
                  <a:lnTo>
                    <a:pt x="1723000" y="213463"/>
                  </a:lnTo>
                  <a:lnTo>
                    <a:pt x="1686475" y="187382"/>
                  </a:lnTo>
                  <a:lnTo>
                    <a:pt x="1648842" y="162804"/>
                  </a:lnTo>
                  <a:lnTo>
                    <a:pt x="1610144" y="139773"/>
                  </a:lnTo>
                  <a:lnTo>
                    <a:pt x="1570426" y="118332"/>
                  </a:lnTo>
                  <a:lnTo>
                    <a:pt x="1529732" y="98526"/>
                  </a:lnTo>
                  <a:lnTo>
                    <a:pt x="1488104" y="80398"/>
                  </a:lnTo>
                  <a:lnTo>
                    <a:pt x="1445587" y="63992"/>
                  </a:lnTo>
                  <a:lnTo>
                    <a:pt x="1402226" y="49352"/>
                  </a:lnTo>
                  <a:lnTo>
                    <a:pt x="1358063" y="36521"/>
                  </a:lnTo>
                  <a:lnTo>
                    <a:pt x="1313142" y="25545"/>
                  </a:lnTo>
                  <a:lnTo>
                    <a:pt x="1267508" y="16465"/>
                  </a:lnTo>
                  <a:lnTo>
                    <a:pt x="1221204" y="9327"/>
                  </a:lnTo>
                  <a:lnTo>
                    <a:pt x="1174274" y="4174"/>
                  </a:lnTo>
                  <a:lnTo>
                    <a:pt x="1126762" y="1051"/>
                  </a:lnTo>
                  <a:lnTo>
                    <a:pt x="1078712" y="0"/>
                  </a:lnTo>
                  <a:lnTo>
                    <a:pt x="1030662" y="1051"/>
                  </a:lnTo>
                  <a:lnTo>
                    <a:pt x="983150" y="4174"/>
                  </a:lnTo>
                  <a:lnTo>
                    <a:pt x="936220" y="9327"/>
                  </a:lnTo>
                  <a:lnTo>
                    <a:pt x="889916" y="16465"/>
                  </a:lnTo>
                  <a:lnTo>
                    <a:pt x="844282" y="25545"/>
                  </a:lnTo>
                  <a:lnTo>
                    <a:pt x="799362" y="36521"/>
                  </a:lnTo>
                  <a:lnTo>
                    <a:pt x="755199" y="49352"/>
                  </a:lnTo>
                  <a:lnTo>
                    <a:pt x="711837" y="63992"/>
                  </a:lnTo>
                  <a:lnTo>
                    <a:pt x="669320" y="80398"/>
                  </a:lnTo>
                  <a:lnTo>
                    <a:pt x="627693" y="98526"/>
                  </a:lnTo>
                  <a:lnTo>
                    <a:pt x="586998" y="118332"/>
                  </a:lnTo>
                  <a:lnTo>
                    <a:pt x="547280" y="139773"/>
                  </a:lnTo>
                  <a:lnTo>
                    <a:pt x="508582" y="162804"/>
                  </a:lnTo>
                  <a:lnTo>
                    <a:pt x="470949" y="187382"/>
                  </a:lnTo>
                  <a:lnTo>
                    <a:pt x="434424" y="213463"/>
                  </a:lnTo>
                  <a:lnTo>
                    <a:pt x="399051" y="241002"/>
                  </a:lnTo>
                  <a:lnTo>
                    <a:pt x="364874" y="269957"/>
                  </a:lnTo>
                  <a:lnTo>
                    <a:pt x="331937" y="300283"/>
                  </a:lnTo>
                  <a:lnTo>
                    <a:pt x="300283" y="331937"/>
                  </a:lnTo>
                  <a:lnTo>
                    <a:pt x="269957" y="364874"/>
                  </a:lnTo>
                  <a:lnTo>
                    <a:pt x="241002" y="399051"/>
                  </a:lnTo>
                  <a:lnTo>
                    <a:pt x="213463" y="434424"/>
                  </a:lnTo>
                  <a:lnTo>
                    <a:pt x="187382" y="470949"/>
                  </a:lnTo>
                  <a:lnTo>
                    <a:pt x="162804" y="508582"/>
                  </a:lnTo>
                  <a:lnTo>
                    <a:pt x="139773" y="547280"/>
                  </a:lnTo>
                  <a:lnTo>
                    <a:pt x="118332" y="586998"/>
                  </a:lnTo>
                  <a:lnTo>
                    <a:pt x="98526" y="627693"/>
                  </a:lnTo>
                  <a:lnTo>
                    <a:pt x="80398" y="669320"/>
                  </a:lnTo>
                  <a:lnTo>
                    <a:pt x="63992" y="711837"/>
                  </a:lnTo>
                  <a:lnTo>
                    <a:pt x="49352" y="755199"/>
                  </a:lnTo>
                  <a:lnTo>
                    <a:pt x="36521" y="799362"/>
                  </a:lnTo>
                  <a:lnTo>
                    <a:pt x="25545" y="844282"/>
                  </a:lnTo>
                  <a:lnTo>
                    <a:pt x="16465" y="889916"/>
                  </a:lnTo>
                  <a:lnTo>
                    <a:pt x="9327" y="936220"/>
                  </a:lnTo>
                  <a:lnTo>
                    <a:pt x="4174" y="983150"/>
                  </a:lnTo>
                  <a:lnTo>
                    <a:pt x="1051" y="1030662"/>
                  </a:lnTo>
                  <a:lnTo>
                    <a:pt x="0" y="1078712"/>
                  </a:lnTo>
                  <a:lnTo>
                    <a:pt x="1051" y="1126762"/>
                  </a:lnTo>
                  <a:lnTo>
                    <a:pt x="4174" y="1174274"/>
                  </a:lnTo>
                  <a:lnTo>
                    <a:pt x="9327" y="1221204"/>
                  </a:lnTo>
                  <a:lnTo>
                    <a:pt x="16465" y="1267508"/>
                  </a:lnTo>
                  <a:lnTo>
                    <a:pt x="25545" y="1313142"/>
                  </a:lnTo>
                  <a:lnTo>
                    <a:pt x="36521" y="1358063"/>
                  </a:lnTo>
                  <a:lnTo>
                    <a:pt x="49352" y="1402226"/>
                  </a:lnTo>
                  <a:lnTo>
                    <a:pt x="63992" y="1445587"/>
                  </a:lnTo>
                  <a:lnTo>
                    <a:pt x="80398" y="1488104"/>
                  </a:lnTo>
                  <a:lnTo>
                    <a:pt x="98526" y="1529732"/>
                  </a:lnTo>
                  <a:lnTo>
                    <a:pt x="118332" y="1570426"/>
                  </a:lnTo>
                  <a:lnTo>
                    <a:pt x="139773" y="1610144"/>
                  </a:lnTo>
                  <a:lnTo>
                    <a:pt x="162804" y="1648842"/>
                  </a:lnTo>
                  <a:lnTo>
                    <a:pt x="187382" y="1686475"/>
                  </a:lnTo>
                  <a:lnTo>
                    <a:pt x="213463" y="1723000"/>
                  </a:lnTo>
                  <a:lnTo>
                    <a:pt x="241002" y="1758373"/>
                  </a:lnTo>
                  <a:lnTo>
                    <a:pt x="269957" y="1792550"/>
                  </a:lnTo>
                  <a:lnTo>
                    <a:pt x="300283" y="1825487"/>
                  </a:lnTo>
                  <a:lnTo>
                    <a:pt x="331937" y="1857141"/>
                  </a:lnTo>
                  <a:lnTo>
                    <a:pt x="364874" y="1887467"/>
                  </a:lnTo>
                  <a:lnTo>
                    <a:pt x="399051" y="1916422"/>
                  </a:lnTo>
                  <a:lnTo>
                    <a:pt x="434424" y="1943962"/>
                  </a:lnTo>
                  <a:lnTo>
                    <a:pt x="470949" y="1970042"/>
                  </a:lnTo>
                  <a:lnTo>
                    <a:pt x="508582" y="1994620"/>
                  </a:lnTo>
                  <a:lnTo>
                    <a:pt x="547280" y="2017651"/>
                  </a:lnTo>
                  <a:lnTo>
                    <a:pt x="586998" y="2039092"/>
                  </a:lnTo>
                  <a:lnTo>
                    <a:pt x="627693" y="2058898"/>
                  </a:lnTo>
                  <a:lnTo>
                    <a:pt x="669320" y="2077026"/>
                  </a:lnTo>
                  <a:lnTo>
                    <a:pt x="711837" y="2093432"/>
                  </a:lnTo>
                  <a:lnTo>
                    <a:pt x="755199" y="2108073"/>
                  </a:lnTo>
                  <a:lnTo>
                    <a:pt x="799362" y="2120903"/>
                  </a:lnTo>
                  <a:lnTo>
                    <a:pt x="844282" y="2131880"/>
                  </a:lnTo>
                  <a:lnTo>
                    <a:pt x="889916" y="2140959"/>
                  </a:lnTo>
                  <a:lnTo>
                    <a:pt x="936220" y="2148097"/>
                  </a:lnTo>
                  <a:lnTo>
                    <a:pt x="983150" y="2153250"/>
                  </a:lnTo>
                  <a:lnTo>
                    <a:pt x="1030662" y="2156374"/>
                  </a:lnTo>
                  <a:lnTo>
                    <a:pt x="1078712" y="2157425"/>
                  </a:lnTo>
                  <a:close/>
                </a:path>
              </a:pathLst>
            </a:custGeom>
            <a:ln w="12700">
              <a:solidFill>
                <a:srgbClr val="0048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426E6756-12E4-4FDF-9893-BA9934E96946}"/>
                </a:ext>
              </a:extLst>
            </p:cNvPr>
            <p:cNvSpPr/>
            <p:nvPr/>
          </p:nvSpPr>
          <p:spPr>
            <a:xfrm>
              <a:off x="5680879" y="2553708"/>
              <a:ext cx="2157730" cy="2157730"/>
            </a:xfrm>
            <a:custGeom>
              <a:avLst/>
              <a:gdLst/>
              <a:ahLst/>
              <a:cxnLst/>
              <a:rect l="l" t="t" r="r" b="b"/>
              <a:pathLst>
                <a:path w="2157729" h="2157729">
                  <a:moveTo>
                    <a:pt x="1078712" y="0"/>
                  </a:moveTo>
                  <a:lnTo>
                    <a:pt x="1030662" y="1051"/>
                  </a:lnTo>
                  <a:lnTo>
                    <a:pt x="983150" y="4174"/>
                  </a:lnTo>
                  <a:lnTo>
                    <a:pt x="936220" y="9327"/>
                  </a:lnTo>
                  <a:lnTo>
                    <a:pt x="889916" y="16465"/>
                  </a:lnTo>
                  <a:lnTo>
                    <a:pt x="844282" y="25545"/>
                  </a:lnTo>
                  <a:lnTo>
                    <a:pt x="799362" y="36521"/>
                  </a:lnTo>
                  <a:lnTo>
                    <a:pt x="755199" y="49352"/>
                  </a:lnTo>
                  <a:lnTo>
                    <a:pt x="711837" y="63992"/>
                  </a:lnTo>
                  <a:lnTo>
                    <a:pt x="669320" y="80398"/>
                  </a:lnTo>
                  <a:lnTo>
                    <a:pt x="627693" y="98526"/>
                  </a:lnTo>
                  <a:lnTo>
                    <a:pt x="586998" y="118332"/>
                  </a:lnTo>
                  <a:lnTo>
                    <a:pt x="547280" y="139773"/>
                  </a:lnTo>
                  <a:lnTo>
                    <a:pt x="508582" y="162805"/>
                  </a:lnTo>
                  <a:lnTo>
                    <a:pt x="470949" y="187383"/>
                  </a:lnTo>
                  <a:lnTo>
                    <a:pt x="434424" y="213463"/>
                  </a:lnTo>
                  <a:lnTo>
                    <a:pt x="399051" y="241003"/>
                  </a:lnTo>
                  <a:lnTo>
                    <a:pt x="364874" y="269958"/>
                  </a:lnTo>
                  <a:lnTo>
                    <a:pt x="331937" y="300285"/>
                  </a:lnTo>
                  <a:lnTo>
                    <a:pt x="300283" y="331939"/>
                  </a:lnTo>
                  <a:lnTo>
                    <a:pt x="269957" y="364876"/>
                  </a:lnTo>
                  <a:lnTo>
                    <a:pt x="241002" y="399053"/>
                  </a:lnTo>
                  <a:lnTo>
                    <a:pt x="213463" y="434427"/>
                  </a:lnTo>
                  <a:lnTo>
                    <a:pt x="187382" y="470952"/>
                  </a:lnTo>
                  <a:lnTo>
                    <a:pt x="162804" y="508586"/>
                  </a:lnTo>
                  <a:lnTo>
                    <a:pt x="139773" y="547284"/>
                  </a:lnTo>
                  <a:lnTo>
                    <a:pt x="118332" y="587002"/>
                  </a:lnTo>
                  <a:lnTo>
                    <a:pt x="98526" y="627698"/>
                  </a:lnTo>
                  <a:lnTo>
                    <a:pt x="80398" y="669326"/>
                  </a:lnTo>
                  <a:lnTo>
                    <a:pt x="63992" y="711843"/>
                  </a:lnTo>
                  <a:lnTo>
                    <a:pt x="49352" y="755205"/>
                  </a:lnTo>
                  <a:lnTo>
                    <a:pt x="36521" y="799369"/>
                  </a:lnTo>
                  <a:lnTo>
                    <a:pt x="25545" y="844290"/>
                  </a:lnTo>
                  <a:lnTo>
                    <a:pt x="16465" y="889925"/>
                  </a:lnTo>
                  <a:lnTo>
                    <a:pt x="9327" y="936230"/>
                  </a:lnTo>
                  <a:lnTo>
                    <a:pt x="4174" y="983161"/>
                  </a:lnTo>
                  <a:lnTo>
                    <a:pt x="1051" y="1030674"/>
                  </a:lnTo>
                  <a:lnTo>
                    <a:pt x="0" y="1078725"/>
                  </a:lnTo>
                  <a:lnTo>
                    <a:pt x="1051" y="1126775"/>
                  </a:lnTo>
                  <a:lnTo>
                    <a:pt x="4174" y="1174287"/>
                  </a:lnTo>
                  <a:lnTo>
                    <a:pt x="9327" y="1221217"/>
                  </a:lnTo>
                  <a:lnTo>
                    <a:pt x="16465" y="1267521"/>
                  </a:lnTo>
                  <a:lnTo>
                    <a:pt x="25545" y="1313155"/>
                  </a:lnTo>
                  <a:lnTo>
                    <a:pt x="36521" y="1358075"/>
                  </a:lnTo>
                  <a:lnTo>
                    <a:pt x="49352" y="1402238"/>
                  </a:lnTo>
                  <a:lnTo>
                    <a:pt x="63992" y="1445600"/>
                  </a:lnTo>
                  <a:lnTo>
                    <a:pt x="80398" y="1488117"/>
                  </a:lnTo>
                  <a:lnTo>
                    <a:pt x="98526" y="1529744"/>
                  </a:lnTo>
                  <a:lnTo>
                    <a:pt x="118332" y="1570439"/>
                  </a:lnTo>
                  <a:lnTo>
                    <a:pt x="139773" y="1610157"/>
                  </a:lnTo>
                  <a:lnTo>
                    <a:pt x="162804" y="1648855"/>
                  </a:lnTo>
                  <a:lnTo>
                    <a:pt x="187382" y="1686488"/>
                  </a:lnTo>
                  <a:lnTo>
                    <a:pt x="213463" y="1723013"/>
                  </a:lnTo>
                  <a:lnTo>
                    <a:pt x="241002" y="1758386"/>
                  </a:lnTo>
                  <a:lnTo>
                    <a:pt x="269957" y="1792563"/>
                  </a:lnTo>
                  <a:lnTo>
                    <a:pt x="300283" y="1825500"/>
                  </a:lnTo>
                  <a:lnTo>
                    <a:pt x="331937" y="1857154"/>
                  </a:lnTo>
                  <a:lnTo>
                    <a:pt x="364874" y="1887480"/>
                  </a:lnTo>
                  <a:lnTo>
                    <a:pt x="399051" y="1916435"/>
                  </a:lnTo>
                  <a:lnTo>
                    <a:pt x="434424" y="1943974"/>
                  </a:lnTo>
                  <a:lnTo>
                    <a:pt x="470949" y="1970055"/>
                  </a:lnTo>
                  <a:lnTo>
                    <a:pt x="508582" y="1994633"/>
                  </a:lnTo>
                  <a:lnTo>
                    <a:pt x="547280" y="2017664"/>
                  </a:lnTo>
                  <a:lnTo>
                    <a:pt x="586998" y="2039105"/>
                  </a:lnTo>
                  <a:lnTo>
                    <a:pt x="627693" y="2058911"/>
                  </a:lnTo>
                  <a:lnTo>
                    <a:pt x="669320" y="2077039"/>
                  </a:lnTo>
                  <a:lnTo>
                    <a:pt x="711837" y="2093445"/>
                  </a:lnTo>
                  <a:lnTo>
                    <a:pt x="755199" y="2108085"/>
                  </a:lnTo>
                  <a:lnTo>
                    <a:pt x="799362" y="2120916"/>
                  </a:lnTo>
                  <a:lnTo>
                    <a:pt x="844282" y="2131892"/>
                  </a:lnTo>
                  <a:lnTo>
                    <a:pt x="889916" y="2140972"/>
                  </a:lnTo>
                  <a:lnTo>
                    <a:pt x="936220" y="2148110"/>
                  </a:lnTo>
                  <a:lnTo>
                    <a:pt x="983150" y="2153263"/>
                  </a:lnTo>
                  <a:lnTo>
                    <a:pt x="1030662" y="2156386"/>
                  </a:lnTo>
                  <a:lnTo>
                    <a:pt x="1078712" y="2157437"/>
                  </a:lnTo>
                  <a:lnTo>
                    <a:pt x="1126762" y="2156386"/>
                  </a:lnTo>
                  <a:lnTo>
                    <a:pt x="1174274" y="2153263"/>
                  </a:lnTo>
                  <a:lnTo>
                    <a:pt x="1221204" y="2148110"/>
                  </a:lnTo>
                  <a:lnTo>
                    <a:pt x="1267508" y="2140972"/>
                  </a:lnTo>
                  <a:lnTo>
                    <a:pt x="1313142" y="2131892"/>
                  </a:lnTo>
                  <a:lnTo>
                    <a:pt x="1358063" y="2120916"/>
                  </a:lnTo>
                  <a:lnTo>
                    <a:pt x="1402226" y="2108085"/>
                  </a:lnTo>
                  <a:lnTo>
                    <a:pt x="1445587" y="2093445"/>
                  </a:lnTo>
                  <a:lnTo>
                    <a:pt x="1488104" y="2077039"/>
                  </a:lnTo>
                  <a:lnTo>
                    <a:pt x="1529732" y="2058911"/>
                  </a:lnTo>
                  <a:lnTo>
                    <a:pt x="1570426" y="2039105"/>
                  </a:lnTo>
                  <a:lnTo>
                    <a:pt x="1610144" y="2017664"/>
                  </a:lnTo>
                  <a:lnTo>
                    <a:pt x="1648842" y="1994633"/>
                  </a:lnTo>
                  <a:lnTo>
                    <a:pt x="1686475" y="1970055"/>
                  </a:lnTo>
                  <a:lnTo>
                    <a:pt x="1723000" y="1943974"/>
                  </a:lnTo>
                  <a:lnTo>
                    <a:pt x="1758373" y="1916435"/>
                  </a:lnTo>
                  <a:lnTo>
                    <a:pt x="1792550" y="1887480"/>
                  </a:lnTo>
                  <a:lnTo>
                    <a:pt x="1825487" y="1857154"/>
                  </a:lnTo>
                  <a:lnTo>
                    <a:pt x="1857141" y="1825500"/>
                  </a:lnTo>
                  <a:lnTo>
                    <a:pt x="1887467" y="1792563"/>
                  </a:lnTo>
                  <a:lnTo>
                    <a:pt x="1916422" y="1758386"/>
                  </a:lnTo>
                  <a:lnTo>
                    <a:pt x="1943962" y="1723013"/>
                  </a:lnTo>
                  <a:lnTo>
                    <a:pt x="1970042" y="1686488"/>
                  </a:lnTo>
                  <a:lnTo>
                    <a:pt x="1994620" y="1648855"/>
                  </a:lnTo>
                  <a:lnTo>
                    <a:pt x="2017651" y="1610157"/>
                  </a:lnTo>
                  <a:lnTo>
                    <a:pt x="2039092" y="1570439"/>
                  </a:lnTo>
                  <a:lnTo>
                    <a:pt x="2058898" y="1529744"/>
                  </a:lnTo>
                  <a:lnTo>
                    <a:pt x="2077026" y="1488117"/>
                  </a:lnTo>
                  <a:lnTo>
                    <a:pt x="2093432" y="1445600"/>
                  </a:lnTo>
                  <a:lnTo>
                    <a:pt x="2108073" y="1402238"/>
                  </a:lnTo>
                  <a:lnTo>
                    <a:pt x="2120903" y="1358075"/>
                  </a:lnTo>
                  <a:lnTo>
                    <a:pt x="2131880" y="1313155"/>
                  </a:lnTo>
                  <a:lnTo>
                    <a:pt x="2140959" y="1267521"/>
                  </a:lnTo>
                  <a:lnTo>
                    <a:pt x="2148097" y="1221217"/>
                  </a:lnTo>
                  <a:lnTo>
                    <a:pt x="2153250" y="1174287"/>
                  </a:lnTo>
                  <a:lnTo>
                    <a:pt x="2156374" y="1126775"/>
                  </a:lnTo>
                  <a:lnTo>
                    <a:pt x="2157425" y="1078725"/>
                  </a:lnTo>
                  <a:lnTo>
                    <a:pt x="2156374" y="1030674"/>
                  </a:lnTo>
                  <a:lnTo>
                    <a:pt x="2153250" y="983161"/>
                  </a:lnTo>
                  <a:lnTo>
                    <a:pt x="2148097" y="936230"/>
                  </a:lnTo>
                  <a:lnTo>
                    <a:pt x="2140959" y="889925"/>
                  </a:lnTo>
                  <a:lnTo>
                    <a:pt x="2131880" y="844290"/>
                  </a:lnTo>
                  <a:lnTo>
                    <a:pt x="2120903" y="799369"/>
                  </a:lnTo>
                  <a:lnTo>
                    <a:pt x="2108073" y="755205"/>
                  </a:lnTo>
                  <a:lnTo>
                    <a:pt x="2093432" y="711843"/>
                  </a:lnTo>
                  <a:lnTo>
                    <a:pt x="2077026" y="669326"/>
                  </a:lnTo>
                  <a:lnTo>
                    <a:pt x="2058898" y="627698"/>
                  </a:lnTo>
                  <a:lnTo>
                    <a:pt x="2039092" y="587002"/>
                  </a:lnTo>
                  <a:lnTo>
                    <a:pt x="2017651" y="547284"/>
                  </a:lnTo>
                  <a:lnTo>
                    <a:pt x="1994620" y="508586"/>
                  </a:lnTo>
                  <a:lnTo>
                    <a:pt x="1970042" y="470952"/>
                  </a:lnTo>
                  <a:lnTo>
                    <a:pt x="1943962" y="434427"/>
                  </a:lnTo>
                  <a:lnTo>
                    <a:pt x="1916422" y="399053"/>
                  </a:lnTo>
                  <a:lnTo>
                    <a:pt x="1887467" y="364876"/>
                  </a:lnTo>
                  <a:lnTo>
                    <a:pt x="1857141" y="331939"/>
                  </a:lnTo>
                  <a:lnTo>
                    <a:pt x="1825487" y="300285"/>
                  </a:lnTo>
                  <a:lnTo>
                    <a:pt x="1792550" y="269958"/>
                  </a:lnTo>
                  <a:lnTo>
                    <a:pt x="1758373" y="241003"/>
                  </a:lnTo>
                  <a:lnTo>
                    <a:pt x="1723000" y="213463"/>
                  </a:lnTo>
                  <a:lnTo>
                    <a:pt x="1686475" y="187383"/>
                  </a:lnTo>
                  <a:lnTo>
                    <a:pt x="1648842" y="162805"/>
                  </a:lnTo>
                  <a:lnTo>
                    <a:pt x="1610144" y="139773"/>
                  </a:lnTo>
                  <a:lnTo>
                    <a:pt x="1570426" y="118332"/>
                  </a:lnTo>
                  <a:lnTo>
                    <a:pt x="1529732" y="98526"/>
                  </a:lnTo>
                  <a:lnTo>
                    <a:pt x="1488104" y="80398"/>
                  </a:lnTo>
                  <a:lnTo>
                    <a:pt x="1445587" y="63992"/>
                  </a:lnTo>
                  <a:lnTo>
                    <a:pt x="1402226" y="49352"/>
                  </a:lnTo>
                  <a:lnTo>
                    <a:pt x="1358063" y="36521"/>
                  </a:lnTo>
                  <a:lnTo>
                    <a:pt x="1313142" y="25545"/>
                  </a:lnTo>
                  <a:lnTo>
                    <a:pt x="1267508" y="16465"/>
                  </a:lnTo>
                  <a:lnTo>
                    <a:pt x="1221204" y="9327"/>
                  </a:lnTo>
                  <a:lnTo>
                    <a:pt x="1174274" y="4174"/>
                  </a:lnTo>
                  <a:lnTo>
                    <a:pt x="1126762" y="1051"/>
                  </a:lnTo>
                  <a:lnTo>
                    <a:pt x="10787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05936BDA-1D32-4970-B9E1-B18AED73ADAB}"/>
                </a:ext>
              </a:extLst>
            </p:cNvPr>
            <p:cNvSpPr/>
            <p:nvPr/>
          </p:nvSpPr>
          <p:spPr>
            <a:xfrm>
              <a:off x="5680879" y="2553708"/>
              <a:ext cx="2157730" cy="2157730"/>
            </a:xfrm>
            <a:custGeom>
              <a:avLst/>
              <a:gdLst/>
              <a:ahLst/>
              <a:cxnLst/>
              <a:rect l="l" t="t" r="r" b="b"/>
              <a:pathLst>
                <a:path w="2157729" h="2157729">
                  <a:moveTo>
                    <a:pt x="1078712" y="2157437"/>
                  </a:moveTo>
                  <a:lnTo>
                    <a:pt x="1126762" y="2156386"/>
                  </a:lnTo>
                  <a:lnTo>
                    <a:pt x="1174274" y="2153263"/>
                  </a:lnTo>
                  <a:lnTo>
                    <a:pt x="1221204" y="2148110"/>
                  </a:lnTo>
                  <a:lnTo>
                    <a:pt x="1267508" y="2140972"/>
                  </a:lnTo>
                  <a:lnTo>
                    <a:pt x="1313142" y="2131892"/>
                  </a:lnTo>
                  <a:lnTo>
                    <a:pt x="1358063" y="2120916"/>
                  </a:lnTo>
                  <a:lnTo>
                    <a:pt x="1402226" y="2108085"/>
                  </a:lnTo>
                  <a:lnTo>
                    <a:pt x="1445587" y="2093445"/>
                  </a:lnTo>
                  <a:lnTo>
                    <a:pt x="1488104" y="2077039"/>
                  </a:lnTo>
                  <a:lnTo>
                    <a:pt x="1529732" y="2058911"/>
                  </a:lnTo>
                  <a:lnTo>
                    <a:pt x="1570426" y="2039105"/>
                  </a:lnTo>
                  <a:lnTo>
                    <a:pt x="1610144" y="2017664"/>
                  </a:lnTo>
                  <a:lnTo>
                    <a:pt x="1648842" y="1994633"/>
                  </a:lnTo>
                  <a:lnTo>
                    <a:pt x="1686475" y="1970055"/>
                  </a:lnTo>
                  <a:lnTo>
                    <a:pt x="1723000" y="1943974"/>
                  </a:lnTo>
                  <a:lnTo>
                    <a:pt x="1758373" y="1916435"/>
                  </a:lnTo>
                  <a:lnTo>
                    <a:pt x="1792550" y="1887480"/>
                  </a:lnTo>
                  <a:lnTo>
                    <a:pt x="1825487" y="1857154"/>
                  </a:lnTo>
                  <a:lnTo>
                    <a:pt x="1857141" y="1825500"/>
                  </a:lnTo>
                  <a:lnTo>
                    <a:pt x="1887467" y="1792563"/>
                  </a:lnTo>
                  <a:lnTo>
                    <a:pt x="1916422" y="1758386"/>
                  </a:lnTo>
                  <a:lnTo>
                    <a:pt x="1943962" y="1723013"/>
                  </a:lnTo>
                  <a:lnTo>
                    <a:pt x="1970042" y="1686488"/>
                  </a:lnTo>
                  <a:lnTo>
                    <a:pt x="1994620" y="1648855"/>
                  </a:lnTo>
                  <a:lnTo>
                    <a:pt x="2017651" y="1610157"/>
                  </a:lnTo>
                  <a:lnTo>
                    <a:pt x="2039092" y="1570439"/>
                  </a:lnTo>
                  <a:lnTo>
                    <a:pt x="2058898" y="1529744"/>
                  </a:lnTo>
                  <a:lnTo>
                    <a:pt x="2077026" y="1488117"/>
                  </a:lnTo>
                  <a:lnTo>
                    <a:pt x="2093432" y="1445600"/>
                  </a:lnTo>
                  <a:lnTo>
                    <a:pt x="2108073" y="1402238"/>
                  </a:lnTo>
                  <a:lnTo>
                    <a:pt x="2120903" y="1358075"/>
                  </a:lnTo>
                  <a:lnTo>
                    <a:pt x="2131880" y="1313155"/>
                  </a:lnTo>
                  <a:lnTo>
                    <a:pt x="2140959" y="1267521"/>
                  </a:lnTo>
                  <a:lnTo>
                    <a:pt x="2148097" y="1221217"/>
                  </a:lnTo>
                  <a:lnTo>
                    <a:pt x="2153250" y="1174287"/>
                  </a:lnTo>
                  <a:lnTo>
                    <a:pt x="2156374" y="1126775"/>
                  </a:lnTo>
                  <a:lnTo>
                    <a:pt x="2157425" y="1078725"/>
                  </a:lnTo>
                  <a:lnTo>
                    <a:pt x="2156374" y="1030674"/>
                  </a:lnTo>
                  <a:lnTo>
                    <a:pt x="2153250" y="983161"/>
                  </a:lnTo>
                  <a:lnTo>
                    <a:pt x="2148097" y="936230"/>
                  </a:lnTo>
                  <a:lnTo>
                    <a:pt x="2140959" y="889925"/>
                  </a:lnTo>
                  <a:lnTo>
                    <a:pt x="2131880" y="844290"/>
                  </a:lnTo>
                  <a:lnTo>
                    <a:pt x="2120903" y="799369"/>
                  </a:lnTo>
                  <a:lnTo>
                    <a:pt x="2108073" y="755205"/>
                  </a:lnTo>
                  <a:lnTo>
                    <a:pt x="2093432" y="711843"/>
                  </a:lnTo>
                  <a:lnTo>
                    <a:pt x="2077026" y="669326"/>
                  </a:lnTo>
                  <a:lnTo>
                    <a:pt x="2058898" y="627698"/>
                  </a:lnTo>
                  <a:lnTo>
                    <a:pt x="2039092" y="587002"/>
                  </a:lnTo>
                  <a:lnTo>
                    <a:pt x="2017651" y="547284"/>
                  </a:lnTo>
                  <a:lnTo>
                    <a:pt x="1994620" y="508586"/>
                  </a:lnTo>
                  <a:lnTo>
                    <a:pt x="1970042" y="470952"/>
                  </a:lnTo>
                  <a:lnTo>
                    <a:pt x="1943962" y="434427"/>
                  </a:lnTo>
                  <a:lnTo>
                    <a:pt x="1916422" y="399053"/>
                  </a:lnTo>
                  <a:lnTo>
                    <a:pt x="1887467" y="364876"/>
                  </a:lnTo>
                  <a:lnTo>
                    <a:pt x="1857141" y="331939"/>
                  </a:lnTo>
                  <a:lnTo>
                    <a:pt x="1825487" y="300285"/>
                  </a:lnTo>
                  <a:lnTo>
                    <a:pt x="1792550" y="269958"/>
                  </a:lnTo>
                  <a:lnTo>
                    <a:pt x="1758373" y="241003"/>
                  </a:lnTo>
                  <a:lnTo>
                    <a:pt x="1723000" y="213463"/>
                  </a:lnTo>
                  <a:lnTo>
                    <a:pt x="1686475" y="187383"/>
                  </a:lnTo>
                  <a:lnTo>
                    <a:pt x="1648842" y="162805"/>
                  </a:lnTo>
                  <a:lnTo>
                    <a:pt x="1610144" y="139773"/>
                  </a:lnTo>
                  <a:lnTo>
                    <a:pt x="1570426" y="118332"/>
                  </a:lnTo>
                  <a:lnTo>
                    <a:pt x="1529732" y="98526"/>
                  </a:lnTo>
                  <a:lnTo>
                    <a:pt x="1488104" y="80398"/>
                  </a:lnTo>
                  <a:lnTo>
                    <a:pt x="1445587" y="63992"/>
                  </a:lnTo>
                  <a:lnTo>
                    <a:pt x="1402226" y="49352"/>
                  </a:lnTo>
                  <a:lnTo>
                    <a:pt x="1358063" y="36521"/>
                  </a:lnTo>
                  <a:lnTo>
                    <a:pt x="1313142" y="25545"/>
                  </a:lnTo>
                  <a:lnTo>
                    <a:pt x="1267508" y="16465"/>
                  </a:lnTo>
                  <a:lnTo>
                    <a:pt x="1221204" y="9327"/>
                  </a:lnTo>
                  <a:lnTo>
                    <a:pt x="1174274" y="4174"/>
                  </a:lnTo>
                  <a:lnTo>
                    <a:pt x="1126762" y="1051"/>
                  </a:lnTo>
                  <a:lnTo>
                    <a:pt x="1078712" y="0"/>
                  </a:lnTo>
                  <a:lnTo>
                    <a:pt x="1030662" y="1051"/>
                  </a:lnTo>
                  <a:lnTo>
                    <a:pt x="983150" y="4174"/>
                  </a:lnTo>
                  <a:lnTo>
                    <a:pt x="936220" y="9327"/>
                  </a:lnTo>
                  <a:lnTo>
                    <a:pt x="889916" y="16465"/>
                  </a:lnTo>
                  <a:lnTo>
                    <a:pt x="844282" y="25545"/>
                  </a:lnTo>
                  <a:lnTo>
                    <a:pt x="799362" y="36521"/>
                  </a:lnTo>
                  <a:lnTo>
                    <a:pt x="755199" y="49352"/>
                  </a:lnTo>
                  <a:lnTo>
                    <a:pt x="711837" y="63992"/>
                  </a:lnTo>
                  <a:lnTo>
                    <a:pt x="669320" y="80398"/>
                  </a:lnTo>
                  <a:lnTo>
                    <a:pt x="627693" y="98526"/>
                  </a:lnTo>
                  <a:lnTo>
                    <a:pt x="586998" y="118332"/>
                  </a:lnTo>
                  <a:lnTo>
                    <a:pt x="547280" y="139773"/>
                  </a:lnTo>
                  <a:lnTo>
                    <a:pt x="508582" y="162805"/>
                  </a:lnTo>
                  <a:lnTo>
                    <a:pt x="470949" y="187383"/>
                  </a:lnTo>
                  <a:lnTo>
                    <a:pt x="434424" y="213463"/>
                  </a:lnTo>
                  <a:lnTo>
                    <a:pt x="399051" y="241003"/>
                  </a:lnTo>
                  <a:lnTo>
                    <a:pt x="364874" y="269958"/>
                  </a:lnTo>
                  <a:lnTo>
                    <a:pt x="331937" y="300285"/>
                  </a:lnTo>
                  <a:lnTo>
                    <a:pt x="300283" y="331939"/>
                  </a:lnTo>
                  <a:lnTo>
                    <a:pt x="269957" y="364876"/>
                  </a:lnTo>
                  <a:lnTo>
                    <a:pt x="241002" y="399053"/>
                  </a:lnTo>
                  <a:lnTo>
                    <a:pt x="213463" y="434427"/>
                  </a:lnTo>
                  <a:lnTo>
                    <a:pt x="187382" y="470952"/>
                  </a:lnTo>
                  <a:lnTo>
                    <a:pt x="162804" y="508586"/>
                  </a:lnTo>
                  <a:lnTo>
                    <a:pt x="139773" y="547284"/>
                  </a:lnTo>
                  <a:lnTo>
                    <a:pt x="118332" y="587002"/>
                  </a:lnTo>
                  <a:lnTo>
                    <a:pt x="98526" y="627698"/>
                  </a:lnTo>
                  <a:lnTo>
                    <a:pt x="80398" y="669326"/>
                  </a:lnTo>
                  <a:lnTo>
                    <a:pt x="63992" y="711843"/>
                  </a:lnTo>
                  <a:lnTo>
                    <a:pt x="49352" y="755205"/>
                  </a:lnTo>
                  <a:lnTo>
                    <a:pt x="36521" y="799369"/>
                  </a:lnTo>
                  <a:lnTo>
                    <a:pt x="25545" y="844290"/>
                  </a:lnTo>
                  <a:lnTo>
                    <a:pt x="16465" y="889925"/>
                  </a:lnTo>
                  <a:lnTo>
                    <a:pt x="9327" y="936230"/>
                  </a:lnTo>
                  <a:lnTo>
                    <a:pt x="4174" y="983161"/>
                  </a:lnTo>
                  <a:lnTo>
                    <a:pt x="1051" y="1030674"/>
                  </a:lnTo>
                  <a:lnTo>
                    <a:pt x="0" y="1078725"/>
                  </a:lnTo>
                  <a:lnTo>
                    <a:pt x="1051" y="1126775"/>
                  </a:lnTo>
                  <a:lnTo>
                    <a:pt x="4174" y="1174287"/>
                  </a:lnTo>
                  <a:lnTo>
                    <a:pt x="9327" y="1221217"/>
                  </a:lnTo>
                  <a:lnTo>
                    <a:pt x="16465" y="1267521"/>
                  </a:lnTo>
                  <a:lnTo>
                    <a:pt x="25545" y="1313155"/>
                  </a:lnTo>
                  <a:lnTo>
                    <a:pt x="36521" y="1358075"/>
                  </a:lnTo>
                  <a:lnTo>
                    <a:pt x="49352" y="1402238"/>
                  </a:lnTo>
                  <a:lnTo>
                    <a:pt x="63992" y="1445600"/>
                  </a:lnTo>
                  <a:lnTo>
                    <a:pt x="80398" y="1488117"/>
                  </a:lnTo>
                  <a:lnTo>
                    <a:pt x="98526" y="1529744"/>
                  </a:lnTo>
                  <a:lnTo>
                    <a:pt x="118332" y="1570439"/>
                  </a:lnTo>
                  <a:lnTo>
                    <a:pt x="139773" y="1610157"/>
                  </a:lnTo>
                  <a:lnTo>
                    <a:pt x="162804" y="1648855"/>
                  </a:lnTo>
                  <a:lnTo>
                    <a:pt x="187382" y="1686488"/>
                  </a:lnTo>
                  <a:lnTo>
                    <a:pt x="213463" y="1723013"/>
                  </a:lnTo>
                  <a:lnTo>
                    <a:pt x="241002" y="1758386"/>
                  </a:lnTo>
                  <a:lnTo>
                    <a:pt x="269957" y="1792563"/>
                  </a:lnTo>
                  <a:lnTo>
                    <a:pt x="300283" y="1825500"/>
                  </a:lnTo>
                  <a:lnTo>
                    <a:pt x="331937" y="1857154"/>
                  </a:lnTo>
                  <a:lnTo>
                    <a:pt x="364874" y="1887480"/>
                  </a:lnTo>
                  <a:lnTo>
                    <a:pt x="399051" y="1916435"/>
                  </a:lnTo>
                  <a:lnTo>
                    <a:pt x="434424" y="1943974"/>
                  </a:lnTo>
                  <a:lnTo>
                    <a:pt x="470949" y="1970055"/>
                  </a:lnTo>
                  <a:lnTo>
                    <a:pt x="508582" y="1994633"/>
                  </a:lnTo>
                  <a:lnTo>
                    <a:pt x="547280" y="2017664"/>
                  </a:lnTo>
                  <a:lnTo>
                    <a:pt x="586998" y="2039105"/>
                  </a:lnTo>
                  <a:lnTo>
                    <a:pt x="627693" y="2058911"/>
                  </a:lnTo>
                  <a:lnTo>
                    <a:pt x="669320" y="2077039"/>
                  </a:lnTo>
                  <a:lnTo>
                    <a:pt x="711837" y="2093445"/>
                  </a:lnTo>
                  <a:lnTo>
                    <a:pt x="755199" y="2108085"/>
                  </a:lnTo>
                  <a:lnTo>
                    <a:pt x="799362" y="2120916"/>
                  </a:lnTo>
                  <a:lnTo>
                    <a:pt x="844282" y="2131892"/>
                  </a:lnTo>
                  <a:lnTo>
                    <a:pt x="889916" y="2140972"/>
                  </a:lnTo>
                  <a:lnTo>
                    <a:pt x="936220" y="2148110"/>
                  </a:lnTo>
                  <a:lnTo>
                    <a:pt x="983150" y="2153263"/>
                  </a:lnTo>
                  <a:lnTo>
                    <a:pt x="1030662" y="2156386"/>
                  </a:lnTo>
                  <a:lnTo>
                    <a:pt x="1078712" y="2157437"/>
                  </a:lnTo>
                  <a:close/>
                </a:path>
              </a:pathLst>
            </a:custGeom>
            <a:ln w="12700">
              <a:solidFill>
                <a:srgbClr val="0048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EFA80F0C-49BB-46EF-9E93-8BB6979DC040}"/>
                </a:ext>
              </a:extLst>
            </p:cNvPr>
            <p:cNvSpPr txBox="1"/>
            <p:nvPr/>
          </p:nvSpPr>
          <p:spPr>
            <a:xfrm>
              <a:off x="3818372" y="1463602"/>
              <a:ext cx="1866901" cy="1418985"/>
            </a:xfrm>
            <a:prstGeom prst="rect">
              <a:avLst/>
            </a:prstGeom>
          </p:spPr>
          <p:txBody>
            <a:bodyPr vert="horz" wrap="square" lIns="0" tIns="5080" rIns="0" bIns="0" rtlCol="0">
              <a:spAutoFit/>
            </a:bodyPr>
            <a:lstStyle/>
            <a:p>
              <a:pPr marL="206375" marR="198755" algn="ctr">
                <a:lnSpc>
                  <a:spcPct val="104200"/>
                </a:lnSpc>
                <a:spcBef>
                  <a:spcPts val="40"/>
                </a:spcBef>
              </a:pPr>
              <a:r>
                <a:rPr sz="1200" b="1" spc="-5" dirty="0">
                  <a:solidFill>
                    <a:srgbClr val="004890"/>
                  </a:solidFill>
                  <a:latin typeface="Century Gothic"/>
                  <a:cs typeface="Century Gothic"/>
                </a:rPr>
                <a:t>Delivering </a:t>
              </a:r>
              <a:r>
                <a:rPr sz="1200" b="1" dirty="0">
                  <a:solidFill>
                    <a:srgbClr val="004890"/>
                  </a:solidFill>
                  <a:latin typeface="Century Gothic"/>
                  <a:cs typeface="Century Gothic"/>
                </a:rPr>
                <a:t>Jobs</a:t>
              </a:r>
              <a:r>
                <a:rPr sz="1200" b="1" spc="-90" dirty="0">
                  <a:solidFill>
                    <a:srgbClr val="004890"/>
                  </a:solidFill>
                  <a:latin typeface="Century Gothic"/>
                  <a:cs typeface="Century Gothic"/>
                </a:rPr>
                <a:t> </a:t>
              </a:r>
              <a:r>
                <a:rPr sz="1200" b="1" spc="-5" dirty="0">
                  <a:solidFill>
                    <a:srgbClr val="004890"/>
                  </a:solidFill>
                  <a:latin typeface="Century Gothic"/>
                  <a:cs typeface="Century Gothic"/>
                </a:rPr>
                <a:t>and </a:t>
              </a:r>
              <a:r>
                <a:rPr sz="1200" b="1" dirty="0">
                  <a:solidFill>
                    <a:srgbClr val="004890"/>
                  </a:solidFill>
                  <a:latin typeface="Century Gothic"/>
                  <a:cs typeface="Century Gothic"/>
                </a:rPr>
                <a:t>Social</a:t>
              </a:r>
              <a:r>
                <a:rPr sz="1200" b="1" spc="-40" dirty="0">
                  <a:solidFill>
                    <a:srgbClr val="004890"/>
                  </a:solidFill>
                  <a:latin typeface="Century Gothic"/>
                  <a:cs typeface="Century Gothic"/>
                </a:rPr>
                <a:t> </a:t>
              </a:r>
              <a:r>
                <a:rPr sz="1200" b="1" dirty="0">
                  <a:solidFill>
                    <a:srgbClr val="004890"/>
                  </a:solidFill>
                  <a:latin typeface="Century Gothic"/>
                  <a:cs typeface="Century Gothic"/>
                </a:rPr>
                <a:t>Investment</a:t>
              </a:r>
              <a:endParaRPr sz="1200" dirty="0">
                <a:latin typeface="Century Gothic"/>
                <a:cs typeface="Century Gothic"/>
              </a:endParaRPr>
            </a:p>
            <a:p>
              <a:pPr marL="12065" marR="5080" algn="ctr">
                <a:lnSpc>
                  <a:spcPct val="114599"/>
                </a:lnSpc>
                <a:spcBef>
                  <a:spcPts val="265"/>
                </a:spcBef>
              </a:pP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Guatrain </a:t>
              </a:r>
              <a:r>
                <a:rPr sz="900" dirty="0">
                  <a:solidFill>
                    <a:srgbClr val="413C3F"/>
                  </a:solidFill>
                  <a:latin typeface="Century Gothic"/>
                  <a:cs typeface="Century Gothic"/>
                </a:rPr>
                <a:t>has </a:t>
              </a: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already</a:t>
              </a:r>
              <a:r>
                <a:rPr sz="900" spc="-90" dirty="0">
                  <a:solidFill>
                    <a:srgbClr val="413C3F"/>
                  </a:solidFill>
                  <a:latin typeface="Century Gothic"/>
                  <a:cs typeface="Century Gothic"/>
                </a:rPr>
                <a:t> </a:t>
              </a:r>
              <a:r>
                <a:rPr sz="900" dirty="0">
                  <a:solidFill>
                    <a:srgbClr val="413C3F"/>
                  </a:solidFill>
                  <a:latin typeface="Century Gothic"/>
                  <a:cs typeface="Century Gothic"/>
                </a:rPr>
                <a:t>created  </a:t>
              </a:r>
              <a:r>
                <a:rPr sz="1050" b="1" spc="-20" dirty="0">
                  <a:solidFill>
                    <a:srgbClr val="9D8A56"/>
                  </a:solidFill>
                  <a:latin typeface="Century Gothic"/>
                  <a:cs typeface="Century Gothic"/>
                </a:rPr>
                <a:t>35,000 </a:t>
              </a: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direct </a:t>
              </a:r>
              <a:r>
                <a:rPr sz="900" dirty="0">
                  <a:solidFill>
                    <a:srgbClr val="413C3F"/>
                  </a:solidFill>
                  <a:latin typeface="Century Gothic"/>
                  <a:cs typeface="Century Gothic"/>
                </a:rPr>
                <a:t>construction </a:t>
              </a: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jobs and </a:t>
              </a:r>
              <a:r>
                <a:rPr sz="1050" b="1" spc="-20" dirty="0">
                  <a:solidFill>
                    <a:srgbClr val="9D8A56"/>
                  </a:solidFill>
                  <a:latin typeface="Century Gothic"/>
                  <a:cs typeface="Century Gothic"/>
                </a:rPr>
                <a:t>10,900 </a:t>
              </a: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direct </a:t>
              </a:r>
              <a:r>
                <a:rPr sz="900" dirty="0">
                  <a:solidFill>
                    <a:srgbClr val="413C3F"/>
                  </a:solidFill>
                  <a:latin typeface="Century Gothic"/>
                  <a:cs typeface="Century Gothic"/>
                </a:rPr>
                <a:t>operational</a:t>
              </a:r>
              <a:r>
                <a:rPr sz="900" spc="-10" dirty="0">
                  <a:solidFill>
                    <a:srgbClr val="413C3F"/>
                  </a:solidFill>
                  <a:latin typeface="Century Gothic"/>
                  <a:cs typeface="Century Gothic"/>
                </a:rPr>
                <a:t> </a:t>
              </a: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jobs</a:t>
              </a:r>
              <a:endParaRPr sz="900" dirty="0">
                <a:latin typeface="Century Gothic"/>
                <a:cs typeface="Century Gothic"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77AB1F91-A8D6-4AD1-8765-6686AD747F1E}"/>
                </a:ext>
              </a:extLst>
            </p:cNvPr>
            <p:cNvSpPr txBox="1"/>
            <p:nvPr/>
          </p:nvSpPr>
          <p:spPr>
            <a:xfrm>
              <a:off x="6083532" y="2832553"/>
              <a:ext cx="1492250" cy="137915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35915">
                <a:lnSpc>
                  <a:spcPct val="100000"/>
                </a:lnSpc>
                <a:spcBef>
                  <a:spcPts val="100"/>
                </a:spcBef>
              </a:pPr>
              <a:r>
                <a:rPr sz="1200" b="1" dirty="0">
                  <a:solidFill>
                    <a:srgbClr val="004890"/>
                  </a:solidFill>
                  <a:latin typeface="Century Gothic"/>
                  <a:cs typeface="Century Gothic"/>
                </a:rPr>
                <a:t>Influencing</a:t>
              </a:r>
              <a:endParaRPr sz="1200" dirty="0">
                <a:latin typeface="Century Gothic"/>
                <a:cs typeface="Century Gothic"/>
              </a:endParaRPr>
            </a:p>
            <a:p>
              <a:pPr marL="86360" indent="2540">
                <a:lnSpc>
                  <a:spcPct val="100000"/>
                </a:lnSpc>
                <a:spcBef>
                  <a:spcPts val="60"/>
                </a:spcBef>
              </a:pPr>
              <a:r>
                <a:rPr sz="1200" b="1" dirty="0">
                  <a:solidFill>
                    <a:srgbClr val="004890"/>
                  </a:solidFill>
                  <a:latin typeface="Century Gothic"/>
                  <a:cs typeface="Century Gothic"/>
                </a:rPr>
                <a:t>Transport</a:t>
              </a:r>
              <a:r>
                <a:rPr sz="1200" b="1" spc="-35" dirty="0">
                  <a:solidFill>
                    <a:srgbClr val="004890"/>
                  </a:solidFill>
                  <a:latin typeface="Century Gothic"/>
                  <a:cs typeface="Century Gothic"/>
                </a:rPr>
                <a:t> </a:t>
              </a:r>
              <a:r>
                <a:rPr sz="1200" b="1" dirty="0">
                  <a:solidFill>
                    <a:srgbClr val="004890"/>
                  </a:solidFill>
                  <a:latin typeface="Century Gothic"/>
                  <a:cs typeface="Century Gothic"/>
                </a:rPr>
                <a:t>Choices</a:t>
              </a:r>
              <a:endParaRPr lang="en-GB" sz="1200" b="1" dirty="0">
                <a:solidFill>
                  <a:srgbClr val="004890"/>
                </a:solidFill>
                <a:latin typeface="Century Gothic"/>
                <a:cs typeface="Century Gothic"/>
              </a:endParaRPr>
            </a:p>
            <a:p>
              <a:pPr marL="86360" indent="2540">
                <a:lnSpc>
                  <a:spcPct val="100000"/>
                </a:lnSpc>
                <a:spcBef>
                  <a:spcPts val="60"/>
                </a:spcBef>
              </a:pPr>
              <a:endParaRPr sz="100" dirty="0">
                <a:latin typeface="Century Gothic"/>
                <a:cs typeface="Century Gothic"/>
              </a:endParaRPr>
            </a:p>
            <a:p>
              <a:pPr marL="12700" marR="5080" algn="ctr">
                <a:lnSpc>
                  <a:spcPct val="115700"/>
                </a:lnSpc>
                <a:spcBef>
                  <a:spcPts val="110"/>
                </a:spcBef>
              </a:pPr>
              <a:r>
                <a:rPr lang="en-GB" sz="900" b="1" spc="-5" dirty="0">
                  <a:solidFill>
                    <a:srgbClr val="9D8A56"/>
                  </a:solidFill>
                  <a:latin typeface="Century Gothic"/>
                  <a:cs typeface="Century Gothic"/>
                </a:rPr>
                <a:t>87%</a:t>
              </a:r>
              <a:r>
                <a:rPr lang="en-GB"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 of residents believe Gautrain is a good thing</a:t>
              </a:r>
            </a:p>
            <a:p>
              <a:pPr marL="12700" marR="5080" algn="ctr">
                <a:lnSpc>
                  <a:spcPct val="115700"/>
                </a:lnSpc>
                <a:spcBef>
                  <a:spcPts val="110"/>
                </a:spcBef>
              </a:pPr>
              <a:endParaRPr lang="en-GB" sz="100" spc="-5" dirty="0">
                <a:solidFill>
                  <a:srgbClr val="413C3F"/>
                </a:solidFill>
                <a:latin typeface="Century Gothic"/>
                <a:cs typeface="Century Gothic"/>
              </a:endParaRPr>
            </a:p>
            <a:p>
              <a:pPr marL="12700" marR="5080" algn="ctr">
                <a:lnSpc>
                  <a:spcPct val="115700"/>
                </a:lnSpc>
                <a:spcBef>
                  <a:spcPts val="110"/>
                </a:spcBef>
              </a:pP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Each </a:t>
              </a:r>
              <a:r>
                <a:rPr sz="900" dirty="0">
                  <a:solidFill>
                    <a:srgbClr val="413C3F"/>
                  </a:solidFill>
                  <a:latin typeface="Century Gothic"/>
                  <a:cs typeface="Century Gothic"/>
                </a:rPr>
                <a:t>trip on </a:t>
              </a: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Gautrain  instead </a:t>
              </a:r>
              <a:r>
                <a:rPr sz="900" dirty="0">
                  <a:solidFill>
                    <a:srgbClr val="413C3F"/>
                  </a:solidFill>
                  <a:latin typeface="Century Gothic"/>
                  <a:cs typeface="Century Gothic"/>
                </a:rPr>
                <a:t>of a car</a:t>
              </a:r>
              <a:r>
                <a:rPr sz="900" spc="-130" dirty="0">
                  <a:solidFill>
                    <a:srgbClr val="413C3F"/>
                  </a:solidFill>
                  <a:latin typeface="Century Gothic"/>
                  <a:cs typeface="Century Gothic"/>
                </a:rPr>
                <a:t> </a:t>
              </a: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delivers  </a:t>
              </a:r>
              <a:r>
                <a:rPr sz="1050" b="1" spc="-20" dirty="0">
                  <a:solidFill>
                    <a:srgbClr val="9D8A56"/>
                  </a:solidFill>
                  <a:latin typeface="Century Gothic"/>
                  <a:cs typeface="Century Gothic"/>
                </a:rPr>
                <a:t>R7</a:t>
              </a:r>
              <a:r>
                <a:rPr lang="en-GB" sz="1050" b="1" spc="-20" dirty="0">
                  <a:solidFill>
                    <a:srgbClr val="9D8A56"/>
                  </a:solidFill>
                  <a:latin typeface="Century Gothic"/>
                  <a:cs typeface="Century Gothic"/>
                </a:rPr>
                <a:t>4</a:t>
              </a:r>
              <a:r>
                <a:rPr sz="1050" b="1" spc="-20" dirty="0">
                  <a:solidFill>
                    <a:srgbClr val="9D8A56"/>
                  </a:solidFill>
                  <a:latin typeface="Century Gothic"/>
                  <a:cs typeface="Century Gothic"/>
                </a:rPr>
                <a:t> </a:t>
              </a: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in </a:t>
              </a:r>
              <a:r>
                <a:rPr sz="900" dirty="0">
                  <a:solidFill>
                    <a:srgbClr val="413C3F"/>
                  </a:solidFill>
                  <a:latin typeface="Century Gothic"/>
                  <a:cs typeface="Century Gothic"/>
                </a:rPr>
                <a:t>economic </a:t>
              </a:r>
              <a:r>
                <a:rPr sz="900" spc="-10" dirty="0">
                  <a:solidFill>
                    <a:srgbClr val="413C3F"/>
                  </a:solidFill>
                  <a:latin typeface="Century Gothic"/>
                  <a:cs typeface="Century Gothic"/>
                </a:rPr>
                <a:t>benefit</a:t>
              </a:r>
              <a:endParaRPr sz="900" dirty="0">
                <a:latin typeface="Century Gothic"/>
                <a:cs typeface="Century Gothic"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E48970E8-DFD6-4BE5-9513-1D23D329E0BC}"/>
                </a:ext>
              </a:extLst>
            </p:cNvPr>
            <p:cNvSpPr txBox="1"/>
            <p:nvPr/>
          </p:nvSpPr>
          <p:spPr>
            <a:xfrm>
              <a:off x="5233085" y="5257914"/>
              <a:ext cx="1654363" cy="1692253"/>
            </a:xfrm>
            <a:prstGeom prst="rect">
              <a:avLst/>
            </a:prstGeom>
          </p:spPr>
          <p:txBody>
            <a:bodyPr vert="horz" wrap="square" lIns="0" tIns="5080" rIns="0" bIns="0" rtlCol="0">
              <a:spAutoFit/>
            </a:bodyPr>
            <a:lstStyle/>
            <a:p>
              <a:pPr marL="13970" marR="6350" algn="ctr">
                <a:lnSpc>
                  <a:spcPct val="104200"/>
                </a:lnSpc>
                <a:spcBef>
                  <a:spcPts val="40"/>
                </a:spcBef>
              </a:pPr>
              <a:r>
                <a:rPr sz="1200" b="1" spc="-5" dirty="0">
                  <a:solidFill>
                    <a:srgbClr val="004890"/>
                  </a:solidFill>
                  <a:latin typeface="Century Gothic"/>
                  <a:cs typeface="Century Gothic"/>
                </a:rPr>
                <a:t>Reinforcing</a:t>
              </a:r>
              <a:r>
                <a:rPr sz="1200" b="1" spc="-85" dirty="0">
                  <a:solidFill>
                    <a:srgbClr val="004890"/>
                  </a:solidFill>
                  <a:latin typeface="Century Gothic"/>
                  <a:cs typeface="Century Gothic"/>
                </a:rPr>
                <a:t> </a:t>
              </a:r>
              <a:r>
                <a:rPr sz="1200" b="1" spc="-5" dirty="0">
                  <a:solidFill>
                    <a:srgbClr val="004890"/>
                  </a:solidFill>
                  <a:latin typeface="Century Gothic"/>
                  <a:cs typeface="Century Gothic"/>
                </a:rPr>
                <a:t>Development </a:t>
              </a:r>
              <a:r>
                <a:rPr sz="1200" b="1" dirty="0">
                  <a:solidFill>
                    <a:srgbClr val="004890"/>
                  </a:solidFill>
                  <a:latin typeface="Century Gothic"/>
                  <a:cs typeface="Century Gothic"/>
                </a:rPr>
                <a:t>Nodes</a:t>
              </a:r>
              <a:endParaRPr sz="1200" dirty="0">
                <a:latin typeface="Century Gothic"/>
                <a:cs typeface="Century Gothic"/>
              </a:endParaRPr>
            </a:p>
            <a:p>
              <a:pPr marL="12700" marR="5080" indent="635" algn="ctr">
                <a:lnSpc>
                  <a:spcPct val="116700"/>
                </a:lnSpc>
                <a:spcBef>
                  <a:spcPts val="310"/>
                </a:spcBef>
              </a:pPr>
              <a:r>
                <a:rPr sz="900" dirty="0">
                  <a:solidFill>
                    <a:srgbClr val="413C3F"/>
                  </a:solidFill>
                  <a:latin typeface="Century Gothic"/>
                  <a:cs typeface="Century Gothic"/>
                </a:rPr>
                <a:t>New commercial </a:t>
              </a:r>
              <a:r>
                <a:rPr lang="en-GB"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space</a:t>
              </a: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  </a:t>
              </a:r>
              <a:r>
                <a:rPr lang="en-GB"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around </a:t>
              </a: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stations</a:t>
              </a:r>
              <a:r>
                <a:rPr lang="en-GB"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 = </a:t>
              </a:r>
              <a:r>
                <a:rPr sz="900" b="1" spc="-5" dirty="0">
                  <a:solidFill>
                    <a:srgbClr val="9D8A56"/>
                  </a:solidFill>
                  <a:latin typeface="Century Gothic"/>
                  <a:cs typeface="Century Gothic"/>
                </a:rPr>
                <a:t>66,000</a:t>
              </a:r>
              <a:r>
                <a:rPr sz="900" b="1" spc="-20" dirty="0">
                  <a:solidFill>
                    <a:srgbClr val="9D8A56"/>
                  </a:solidFill>
                  <a:latin typeface="Century Gothic"/>
                  <a:cs typeface="Century Gothic"/>
                </a:rPr>
                <a:t> </a:t>
              </a: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jobs</a:t>
              </a:r>
              <a:endParaRPr lang="en-GB" sz="900" spc="-5" dirty="0">
                <a:solidFill>
                  <a:srgbClr val="413C3F"/>
                </a:solidFill>
                <a:latin typeface="Century Gothic"/>
                <a:cs typeface="Century Gothic"/>
              </a:endParaRPr>
            </a:p>
            <a:p>
              <a:pPr marL="12700" marR="5080" indent="635" algn="ctr">
                <a:lnSpc>
                  <a:spcPct val="116700"/>
                </a:lnSpc>
                <a:spcBef>
                  <a:spcPts val="310"/>
                </a:spcBef>
              </a:pPr>
              <a:r>
                <a:rPr lang="en-GB" sz="900" b="1" dirty="0">
                  <a:solidFill>
                    <a:srgbClr val="9D8A56"/>
                  </a:solidFill>
                  <a:latin typeface="Century Gothic" panose="020B0502020202020204" pitchFamily="34" charset="0"/>
                </a:rPr>
                <a:t>59% </a:t>
              </a:r>
              <a:r>
                <a:rPr lang="en-GB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of office development activity in SA nodes in 2018 was located around stations</a:t>
              </a:r>
              <a:endParaRPr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31BA78DB-58EE-46F7-9F22-F287BB277376}"/>
                </a:ext>
              </a:extLst>
            </p:cNvPr>
            <p:cNvSpPr txBox="1"/>
            <p:nvPr/>
          </p:nvSpPr>
          <p:spPr>
            <a:xfrm>
              <a:off x="2571480" y="5379944"/>
              <a:ext cx="1682114" cy="1216749"/>
            </a:xfrm>
            <a:prstGeom prst="rect">
              <a:avLst/>
            </a:prstGeom>
          </p:spPr>
          <p:txBody>
            <a:bodyPr vert="horz" wrap="square" lIns="0" tIns="5080" rIns="0" bIns="0" rtlCol="0">
              <a:spAutoFit/>
            </a:bodyPr>
            <a:lstStyle/>
            <a:p>
              <a:pPr marL="300990" marR="292735" algn="ctr">
                <a:lnSpc>
                  <a:spcPct val="104200"/>
                </a:lnSpc>
                <a:spcBef>
                  <a:spcPts val="40"/>
                </a:spcBef>
              </a:pPr>
              <a:r>
                <a:rPr lang="en-US" sz="1200" b="1" dirty="0">
                  <a:solidFill>
                    <a:srgbClr val="004890"/>
                  </a:solidFill>
                  <a:latin typeface="Century Gothic"/>
                  <a:cs typeface="Century Gothic"/>
                </a:rPr>
                <a:t>Integrating</a:t>
              </a:r>
              <a:r>
                <a:rPr lang="en-US" sz="1200" b="1" spc="-100" dirty="0">
                  <a:solidFill>
                    <a:srgbClr val="00489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200" b="1" dirty="0">
                  <a:solidFill>
                    <a:srgbClr val="004890"/>
                  </a:solidFill>
                  <a:latin typeface="Century Gothic"/>
                  <a:cs typeface="Century Gothic"/>
                </a:rPr>
                <a:t>the </a:t>
              </a:r>
              <a:r>
                <a:rPr lang="en-US" sz="1200" b="1" spc="-5" dirty="0">
                  <a:solidFill>
                    <a:srgbClr val="004890"/>
                  </a:solidFill>
                  <a:latin typeface="Century Gothic"/>
                  <a:cs typeface="Century Gothic"/>
                </a:rPr>
                <a:t>Region and its Communities</a:t>
              </a:r>
              <a:endParaRPr lang="en-US" sz="1200" dirty="0">
                <a:latin typeface="Century Gothic"/>
                <a:cs typeface="Century Gothic"/>
              </a:endParaRPr>
            </a:p>
            <a:p>
              <a:pPr marL="12700" marR="5080" algn="ctr">
                <a:lnSpc>
                  <a:spcPct val="113599"/>
                </a:lnSpc>
                <a:spcBef>
                  <a:spcPts val="305"/>
                </a:spcBef>
              </a:pPr>
              <a:r>
                <a:rPr sz="1050" b="1" spc="-20" dirty="0">
                  <a:solidFill>
                    <a:srgbClr val="9D8A56"/>
                  </a:solidFill>
                  <a:latin typeface="Century Gothic"/>
                  <a:cs typeface="Century Gothic"/>
                </a:rPr>
                <a:t>70% </a:t>
              </a:r>
              <a:r>
                <a:rPr sz="900" dirty="0">
                  <a:solidFill>
                    <a:srgbClr val="413C3F"/>
                  </a:solidFill>
                  <a:latin typeface="Century Gothic"/>
                  <a:cs typeface="Century Gothic"/>
                </a:rPr>
                <a:t>of </a:t>
              </a: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all </a:t>
              </a:r>
              <a:r>
                <a:rPr sz="900" dirty="0">
                  <a:solidFill>
                    <a:srgbClr val="413C3F"/>
                  </a:solidFill>
                  <a:latin typeface="Century Gothic"/>
                  <a:cs typeface="Century Gothic"/>
                </a:rPr>
                <a:t>trips on</a:t>
              </a:r>
              <a:r>
                <a:rPr sz="900" spc="-105" dirty="0">
                  <a:solidFill>
                    <a:srgbClr val="413C3F"/>
                  </a:solidFill>
                  <a:latin typeface="Century Gothic"/>
                  <a:cs typeface="Century Gothic"/>
                </a:rPr>
                <a:t> </a:t>
              </a: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Gautrain  </a:t>
              </a:r>
              <a:r>
                <a:rPr sz="900" dirty="0">
                  <a:solidFill>
                    <a:srgbClr val="413C3F"/>
                  </a:solidFill>
                  <a:latin typeface="Century Gothic"/>
                  <a:cs typeface="Century Gothic"/>
                </a:rPr>
                <a:t>cross a city</a:t>
              </a:r>
              <a:r>
                <a:rPr sz="900" spc="-45" dirty="0">
                  <a:solidFill>
                    <a:srgbClr val="413C3F"/>
                  </a:solidFill>
                  <a:latin typeface="Century Gothic"/>
                  <a:cs typeface="Century Gothic"/>
                </a:rPr>
                <a:t> </a:t>
              </a: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boundary</a:t>
              </a:r>
              <a:endParaRPr lang="en-GB" sz="900" spc="-5" dirty="0">
                <a:solidFill>
                  <a:srgbClr val="413C3F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74D0B2D3-3A8C-41BA-B867-64775BB69EC5}"/>
                </a:ext>
              </a:extLst>
            </p:cNvPr>
            <p:cNvSpPr txBox="1"/>
            <p:nvPr/>
          </p:nvSpPr>
          <p:spPr>
            <a:xfrm>
              <a:off x="1793312" y="2746609"/>
              <a:ext cx="1778000" cy="1782042"/>
            </a:xfrm>
            <a:prstGeom prst="rect">
              <a:avLst/>
            </a:prstGeom>
          </p:spPr>
          <p:txBody>
            <a:bodyPr vert="horz" wrap="square" lIns="0" tIns="5080" rIns="0" bIns="0" rtlCol="0">
              <a:spAutoFit/>
            </a:bodyPr>
            <a:lstStyle/>
            <a:p>
              <a:pPr marL="68580" marR="60325" algn="ctr">
                <a:lnSpc>
                  <a:spcPct val="104200"/>
                </a:lnSpc>
                <a:spcBef>
                  <a:spcPts val="40"/>
                </a:spcBef>
              </a:pPr>
              <a:r>
                <a:rPr sz="1200" b="1" dirty="0">
                  <a:solidFill>
                    <a:srgbClr val="004890"/>
                  </a:solidFill>
                  <a:latin typeface="Century Gothic"/>
                  <a:cs typeface="Century Gothic"/>
                </a:rPr>
                <a:t>Changing</a:t>
              </a:r>
              <a:r>
                <a:rPr sz="1200" b="1" spc="-90" dirty="0">
                  <a:solidFill>
                    <a:srgbClr val="004890"/>
                  </a:solidFill>
                  <a:latin typeface="Century Gothic"/>
                  <a:cs typeface="Century Gothic"/>
                </a:rPr>
                <a:t> </a:t>
              </a:r>
              <a:r>
                <a:rPr sz="1200" b="1" spc="-5" dirty="0">
                  <a:solidFill>
                    <a:srgbClr val="004890"/>
                  </a:solidFill>
                  <a:latin typeface="Century Gothic"/>
                  <a:cs typeface="Century Gothic"/>
                </a:rPr>
                <a:t>Perceptions </a:t>
              </a:r>
              <a:r>
                <a:rPr lang="en-GB" sz="1200" b="1" spc="-5" dirty="0">
                  <a:solidFill>
                    <a:srgbClr val="004890"/>
                  </a:solidFill>
                  <a:latin typeface="Century Gothic"/>
                  <a:cs typeface="Century Gothic"/>
                </a:rPr>
                <a:t>and Attracting Investment</a:t>
              </a:r>
              <a:endParaRPr sz="1200" dirty="0">
                <a:latin typeface="Century Gothic"/>
                <a:cs typeface="Century Gothic"/>
              </a:endParaRPr>
            </a:p>
            <a:p>
              <a:pPr marL="12700" marR="5080" algn="ctr">
                <a:lnSpc>
                  <a:spcPct val="116700"/>
                </a:lnSpc>
                <a:spcBef>
                  <a:spcPts val="100"/>
                </a:spcBef>
              </a:pPr>
              <a:r>
                <a:rPr sz="900" dirty="0">
                  <a:solidFill>
                    <a:srgbClr val="413C3F"/>
                  </a:solidFill>
                  <a:latin typeface="Century Gothic"/>
                  <a:cs typeface="Century Gothic"/>
                </a:rPr>
                <a:t>FDI </a:t>
              </a: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investment into</a:t>
              </a:r>
              <a:r>
                <a:rPr sz="900" spc="-90" dirty="0">
                  <a:solidFill>
                    <a:srgbClr val="413C3F"/>
                  </a:solidFill>
                  <a:latin typeface="Century Gothic"/>
                  <a:cs typeface="Century Gothic"/>
                </a:rPr>
                <a:t> </a:t>
              </a: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Gauteng  increased </a:t>
              </a:r>
              <a:r>
                <a:rPr sz="900" dirty="0">
                  <a:solidFill>
                    <a:srgbClr val="413C3F"/>
                  </a:solidFill>
                  <a:latin typeface="Century Gothic"/>
                  <a:cs typeface="Century Gothic"/>
                </a:rPr>
                <a:t>to over</a:t>
              </a:r>
              <a:r>
                <a:rPr sz="900" spc="-40" dirty="0">
                  <a:solidFill>
                    <a:srgbClr val="413C3F"/>
                  </a:solidFill>
                  <a:latin typeface="Century Gothic"/>
                  <a:cs typeface="Century Gothic"/>
                </a:rPr>
                <a:t> </a:t>
              </a:r>
              <a:r>
                <a:rPr sz="1050" b="1" spc="-20" dirty="0">
                  <a:solidFill>
                    <a:srgbClr val="9D8A56"/>
                  </a:solidFill>
                  <a:latin typeface="Century Gothic"/>
                  <a:cs typeface="Century Gothic"/>
                </a:rPr>
                <a:t>R44bn</a:t>
              </a:r>
              <a:endParaRPr sz="1050" dirty="0">
                <a:latin typeface="Century Gothic"/>
                <a:cs typeface="Century Gothic"/>
              </a:endParaRPr>
            </a:p>
            <a:p>
              <a:pPr marL="283210" marR="274955" algn="ctr">
                <a:lnSpc>
                  <a:spcPts val="1400"/>
                </a:lnSpc>
                <a:spcBef>
                  <a:spcPts val="60"/>
                </a:spcBef>
              </a:pPr>
              <a:r>
                <a:rPr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in 2016</a:t>
              </a:r>
              <a:endParaRPr lang="en-GB" sz="900" spc="-5" dirty="0">
                <a:solidFill>
                  <a:srgbClr val="413C3F"/>
                </a:solidFill>
                <a:latin typeface="Century Gothic"/>
                <a:cs typeface="Century Gothic"/>
              </a:endParaRPr>
            </a:p>
            <a:p>
              <a:pPr marL="283210" marR="274955" algn="ctr">
                <a:lnSpc>
                  <a:spcPts val="1400"/>
                </a:lnSpc>
                <a:spcBef>
                  <a:spcPts val="60"/>
                </a:spcBef>
              </a:pPr>
              <a:r>
                <a:rPr lang="en-GB"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N</a:t>
              </a:r>
              <a:r>
                <a:rPr lang="en-US"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ow over </a:t>
              </a:r>
              <a:r>
                <a:rPr lang="en-US" sz="900" b="1" spc="-5" dirty="0">
                  <a:solidFill>
                    <a:srgbClr val="9D8A56"/>
                  </a:solidFill>
                  <a:latin typeface="Century Gothic"/>
                  <a:cs typeface="Century Gothic"/>
                </a:rPr>
                <a:t>80</a:t>
              </a:r>
              <a:r>
                <a:rPr lang="en-US"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 conference </a:t>
              </a:r>
              <a:r>
                <a:rPr lang="en-US" sz="900" spc="-5" dirty="0" err="1">
                  <a:solidFill>
                    <a:srgbClr val="413C3F"/>
                  </a:solidFill>
                  <a:latin typeface="Century Gothic"/>
                  <a:cs typeface="Century Gothic"/>
                </a:rPr>
                <a:t>centres</a:t>
              </a:r>
              <a:r>
                <a:rPr lang="en-US" sz="900" spc="-5" dirty="0">
                  <a:solidFill>
                    <a:srgbClr val="413C3F"/>
                  </a:solidFill>
                  <a:latin typeface="Century Gothic"/>
                  <a:cs typeface="Century Gothic"/>
                </a:rPr>
                <a:t> in Gauteng </a:t>
              </a:r>
              <a:endParaRPr sz="900" dirty="0">
                <a:latin typeface="Century Gothic"/>
                <a:cs typeface="Century Gothic"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495169E7-B7F7-4C64-B38A-E25056DC89D3}"/>
                </a:ext>
              </a:extLst>
            </p:cNvPr>
            <p:cNvSpPr/>
            <p:nvPr/>
          </p:nvSpPr>
          <p:spPr>
            <a:xfrm>
              <a:off x="4343134" y="2969384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2" y="0"/>
                  </a:moveTo>
                  <a:lnTo>
                    <a:pt x="330587" y="2945"/>
                  </a:lnTo>
                  <a:lnTo>
                    <a:pt x="284929" y="11544"/>
                  </a:lnTo>
                  <a:lnTo>
                    <a:pt x="241383" y="25444"/>
                  </a:lnTo>
                  <a:lnTo>
                    <a:pt x="200302" y="44289"/>
                  </a:lnTo>
                  <a:lnTo>
                    <a:pt x="162042" y="67726"/>
                  </a:lnTo>
                  <a:lnTo>
                    <a:pt x="126957" y="95400"/>
                  </a:lnTo>
                  <a:lnTo>
                    <a:pt x="95400" y="126957"/>
                  </a:lnTo>
                  <a:lnTo>
                    <a:pt x="67726" y="162042"/>
                  </a:lnTo>
                  <a:lnTo>
                    <a:pt x="44289" y="200302"/>
                  </a:lnTo>
                  <a:lnTo>
                    <a:pt x="25444" y="241383"/>
                  </a:lnTo>
                  <a:lnTo>
                    <a:pt x="11544" y="284929"/>
                  </a:lnTo>
                  <a:lnTo>
                    <a:pt x="2945" y="330587"/>
                  </a:lnTo>
                  <a:lnTo>
                    <a:pt x="0" y="378002"/>
                  </a:lnTo>
                  <a:lnTo>
                    <a:pt x="2945" y="425418"/>
                  </a:lnTo>
                  <a:lnTo>
                    <a:pt x="11544" y="471076"/>
                  </a:lnTo>
                  <a:lnTo>
                    <a:pt x="25444" y="514622"/>
                  </a:lnTo>
                  <a:lnTo>
                    <a:pt x="44289" y="555702"/>
                  </a:lnTo>
                  <a:lnTo>
                    <a:pt x="67726" y="593962"/>
                  </a:lnTo>
                  <a:lnTo>
                    <a:pt x="95400" y="629048"/>
                  </a:lnTo>
                  <a:lnTo>
                    <a:pt x="126957" y="660605"/>
                  </a:lnTo>
                  <a:lnTo>
                    <a:pt x="162042" y="688279"/>
                  </a:lnTo>
                  <a:lnTo>
                    <a:pt x="200302" y="711716"/>
                  </a:lnTo>
                  <a:lnTo>
                    <a:pt x="241383" y="730561"/>
                  </a:lnTo>
                  <a:lnTo>
                    <a:pt x="284929" y="744460"/>
                  </a:lnTo>
                  <a:lnTo>
                    <a:pt x="330587" y="753060"/>
                  </a:lnTo>
                  <a:lnTo>
                    <a:pt x="378002" y="756005"/>
                  </a:lnTo>
                  <a:lnTo>
                    <a:pt x="425418" y="753060"/>
                  </a:lnTo>
                  <a:lnTo>
                    <a:pt x="471076" y="744460"/>
                  </a:lnTo>
                  <a:lnTo>
                    <a:pt x="514622" y="730561"/>
                  </a:lnTo>
                  <a:lnTo>
                    <a:pt x="555702" y="711716"/>
                  </a:lnTo>
                  <a:lnTo>
                    <a:pt x="593962" y="688279"/>
                  </a:lnTo>
                  <a:lnTo>
                    <a:pt x="629048" y="660605"/>
                  </a:lnTo>
                  <a:lnTo>
                    <a:pt x="660605" y="629048"/>
                  </a:lnTo>
                  <a:lnTo>
                    <a:pt x="688279" y="593962"/>
                  </a:lnTo>
                  <a:lnTo>
                    <a:pt x="711716" y="555702"/>
                  </a:lnTo>
                  <a:lnTo>
                    <a:pt x="730561" y="514622"/>
                  </a:lnTo>
                  <a:lnTo>
                    <a:pt x="744460" y="471076"/>
                  </a:lnTo>
                  <a:lnTo>
                    <a:pt x="753060" y="425418"/>
                  </a:lnTo>
                  <a:lnTo>
                    <a:pt x="756005" y="378002"/>
                  </a:lnTo>
                  <a:lnTo>
                    <a:pt x="753060" y="330587"/>
                  </a:lnTo>
                  <a:lnTo>
                    <a:pt x="744460" y="284929"/>
                  </a:lnTo>
                  <a:lnTo>
                    <a:pt x="730561" y="241383"/>
                  </a:lnTo>
                  <a:lnTo>
                    <a:pt x="711716" y="200302"/>
                  </a:lnTo>
                  <a:lnTo>
                    <a:pt x="688279" y="162042"/>
                  </a:lnTo>
                  <a:lnTo>
                    <a:pt x="660605" y="126957"/>
                  </a:lnTo>
                  <a:lnTo>
                    <a:pt x="629048" y="95400"/>
                  </a:lnTo>
                  <a:lnTo>
                    <a:pt x="593962" y="67726"/>
                  </a:lnTo>
                  <a:lnTo>
                    <a:pt x="555702" y="44289"/>
                  </a:lnTo>
                  <a:lnTo>
                    <a:pt x="514622" y="25444"/>
                  </a:lnTo>
                  <a:lnTo>
                    <a:pt x="471076" y="11544"/>
                  </a:lnTo>
                  <a:lnTo>
                    <a:pt x="425418" y="2945"/>
                  </a:lnTo>
                  <a:lnTo>
                    <a:pt x="378002" y="0"/>
                  </a:lnTo>
                  <a:close/>
                </a:path>
              </a:pathLst>
            </a:custGeom>
            <a:solidFill>
              <a:srgbClr val="9D8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F6213237-8E0E-4E7F-8E37-FB43FCC0F961}"/>
                </a:ext>
              </a:extLst>
            </p:cNvPr>
            <p:cNvSpPr/>
            <p:nvPr/>
          </p:nvSpPr>
          <p:spPr>
            <a:xfrm>
              <a:off x="4614092" y="3222573"/>
              <a:ext cx="222250" cy="254635"/>
            </a:xfrm>
            <a:custGeom>
              <a:avLst/>
              <a:gdLst/>
              <a:ahLst/>
              <a:cxnLst/>
              <a:rect l="l" t="t" r="r" b="b"/>
              <a:pathLst>
                <a:path w="222250" h="254635">
                  <a:moveTo>
                    <a:pt x="105678" y="0"/>
                  </a:moveTo>
                  <a:lnTo>
                    <a:pt x="68770" y="20136"/>
                  </a:lnTo>
                  <a:lnTo>
                    <a:pt x="52552" y="65653"/>
                  </a:lnTo>
                  <a:lnTo>
                    <a:pt x="51581" y="86862"/>
                  </a:lnTo>
                  <a:lnTo>
                    <a:pt x="51098" y="97464"/>
                  </a:lnTo>
                  <a:lnTo>
                    <a:pt x="38819" y="143178"/>
                  </a:lnTo>
                  <a:lnTo>
                    <a:pt x="29801" y="152749"/>
                  </a:lnTo>
                  <a:lnTo>
                    <a:pt x="29743" y="153372"/>
                  </a:lnTo>
                  <a:lnTo>
                    <a:pt x="29591" y="154045"/>
                  </a:lnTo>
                  <a:lnTo>
                    <a:pt x="40601" y="154045"/>
                  </a:lnTo>
                  <a:lnTo>
                    <a:pt x="38658" y="155315"/>
                  </a:lnTo>
                  <a:lnTo>
                    <a:pt x="37709" y="155969"/>
                  </a:lnTo>
                  <a:lnTo>
                    <a:pt x="36753" y="156559"/>
                  </a:lnTo>
                  <a:lnTo>
                    <a:pt x="20641" y="169078"/>
                  </a:lnTo>
                  <a:lnTo>
                    <a:pt x="9099" y="184177"/>
                  </a:lnTo>
                  <a:lnTo>
                    <a:pt x="2195" y="201831"/>
                  </a:lnTo>
                  <a:lnTo>
                    <a:pt x="0" y="222015"/>
                  </a:lnTo>
                  <a:lnTo>
                    <a:pt x="1279" y="233468"/>
                  </a:lnTo>
                  <a:lnTo>
                    <a:pt x="39295" y="254072"/>
                  </a:lnTo>
                  <a:lnTo>
                    <a:pt x="178837" y="254389"/>
                  </a:lnTo>
                  <a:lnTo>
                    <a:pt x="187358" y="254156"/>
                  </a:lnTo>
                  <a:lnTo>
                    <a:pt x="221932" y="229483"/>
                  </a:lnTo>
                  <a:lnTo>
                    <a:pt x="222149" y="212124"/>
                  </a:lnTo>
                  <a:lnTo>
                    <a:pt x="218689" y="195967"/>
                  </a:lnTo>
                  <a:lnTo>
                    <a:pt x="218596" y="195777"/>
                  </a:lnTo>
                  <a:lnTo>
                    <a:pt x="111137" y="195777"/>
                  </a:lnTo>
                  <a:lnTo>
                    <a:pt x="106819" y="188805"/>
                  </a:lnTo>
                  <a:lnTo>
                    <a:pt x="102755" y="182645"/>
                  </a:lnTo>
                  <a:lnTo>
                    <a:pt x="96481" y="171558"/>
                  </a:lnTo>
                  <a:lnTo>
                    <a:pt x="93192" y="168535"/>
                  </a:lnTo>
                  <a:lnTo>
                    <a:pt x="81216" y="165399"/>
                  </a:lnTo>
                  <a:lnTo>
                    <a:pt x="75374" y="161931"/>
                  </a:lnTo>
                  <a:lnTo>
                    <a:pt x="70700" y="155962"/>
                  </a:lnTo>
                  <a:lnTo>
                    <a:pt x="77038" y="154299"/>
                  </a:lnTo>
                  <a:lnTo>
                    <a:pt x="87041" y="154299"/>
                  </a:lnTo>
                  <a:lnTo>
                    <a:pt x="82804" y="144215"/>
                  </a:lnTo>
                  <a:lnTo>
                    <a:pt x="107674" y="144215"/>
                  </a:lnTo>
                  <a:lnTo>
                    <a:pt x="100576" y="142866"/>
                  </a:lnTo>
                  <a:lnTo>
                    <a:pt x="93314" y="139578"/>
                  </a:lnTo>
                  <a:lnTo>
                    <a:pt x="66425" y="100154"/>
                  </a:lnTo>
                  <a:lnTo>
                    <a:pt x="63284" y="83598"/>
                  </a:lnTo>
                  <a:lnTo>
                    <a:pt x="65506" y="83496"/>
                  </a:lnTo>
                  <a:lnTo>
                    <a:pt x="67424" y="83001"/>
                  </a:lnTo>
                  <a:lnTo>
                    <a:pt x="104854" y="71811"/>
                  </a:lnTo>
                  <a:lnTo>
                    <a:pt x="138328" y="52508"/>
                  </a:lnTo>
                  <a:lnTo>
                    <a:pt x="139141" y="51949"/>
                  </a:lnTo>
                  <a:lnTo>
                    <a:pt x="140030" y="51505"/>
                  </a:lnTo>
                  <a:lnTo>
                    <a:pt x="141211" y="50819"/>
                  </a:lnTo>
                  <a:lnTo>
                    <a:pt x="167670" y="50819"/>
                  </a:lnTo>
                  <a:lnTo>
                    <a:pt x="167463" y="49690"/>
                  </a:lnTo>
                  <a:lnTo>
                    <a:pt x="147675" y="13387"/>
                  </a:lnTo>
                  <a:lnTo>
                    <a:pt x="120688" y="756"/>
                  </a:lnTo>
                  <a:lnTo>
                    <a:pt x="105678" y="0"/>
                  </a:lnTo>
                  <a:close/>
                </a:path>
                <a:path w="222250" h="254635">
                  <a:moveTo>
                    <a:pt x="189497" y="149790"/>
                  </a:moveTo>
                  <a:lnTo>
                    <a:pt x="153314" y="149790"/>
                  </a:lnTo>
                  <a:lnTo>
                    <a:pt x="154254" y="151124"/>
                  </a:lnTo>
                  <a:lnTo>
                    <a:pt x="153250" y="153029"/>
                  </a:lnTo>
                  <a:lnTo>
                    <a:pt x="152527" y="155162"/>
                  </a:lnTo>
                  <a:lnTo>
                    <a:pt x="146646" y="162249"/>
                  </a:lnTo>
                  <a:lnTo>
                    <a:pt x="140614" y="165602"/>
                  </a:lnTo>
                  <a:lnTo>
                    <a:pt x="129438" y="168548"/>
                  </a:lnTo>
                  <a:lnTo>
                    <a:pt x="126441" y="170809"/>
                  </a:lnTo>
                  <a:lnTo>
                    <a:pt x="121170" y="180232"/>
                  </a:lnTo>
                  <a:lnTo>
                    <a:pt x="117754" y="185503"/>
                  </a:lnTo>
                  <a:lnTo>
                    <a:pt x="113576" y="192297"/>
                  </a:lnTo>
                  <a:lnTo>
                    <a:pt x="112572" y="193669"/>
                  </a:lnTo>
                  <a:lnTo>
                    <a:pt x="111137" y="195777"/>
                  </a:lnTo>
                  <a:lnTo>
                    <a:pt x="218596" y="195777"/>
                  </a:lnTo>
                  <a:lnTo>
                    <a:pt x="195330" y="163498"/>
                  </a:lnTo>
                  <a:lnTo>
                    <a:pt x="184884" y="155962"/>
                  </a:lnTo>
                  <a:lnTo>
                    <a:pt x="179946" y="152445"/>
                  </a:lnTo>
                  <a:lnTo>
                    <a:pt x="192025" y="152445"/>
                  </a:lnTo>
                  <a:lnTo>
                    <a:pt x="191541" y="151937"/>
                  </a:lnTo>
                  <a:lnTo>
                    <a:pt x="190830" y="151048"/>
                  </a:lnTo>
                  <a:lnTo>
                    <a:pt x="189992" y="150311"/>
                  </a:lnTo>
                  <a:lnTo>
                    <a:pt x="189497" y="149790"/>
                  </a:lnTo>
                  <a:close/>
                </a:path>
                <a:path w="222250" h="254635">
                  <a:moveTo>
                    <a:pt x="87041" y="154299"/>
                  </a:moveTo>
                  <a:lnTo>
                    <a:pt x="77038" y="154299"/>
                  </a:lnTo>
                  <a:lnTo>
                    <a:pt x="82270" y="157321"/>
                  </a:lnTo>
                  <a:lnTo>
                    <a:pt x="88988" y="158934"/>
                  </a:lnTo>
                  <a:lnTo>
                    <a:pt x="87041" y="154299"/>
                  </a:lnTo>
                  <a:close/>
                </a:path>
                <a:path w="222250" h="254635">
                  <a:moveTo>
                    <a:pt x="107674" y="144215"/>
                  </a:moveTo>
                  <a:lnTo>
                    <a:pt x="82804" y="144215"/>
                  </a:lnTo>
                  <a:lnTo>
                    <a:pt x="96878" y="151757"/>
                  </a:lnTo>
                  <a:lnTo>
                    <a:pt x="110897" y="154259"/>
                  </a:lnTo>
                  <a:lnTo>
                    <a:pt x="124957" y="151625"/>
                  </a:lnTo>
                  <a:lnTo>
                    <a:pt x="138071" y="144358"/>
                  </a:lnTo>
                  <a:lnTo>
                    <a:pt x="108425" y="144358"/>
                  </a:lnTo>
                  <a:lnTo>
                    <a:pt x="107674" y="144215"/>
                  </a:lnTo>
                  <a:close/>
                </a:path>
                <a:path w="222250" h="254635">
                  <a:moveTo>
                    <a:pt x="192025" y="152445"/>
                  </a:moveTo>
                  <a:lnTo>
                    <a:pt x="179946" y="152445"/>
                  </a:lnTo>
                  <a:lnTo>
                    <a:pt x="191922" y="153981"/>
                  </a:lnTo>
                  <a:lnTo>
                    <a:pt x="192226" y="153029"/>
                  </a:lnTo>
                  <a:lnTo>
                    <a:pt x="192207" y="152635"/>
                  </a:lnTo>
                  <a:lnTo>
                    <a:pt x="192025" y="152445"/>
                  </a:lnTo>
                  <a:close/>
                </a:path>
                <a:path w="222250" h="254635">
                  <a:moveTo>
                    <a:pt x="184217" y="143758"/>
                  </a:moveTo>
                  <a:lnTo>
                    <a:pt x="139153" y="143758"/>
                  </a:lnTo>
                  <a:lnTo>
                    <a:pt x="136232" y="151721"/>
                  </a:lnTo>
                  <a:lnTo>
                    <a:pt x="153314" y="149790"/>
                  </a:lnTo>
                  <a:lnTo>
                    <a:pt x="189497" y="149790"/>
                  </a:lnTo>
                  <a:lnTo>
                    <a:pt x="185421" y="145498"/>
                  </a:lnTo>
                  <a:lnTo>
                    <a:pt x="184217" y="143758"/>
                  </a:lnTo>
                  <a:close/>
                </a:path>
                <a:path w="222250" h="254635">
                  <a:moveTo>
                    <a:pt x="170482" y="74403"/>
                  </a:moveTo>
                  <a:lnTo>
                    <a:pt x="159804" y="74403"/>
                  </a:lnTo>
                  <a:lnTo>
                    <a:pt x="162166" y="75495"/>
                  </a:lnTo>
                  <a:lnTo>
                    <a:pt x="159696" y="75495"/>
                  </a:lnTo>
                  <a:lnTo>
                    <a:pt x="149183" y="117539"/>
                  </a:lnTo>
                  <a:lnTo>
                    <a:pt x="116890" y="143936"/>
                  </a:lnTo>
                  <a:lnTo>
                    <a:pt x="108425" y="144358"/>
                  </a:lnTo>
                  <a:lnTo>
                    <a:pt x="138071" y="144358"/>
                  </a:lnTo>
                  <a:lnTo>
                    <a:pt x="139153" y="143758"/>
                  </a:lnTo>
                  <a:lnTo>
                    <a:pt x="184217" y="143758"/>
                  </a:lnTo>
                  <a:lnTo>
                    <a:pt x="181725" y="140156"/>
                  </a:lnTo>
                  <a:lnTo>
                    <a:pt x="170592" y="95351"/>
                  </a:lnTo>
                  <a:lnTo>
                    <a:pt x="170484" y="75495"/>
                  </a:lnTo>
                  <a:lnTo>
                    <a:pt x="162166" y="75495"/>
                  </a:lnTo>
                  <a:lnTo>
                    <a:pt x="159735" y="75106"/>
                  </a:lnTo>
                  <a:lnTo>
                    <a:pt x="170483" y="75106"/>
                  </a:lnTo>
                  <a:lnTo>
                    <a:pt x="170482" y="74403"/>
                  </a:lnTo>
                  <a:close/>
                </a:path>
                <a:path w="222250" h="254635">
                  <a:moveTo>
                    <a:pt x="159804" y="74403"/>
                  </a:moveTo>
                  <a:lnTo>
                    <a:pt x="159735" y="75106"/>
                  </a:lnTo>
                  <a:lnTo>
                    <a:pt x="162166" y="75495"/>
                  </a:lnTo>
                  <a:lnTo>
                    <a:pt x="159804" y="74403"/>
                  </a:lnTo>
                  <a:close/>
                </a:path>
                <a:path w="222250" h="254635">
                  <a:moveTo>
                    <a:pt x="167670" y="50819"/>
                  </a:moveTo>
                  <a:lnTo>
                    <a:pt x="141211" y="50819"/>
                  </a:lnTo>
                  <a:lnTo>
                    <a:pt x="143912" y="56124"/>
                  </a:lnTo>
                  <a:lnTo>
                    <a:pt x="145154" y="61432"/>
                  </a:lnTo>
                  <a:lnTo>
                    <a:pt x="144129" y="66866"/>
                  </a:lnTo>
                  <a:lnTo>
                    <a:pt x="140030" y="72549"/>
                  </a:lnTo>
                  <a:lnTo>
                    <a:pt x="144195" y="72930"/>
                  </a:lnTo>
                  <a:lnTo>
                    <a:pt x="146862" y="73044"/>
                  </a:lnTo>
                  <a:lnTo>
                    <a:pt x="159735" y="75106"/>
                  </a:lnTo>
                  <a:lnTo>
                    <a:pt x="159804" y="74403"/>
                  </a:lnTo>
                  <a:lnTo>
                    <a:pt x="170482" y="74403"/>
                  </a:lnTo>
                  <a:lnTo>
                    <a:pt x="170421" y="71811"/>
                  </a:lnTo>
                  <a:lnTo>
                    <a:pt x="169546" y="61032"/>
                  </a:lnTo>
                  <a:lnTo>
                    <a:pt x="167670" y="508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B137102F-BBDE-4C34-A74D-F995E62BF68E}"/>
                </a:ext>
              </a:extLst>
            </p:cNvPr>
            <p:cNvSpPr/>
            <p:nvPr/>
          </p:nvSpPr>
          <p:spPr>
            <a:xfrm>
              <a:off x="4471572" y="3357247"/>
              <a:ext cx="165100" cy="91440"/>
            </a:xfrm>
            <a:custGeom>
              <a:avLst/>
              <a:gdLst/>
              <a:ahLst/>
              <a:cxnLst/>
              <a:rect l="l" t="t" r="r" b="b"/>
              <a:pathLst>
                <a:path w="165100" h="91439">
                  <a:moveTo>
                    <a:pt x="134088" y="91274"/>
                  </a:moveTo>
                  <a:lnTo>
                    <a:pt x="106720" y="91274"/>
                  </a:lnTo>
                  <a:lnTo>
                    <a:pt x="133956" y="91439"/>
                  </a:lnTo>
                  <a:lnTo>
                    <a:pt x="134088" y="91274"/>
                  </a:lnTo>
                  <a:close/>
                </a:path>
                <a:path w="165100" h="91439">
                  <a:moveTo>
                    <a:pt x="51596" y="0"/>
                  </a:moveTo>
                  <a:lnTo>
                    <a:pt x="44357" y="1917"/>
                  </a:lnTo>
                  <a:lnTo>
                    <a:pt x="39480" y="3086"/>
                  </a:lnTo>
                  <a:lnTo>
                    <a:pt x="34921" y="4991"/>
                  </a:lnTo>
                  <a:lnTo>
                    <a:pt x="18022" y="16078"/>
                  </a:lnTo>
                  <a:lnTo>
                    <a:pt x="6032" y="32019"/>
                  </a:lnTo>
                  <a:lnTo>
                    <a:pt x="0" y="50762"/>
                  </a:lnTo>
                  <a:lnTo>
                    <a:pt x="974" y="70192"/>
                  </a:lnTo>
                  <a:lnTo>
                    <a:pt x="41106" y="91084"/>
                  </a:lnTo>
                  <a:lnTo>
                    <a:pt x="62382" y="91416"/>
                  </a:lnTo>
                  <a:lnTo>
                    <a:pt x="134098" y="91262"/>
                  </a:lnTo>
                  <a:lnTo>
                    <a:pt x="135035" y="90093"/>
                  </a:lnTo>
                  <a:lnTo>
                    <a:pt x="136026" y="77546"/>
                  </a:lnTo>
                  <a:lnTo>
                    <a:pt x="136737" y="68973"/>
                  </a:lnTo>
                  <a:lnTo>
                    <a:pt x="154642" y="32820"/>
                  </a:lnTo>
                  <a:lnTo>
                    <a:pt x="164283" y="23355"/>
                  </a:lnTo>
                  <a:lnTo>
                    <a:pt x="164512" y="21716"/>
                  </a:lnTo>
                  <a:lnTo>
                    <a:pt x="162797" y="19799"/>
                  </a:lnTo>
                  <a:lnTo>
                    <a:pt x="162580" y="19594"/>
                  </a:lnTo>
                  <a:lnTo>
                    <a:pt x="91776" y="19594"/>
                  </a:lnTo>
                  <a:lnTo>
                    <a:pt x="82365" y="19292"/>
                  </a:lnTo>
                  <a:lnTo>
                    <a:pt x="72919" y="17437"/>
                  </a:lnTo>
                  <a:lnTo>
                    <a:pt x="65070" y="15265"/>
                  </a:lnTo>
                  <a:lnTo>
                    <a:pt x="57375" y="12204"/>
                  </a:lnTo>
                  <a:lnTo>
                    <a:pt x="53298" y="571"/>
                  </a:lnTo>
                  <a:lnTo>
                    <a:pt x="51596" y="0"/>
                  </a:lnTo>
                  <a:close/>
                </a:path>
                <a:path w="165100" h="91439">
                  <a:moveTo>
                    <a:pt x="134098" y="91262"/>
                  </a:moveTo>
                  <a:lnTo>
                    <a:pt x="83676" y="91262"/>
                  </a:lnTo>
                  <a:lnTo>
                    <a:pt x="134098" y="91262"/>
                  </a:lnTo>
                  <a:close/>
                </a:path>
                <a:path w="165100" h="91439">
                  <a:moveTo>
                    <a:pt x="126336" y="469"/>
                  </a:moveTo>
                  <a:lnTo>
                    <a:pt x="123745" y="2070"/>
                  </a:lnTo>
                  <a:lnTo>
                    <a:pt x="120697" y="9486"/>
                  </a:lnTo>
                  <a:lnTo>
                    <a:pt x="115922" y="12877"/>
                  </a:lnTo>
                  <a:lnTo>
                    <a:pt x="110230" y="15290"/>
                  </a:lnTo>
                  <a:lnTo>
                    <a:pt x="101105" y="18274"/>
                  </a:lnTo>
                  <a:lnTo>
                    <a:pt x="91776" y="19594"/>
                  </a:lnTo>
                  <a:lnTo>
                    <a:pt x="162580" y="19594"/>
                  </a:lnTo>
                  <a:lnTo>
                    <a:pt x="155280" y="12698"/>
                  </a:lnTo>
                  <a:lnTo>
                    <a:pt x="146894" y="7186"/>
                  </a:lnTo>
                  <a:lnTo>
                    <a:pt x="137683" y="3206"/>
                  </a:lnTo>
                  <a:lnTo>
                    <a:pt x="127694" y="698"/>
                  </a:lnTo>
                  <a:lnTo>
                    <a:pt x="126336" y="4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888130A3-BCA8-4886-ABB9-19D3CC898B3C}"/>
                </a:ext>
              </a:extLst>
            </p:cNvPr>
            <p:cNvSpPr/>
            <p:nvPr/>
          </p:nvSpPr>
          <p:spPr>
            <a:xfrm>
              <a:off x="4813436" y="3356389"/>
              <a:ext cx="167640" cy="92710"/>
            </a:xfrm>
            <a:custGeom>
              <a:avLst/>
              <a:gdLst/>
              <a:ahLst/>
              <a:cxnLst/>
              <a:rect l="l" t="t" r="r" b="b"/>
              <a:pathLst>
                <a:path w="167639" h="92710">
                  <a:moveTo>
                    <a:pt x="39954" y="0"/>
                  </a:moveTo>
                  <a:lnTo>
                    <a:pt x="2578" y="19049"/>
                  </a:lnTo>
                  <a:lnTo>
                    <a:pt x="0" y="21755"/>
                  </a:lnTo>
                  <a:lnTo>
                    <a:pt x="177" y="23190"/>
                  </a:lnTo>
                  <a:lnTo>
                    <a:pt x="2857" y="25615"/>
                  </a:lnTo>
                  <a:lnTo>
                    <a:pt x="14857" y="38730"/>
                  </a:lnTo>
                  <a:lnTo>
                    <a:pt x="23495" y="53359"/>
                  </a:lnTo>
                  <a:lnTo>
                    <a:pt x="28675" y="69521"/>
                  </a:lnTo>
                  <a:lnTo>
                    <a:pt x="30145" y="85534"/>
                  </a:lnTo>
                  <a:lnTo>
                    <a:pt x="30264" y="91122"/>
                  </a:lnTo>
                  <a:lnTo>
                    <a:pt x="31648" y="92240"/>
                  </a:lnTo>
                  <a:lnTo>
                    <a:pt x="87329" y="92195"/>
                  </a:lnTo>
                  <a:lnTo>
                    <a:pt x="134302" y="91782"/>
                  </a:lnTo>
                  <a:lnTo>
                    <a:pt x="167207" y="62867"/>
                  </a:lnTo>
                  <a:lnTo>
                    <a:pt x="167106" y="53359"/>
                  </a:lnTo>
                  <a:lnTo>
                    <a:pt x="165749" y="45986"/>
                  </a:lnTo>
                  <a:lnTo>
                    <a:pt x="86233" y="45986"/>
                  </a:lnTo>
                  <a:lnTo>
                    <a:pt x="67830" y="45961"/>
                  </a:lnTo>
                  <a:lnTo>
                    <a:pt x="65278" y="42265"/>
                  </a:lnTo>
                  <a:lnTo>
                    <a:pt x="62509" y="38684"/>
                  </a:lnTo>
                  <a:lnTo>
                    <a:pt x="42494" y="3721"/>
                  </a:lnTo>
                  <a:lnTo>
                    <a:pt x="41021" y="876"/>
                  </a:lnTo>
                  <a:lnTo>
                    <a:pt x="39954" y="0"/>
                  </a:lnTo>
                  <a:close/>
                </a:path>
                <a:path w="167639" h="92710">
                  <a:moveTo>
                    <a:pt x="87329" y="92195"/>
                  </a:moveTo>
                  <a:lnTo>
                    <a:pt x="58124" y="92195"/>
                  </a:lnTo>
                  <a:lnTo>
                    <a:pt x="80840" y="92211"/>
                  </a:lnTo>
                  <a:lnTo>
                    <a:pt x="87329" y="92195"/>
                  </a:lnTo>
                  <a:close/>
                </a:path>
                <a:path w="167639" h="92710">
                  <a:moveTo>
                    <a:pt x="115074" y="279"/>
                  </a:moveTo>
                  <a:lnTo>
                    <a:pt x="112852" y="1257"/>
                  </a:lnTo>
                  <a:lnTo>
                    <a:pt x="107875" y="10036"/>
                  </a:lnTo>
                  <a:lnTo>
                    <a:pt x="99083" y="25882"/>
                  </a:lnTo>
                  <a:lnTo>
                    <a:pt x="94807" y="33426"/>
                  </a:lnTo>
                  <a:lnTo>
                    <a:pt x="92367" y="37655"/>
                  </a:lnTo>
                  <a:lnTo>
                    <a:pt x="89154" y="41732"/>
                  </a:lnTo>
                  <a:lnTo>
                    <a:pt x="86233" y="45986"/>
                  </a:lnTo>
                  <a:lnTo>
                    <a:pt x="165749" y="45986"/>
                  </a:lnTo>
                  <a:lnTo>
                    <a:pt x="165590" y="45122"/>
                  </a:lnTo>
                  <a:lnTo>
                    <a:pt x="144349" y="12271"/>
                  </a:lnTo>
                  <a:lnTo>
                    <a:pt x="116344" y="495"/>
                  </a:lnTo>
                  <a:lnTo>
                    <a:pt x="115074" y="279"/>
                  </a:lnTo>
                  <a:close/>
                </a:path>
                <a:path w="167639" h="92710">
                  <a:moveTo>
                    <a:pt x="63487" y="13690"/>
                  </a:moveTo>
                  <a:lnTo>
                    <a:pt x="62420" y="14668"/>
                  </a:lnTo>
                  <a:lnTo>
                    <a:pt x="64211" y="17462"/>
                  </a:lnTo>
                  <a:lnTo>
                    <a:pt x="66055" y="20281"/>
                  </a:lnTo>
                  <a:lnTo>
                    <a:pt x="68592" y="24358"/>
                  </a:lnTo>
                  <a:lnTo>
                    <a:pt x="69791" y="25615"/>
                  </a:lnTo>
                  <a:lnTo>
                    <a:pt x="69863" y="27127"/>
                  </a:lnTo>
                  <a:lnTo>
                    <a:pt x="69683" y="33426"/>
                  </a:lnTo>
                  <a:lnTo>
                    <a:pt x="69137" y="39509"/>
                  </a:lnTo>
                  <a:lnTo>
                    <a:pt x="68719" y="45707"/>
                  </a:lnTo>
                  <a:lnTo>
                    <a:pt x="67830" y="45961"/>
                  </a:lnTo>
                  <a:lnTo>
                    <a:pt x="86228" y="45961"/>
                  </a:lnTo>
                  <a:lnTo>
                    <a:pt x="84975" y="39509"/>
                  </a:lnTo>
                  <a:lnTo>
                    <a:pt x="84416" y="33426"/>
                  </a:lnTo>
                  <a:lnTo>
                    <a:pt x="84289" y="27127"/>
                  </a:lnTo>
                  <a:lnTo>
                    <a:pt x="84369" y="25730"/>
                  </a:lnTo>
                  <a:lnTo>
                    <a:pt x="85420" y="24206"/>
                  </a:lnTo>
                  <a:lnTo>
                    <a:pt x="88647" y="20256"/>
                  </a:lnTo>
                  <a:lnTo>
                    <a:pt x="91160" y="17868"/>
                  </a:lnTo>
                  <a:lnTo>
                    <a:pt x="90870" y="15392"/>
                  </a:lnTo>
                  <a:lnTo>
                    <a:pt x="72567" y="15379"/>
                  </a:lnTo>
                  <a:lnTo>
                    <a:pt x="68033" y="14300"/>
                  </a:lnTo>
                  <a:lnTo>
                    <a:pt x="63487" y="13690"/>
                  </a:lnTo>
                  <a:close/>
                </a:path>
                <a:path w="167639" h="92710">
                  <a:moveTo>
                    <a:pt x="90665" y="13639"/>
                  </a:moveTo>
                  <a:lnTo>
                    <a:pt x="85940" y="14300"/>
                  </a:lnTo>
                  <a:lnTo>
                    <a:pt x="81521" y="15392"/>
                  </a:lnTo>
                  <a:lnTo>
                    <a:pt x="90870" y="15392"/>
                  </a:lnTo>
                  <a:lnTo>
                    <a:pt x="90665" y="136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A7AFEA98-5CDF-4C64-A599-AFB4DDC4422D}"/>
                </a:ext>
              </a:extLst>
            </p:cNvPr>
            <p:cNvSpPr/>
            <p:nvPr/>
          </p:nvSpPr>
          <p:spPr>
            <a:xfrm>
              <a:off x="4515247" y="3250590"/>
              <a:ext cx="90805" cy="113030"/>
            </a:xfrm>
            <a:custGeom>
              <a:avLst/>
              <a:gdLst/>
              <a:ahLst/>
              <a:cxnLst/>
              <a:rect l="l" t="t" r="r" b="b"/>
              <a:pathLst>
                <a:path w="90804" h="113029">
                  <a:moveTo>
                    <a:pt x="45959" y="0"/>
                  </a:moveTo>
                  <a:lnTo>
                    <a:pt x="5540" y="23585"/>
                  </a:lnTo>
                  <a:lnTo>
                    <a:pt x="0" y="55384"/>
                  </a:lnTo>
                  <a:lnTo>
                    <a:pt x="2241" y="69853"/>
                  </a:lnTo>
                  <a:lnTo>
                    <a:pt x="21646" y="103658"/>
                  </a:lnTo>
                  <a:lnTo>
                    <a:pt x="43940" y="112776"/>
                  </a:lnTo>
                  <a:lnTo>
                    <a:pt x="53467" y="111755"/>
                  </a:lnTo>
                  <a:lnTo>
                    <a:pt x="61699" y="108343"/>
                  </a:lnTo>
                  <a:lnTo>
                    <a:pt x="66263" y="104900"/>
                  </a:lnTo>
                  <a:lnTo>
                    <a:pt x="46047" y="104900"/>
                  </a:lnTo>
                  <a:lnTo>
                    <a:pt x="34721" y="102960"/>
                  </a:lnTo>
                  <a:lnTo>
                    <a:pt x="8964" y="68336"/>
                  </a:lnTo>
                  <a:lnTo>
                    <a:pt x="6932" y="57632"/>
                  </a:lnTo>
                  <a:lnTo>
                    <a:pt x="12431" y="57632"/>
                  </a:lnTo>
                  <a:lnTo>
                    <a:pt x="12435" y="46189"/>
                  </a:lnTo>
                  <a:lnTo>
                    <a:pt x="12787" y="41300"/>
                  </a:lnTo>
                  <a:lnTo>
                    <a:pt x="13346" y="37249"/>
                  </a:lnTo>
                  <a:lnTo>
                    <a:pt x="15162" y="30581"/>
                  </a:lnTo>
                  <a:lnTo>
                    <a:pt x="17422" y="29921"/>
                  </a:lnTo>
                  <a:lnTo>
                    <a:pt x="72677" y="29921"/>
                  </a:lnTo>
                  <a:lnTo>
                    <a:pt x="73175" y="29718"/>
                  </a:lnTo>
                  <a:lnTo>
                    <a:pt x="86366" y="29718"/>
                  </a:lnTo>
                  <a:lnTo>
                    <a:pt x="81951" y="20036"/>
                  </a:lnTo>
                  <a:lnTo>
                    <a:pt x="72253" y="9669"/>
                  </a:lnTo>
                  <a:lnTo>
                    <a:pt x="59876" y="2700"/>
                  </a:lnTo>
                  <a:lnTo>
                    <a:pt x="45959" y="0"/>
                  </a:lnTo>
                  <a:close/>
                </a:path>
                <a:path w="90804" h="113029">
                  <a:moveTo>
                    <a:pt x="89321" y="57835"/>
                  </a:moveTo>
                  <a:lnTo>
                    <a:pt x="82904" y="57835"/>
                  </a:lnTo>
                  <a:lnTo>
                    <a:pt x="82116" y="61861"/>
                  </a:lnTo>
                  <a:lnTo>
                    <a:pt x="81570" y="65633"/>
                  </a:lnTo>
                  <a:lnTo>
                    <a:pt x="80618" y="69303"/>
                  </a:lnTo>
                  <a:lnTo>
                    <a:pt x="56978" y="102153"/>
                  </a:lnTo>
                  <a:lnTo>
                    <a:pt x="46047" y="104900"/>
                  </a:lnTo>
                  <a:lnTo>
                    <a:pt x="66263" y="104900"/>
                  </a:lnTo>
                  <a:lnTo>
                    <a:pt x="89080" y="60188"/>
                  </a:lnTo>
                  <a:lnTo>
                    <a:pt x="89321" y="57835"/>
                  </a:lnTo>
                  <a:close/>
                </a:path>
                <a:path w="90804" h="113029">
                  <a:moveTo>
                    <a:pt x="86366" y="29718"/>
                  </a:moveTo>
                  <a:lnTo>
                    <a:pt x="73175" y="29718"/>
                  </a:lnTo>
                  <a:lnTo>
                    <a:pt x="75779" y="31064"/>
                  </a:lnTo>
                  <a:lnTo>
                    <a:pt x="77231" y="41300"/>
                  </a:lnTo>
                  <a:lnTo>
                    <a:pt x="77274" y="49593"/>
                  </a:lnTo>
                  <a:lnTo>
                    <a:pt x="77519" y="55384"/>
                  </a:lnTo>
                  <a:lnTo>
                    <a:pt x="77341" y="56807"/>
                  </a:lnTo>
                  <a:lnTo>
                    <a:pt x="77252" y="58610"/>
                  </a:lnTo>
                  <a:lnTo>
                    <a:pt x="82904" y="57835"/>
                  </a:lnTo>
                  <a:lnTo>
                    <a:pt x="89321" y="57835"/>
                  </a:lnTo>
                  <a:lnTo>
                    <a:pt x="90511" y="46189"/>
                  </a:lnTo>
                  <a:lnTo>
                    <a:pt x="89901" y="43129"/>
                  </a:lnTo>
                  <a:lnTo>
                    <a:pt x="89127" y="37960"/>
                  </a:lnTo>
                  <a:lnTo>
                    <a:pt x="87831" y="32931"/>
                  </a:lnTo>
                  <a:lnTo>
                    <a:pt x="86366" y="29718"/>
                  </a:lnTo>
                  <a:close/>
                </a:path>
                <a:path w="90804" h="113029">
                  <a:moveTo>
                    <a:pt x="12431" y="57632"/>
                  </a:moveTo>
                  <a:lnTo>
                    <a:pt x="6932" y="57632"/>
                  </a:lnTo>
                  <a:lnTo>
                    <a:pt x="12431" y="58547"/>
                  </a:lnTo>
                  <a:lnTo>
                    <a:pt x="12431" y="57632"/>
                  </a:lnTo>
                  <a:close/>
                </a:path>
                <a:path w="90804" h="113029">
                  <a:moveTo>
                    <a:pt x="72677" y="29921"/>
                  </a:moveTo>
                  <a:lnTo>
                    <a:pt x="17422" y="29921"/>
                  </a:lnTo>
                  <a:lnTo>
                    <a:pt x="20343" y="31140"/>
                  </a:lnTo>
                  <a:lnTo>
                    <a:pt x="32581" y="34971"/>
                  </a:lnTo>
                  <a:lnTo>
                    <a:pt x="44832" y="36252"/>
                  </a:lnTo>
                  <a:lnTo>
                    <a:pt x="57098" y="35008"/>
                  </a:lnTo>
                  <a:lnTo>
                    <a:pt x="69378" y="31267"/>
                  </a:lnTo>
                  <a:lnTo>
                    <a:pt x="72677" y="299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96BF1665-8B8D-465D-A938-6D3719CBEF90}"/>
                </a:ext>
              </a:extLst>
            </p:cNvPr>
            <p:cNvSpPr/>
            <p:nvPr/>
          </p:nvSpPr>
          <p:spPr>
            <a:xfrm>
              <a:off x="4845332" y="3251200"/>
              <a:ext cx="90805" cy="112395"/>
            </a:xfrm>
            <a:custGeom>
              <a:avLst/>
              <a:gdLst/>
              <a:ahLst/>
              <a:cxnLst/>
              <a:rect l="l" t="t" r="r" b="b"/>
              <a:pathLst>
                <a:path w="90804" h="112395">
                  <a:moveTo>
                    <a:pt x="38752" y="0"/>
                  </a:moveTo>
                  <a:lnTo>
                    <a:pt x="4705" y="25250"/>
                  </a:lnTo>
                  <a:lnTo>
                    <a:pt x="0" y="49396"/>
                  </a:lnTo>
                  <a:lnTo>
                    <a:pt x="1310" y="62076"/>
                  </a:lnTo>
                  <a:lnTo>
                    <a:pt x="29126" y="108129"/>
                  </a:lnTo>
                  <a:lnTo>
                    <a:pt x="43975" y="112216"/>
                  </a:lnTo>
                  <a:lnTo>
                    <a:pt x="59026" y="109064"/>
                  </a:lnTo>
                  <a:lnTo>
                    <a:pt x="65460" y="104149"/>
                  </a:lnTo>
                  <a:lnTo>
                    <a:pt x="43632" y="104149"/>
                  </a:lnTo>
                  <a:lnTo>
                    <a:pt x="32906" y="101422"/>
                  </a:lnTo>
                  <a:lnTo>
                    <a:pt x="8001" y="62705"/>
                  </a:lnTo>
                  <a:lnTo>
                    <a:pt x="7620" y="57346"/>
                  </a:lnTo>
                  <a:lnTo>
                    <a:pt x="12750" y="57346"/>
                  </a:lnTo>
                  <a:lnTo>
                    <a:pt x="12758" y="47314"/>
                  </a:lnTo>
                  <a:lnTo>
                    <a:pt x="12547" y="42970"/>
                  </a:lnTo>
                  <a:lnTo>
                    <a:pt x="13487" y="30587"/>
                  </a:lnTo>
                  <a:lnTo>
                    <a:pt x="16192" y="29000"/>
                  </a:lnTo>
                  <a:lnTo>
                    <a:pt x="86947" y="29000"/>
                  </a:lnTo>
                  <a:lnTo>
                    <a:pt x="85432" y="25113"/>
                  </a:lnTo>
                  <a:lnTo>
                    <a:pt x="73517" y="9763"/>
                  </a:lnTo>
                  <a:lnTo>
                    <a:pt x="57146" y="1145"/>
                  </a:lnTo>
                  <a:lnTo>
                    <a:pt x="38752" y="0"/>
                  </a:lnTo>
                  <a:close/>
                </a:path>
                <a:path w="90804" h="112395">
                  <a:moveTo>
                    <a:pt x="89641" y="57282"/>
                  </a:moveTo>
                  <a:lnTo>
                    <a:pt x="83553" y="57282"/>
                  </a:lnTo>
                  <a:lnTo>
                    <a:pt x="81813" y="63696"/>
                  </a:lnTo>
                  <a:lnTo>
                    <a:pt x="80505" y="69741"/>
                  </a:lnTo>
                  <a:lnTo>
                    <a:pt x="78524" y="75570"/>
                  </a:lnTo>
                  <a:lnTo>
                    <a:pt x="43632" y="104149"/>
                  </a:lnTo>
                  <a:lnTo>
                    <a:pt x="65460" y="104149"/>
                  </a:lnTo>
                  <a:lnTo>
                    <a:pt x="72694" y="98621"/>
                  </a:lnTo>
                  <a:lnTo>
                    <a:pt x="79778" y="88801"/>
                  </a:lnTo>
                  <a:lnTo>
                    <a:pt x="84780" y="78152"/>
                  </a:lnTo>
                  <a:lnTo>
                    <a:pt x="88069" y="66831"/>
                  </a:lnTo>
                  <a:lnTo>
                    <a:pt x="89641" y="57282"/>
                  </a:lnTo>
                  <a:close/>
                </a:path>
                <a:path w="90804" h="112395">
                  <a:moveTo>
                    <a:pt x="12750" y="57346"/>
                  </a:moveTo>
                  <a:lnTo>
                    <a:pt x="7620" y="57346"/>
                  </a:lnTo>
                  <a:lnTo>
                    <a:pt x="12750" y="57841"/>
                  </a:lnTo>
                  <a:lnTo>
                    <a:pt x="12750" y="57346"/>
                  </a:lnTo>
                  <a:close/>
                </a:path>
                <a:path w="90804" h="112395">
                  <a:moveTo>
                    <a:pt x="86976" y="29076"/>
                  </a:moveTo>
                  <a:lnTo>
                    <a:pt x="73672" y="29076"/>
                  </a:lnTo>
                  <a:lnTo>
                    <a:pt x="75120" y="29533"/>
                  </a:lnTo>
                  <a:lnTo>
                    <a:pt x="77660" y="39058"/>
                  </a:lnTo>
                  <a:lnTo>
                    <a:pt x="77749" y="43376"/>
                  </a:lnTo>
                  <a:lnTo>
                    <a:pt x="78079" y="50869"/>
                  </a:lnTo>
                  <a:lnTo>
                    <a:pt x="77698" y="54184"/>
                  </a:lnTo>
                  <a:lnTo>
                    <a:pt x="77533" y="57841"/>
                  </a:lnTo>
                  <a:lnTo>
                    <a:pt x="83553" y="57282"/>
                  </a:lnTo>
                  <a:lnTo>
                    <a:pt x="89641" y="57282"/>
                  </a:lnTo>
                  <a:lnTo>
                    <a:pt x="90017" y="54996"/>
                  </a:lnTo>
                  <a:lnTo>
                    <a:pt x="90451" y="47314"/>
                  </a:lnTo>
                  <a:lnTo>
                    <a:pt x="89896" y="39764"/>
                  </a:lnTo>
                  <a:lnTo>
                    <a:pt x="88256" y="32360"/>
                  </a:lnTo>
                  <a:lnTo>
                    <a:pt x="86976" y="29076"/>
                  </a:lnTo>
                  <a:close/>
                </a:path>
                <a:path w="90804" h="112395">
                  <a:moveTo>
                    <a:pt x="86947" y="29000"/>
                  </a:moveTo>
                  <a:lnTo>
                    <a:pt x="16192" y="29000"/>
                  </a:lnTo>
                  <a:lnTo>
                    <a:pt x="23063" y="31540"/>
                  </a:lnTo>
                  <a:lnTo>
                    <a:pt x="34417" y="34673"/>
                  </a:lnTo>
                  <a:lnTo>
                    <a:pt x="45753" y="35642"/>
                  </a:lnTo>
                  <a:lnTo>
                    <a:pt x="57072" y="34458"/>
                  </a:lnTo>
                  <a:lnTo>
                    <a:pt x="68376" y="31133"/>
                  </a:lnTo>
                  <a:lnTo>
                    <a:pt x="73672" y="29076"/>
                  </a:lnTo>
                  <a:lnTo>
                    <a:pt x="86976" y="290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7B987139-B0BA-4789-BD6D-4778005AA0D5}"/>
                </a:ext>
              </a:extLst>
            </p:cNvPr>
            <p:cNvSpPr/>
            <p:nvPr/>
          </p:nvSpPr>
          <p:spPr>
            <a:xfrm>
              <a:off x="5328250" y="3691163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2" y="0"/>
                  </a:moveTo>
                  <a:lnTo>
                    <a:pt x="330587" y="2945"/>
                  </a:lnTo>
                  <a:lnTo>
                    <a:pt x="284929" y="11543"/>
                  </a:lnTo>
                  <a:lnTo>
                    <a:pt x="241383" y="25442"/>
                  </a:lnTo>
                  <a:lnTo>
                    <a:pt x="200302" y="44286"/>
                  </a:lnTo>
                  <a:lnTo>
                    <a:pt x="162042" y="67722"/>
                  </a:lnTo>
                  <a:lnTo>
                    <a:pt x="126957" y="95394"/>
                  </a:lnTo>
                  <a:lnTo>
                    <a:pt x="95400" y="126950"/>
                  </a:lnTo>
                  <a:lnTo>
                    <a:pt x="67726" y="162034"/>
                  </a:lnTo>
                  <a:lnTo>
                    <a:pt x="44289" y="200293"/>
                  </a:lnTo>
                  <a:lnTo>
                    <a:pt x="25444" y="241372"/>
                  </a:lnTo>
                  <a:lnTo>
                    <a:pt x="11544" y="284917"/>
                  </a:lnTo>
                  <a:lnTo>
                    <a:pt x="2945" y="330574"/>
                  </a:lnTo>
                  <a:lnTo>
                    <a:pt x="0" y="377990"/>
                  </a:lnTo>
                  <a:lnTo>
                    <a:pt x="2945" y="425405"/>
                  </a:lnTo>
                  <a:lnTo>
                    <a:pt x="11544" y="471063"/>
                  </a:lnTo>
                  <a:lnTo>
                    <a:pt x="25444" y="514609"/>
                  </a:lnTo>
                  <a:lnTo>
                    <a:pt x="44289" y="555689"/>
                  </a:lnTo>
                  <a:lnTo>
                    <a:pt x="67726" y="593950"/>
                  </a:lnTo>
                  <a:lnTo>
                    <a:pt x="95400" y="629035"/>
                  </a:lnTo>
                  <a:lnTo>
                    <a:pt x="126957" y="660592"/>
                  </a:lnTo>
                  <a:lnTo>
                    <a:pt x="162042" y="688266"/>
                  </a:lnTo>
                  <a:lnTo>
                    <a:pt x="200302" y="711703"/>
                  </a:lnTo>
                  <a:lnTo>
                    <a:pt x="241383" y="730548"/>
                  </a:lnTo>
                  <a:lnTo>
                    <a:pt x="284929" y="744448"/>
                  </a:lnTo>
                  <a:lnTo>
                    <a:pt x="330587" y="753047"/>
                  </a:lnTo>
                  <a:lnTo>
                    <a:pt x="378002" y="755992"/>
                  </a:lnTo>
                  <a:lnTo>
                    <a:pt x="425418" y="753047"/>
                  </a:lnTo>
                  <a:lnTo>
                    <a:pt x="471076" y="744448"/>
                  </a:lnTo>
                  <a:lnTo>
                    <a:pt x="514622" y="730548"/>
                  </a:lnTo>
                  <a:lnTo>
                    <a:pt x="555702" y="711703"/>
                  </a:lnTo>
                  <a:lnTo>
                    <a:pt x="593962" y="688266"/>
                  </a:lnTo>
                  <a:lnTo>
                    <a:pt x="629048" y="660592"/>
                  </a:lnTo>
                  <a:lnTo>
                    <a:pt x="660605" y="629035"/>
                  </a:lnTo>
                  <a:lnTo>
                    <a:pt x="688279" y="593950"/>
                  </a:lnTo>
                  <a:lnTo>
                    <a:pt x="711716" y="555689"/>
                  </a:lnTo>
                  <a:lnTo>
                    <a:pt x="730561" y="514609"/>
                  </a:lnTo>
                  <a:lnTo>
                    <a:pt x="744460" y="471063"/>
                  </a:lnTo>
                  <a:lnTo>
                    <a:pt x="753060" y="425405"/>
                  </a:lnTo>
                  <a:lnTo>
                    <a:pt x="756005" y="377990"/>
                  </a:lnTo>
                  <a:lnTo>
                    <a:pt x="753060" y="330574"/>
                  </a:lnTo>
                  <a:lnTo>
                    <a:pt x="744460" y="284917"/>
                  </a:lnTo>
                  <a:lnTo>
                    <a:pt x="730561" y="241372"/>
                  </a:lnTo>
                  <a:lnTo>
                    <a:pt x="711716" y="200293"/>
                  </a:lnTo>
                  <a:lnTo>
                    <a:pt x="688279" y="162034"/>
                  </a:lnTo>
                  <a:lnTo>
                    <a:pt x="660605" y="126950"/>
                  </a:lnTo>
                  <a:lnTo>
                    <a:pt x="629048" y="95394"/>
                  </a:lnTo>
                  <a:lnTo>
                    <a:pt x="593962" y="67722"/>
                  </a:lnTo>
                  <a:lnTo>
                    <a:pt x="555702" y="44286"/>
                  </a:lnTo>
                  <a:lnTo>
                    <a:pt x="514622" y="25442"/>
                  </a:lnTo>
                  <a:lnTo>
                    <a:pt x="471076" y="11543"/>
                  </a:lnTo>
                  <a:lnTo>
                    <a:pt x="425418" y="2945"/>
                  </a:lnTo>
                  <a:lnTo>
                    <a:pt x="378002" y="0"/>
                  </a:lnTo>
                  <a:close/>
                </a:path>
              </a:pathLst>
            </a:custGeom>
            <a:solidFill>
              <a:srgbClr val="9D8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3AC54339-3D70-4E2A-8D59-A8F943F44F8D}"/>
                </a:ext>
              </a:extLst>
            </p:cNvPr>
            <p:cNvSpPr/>
            <p:nvPr/>
          </p:nvSpPr>
          <p:spPr>
            <a:xfrm>
              <a:off x="5574957" y="3871925"/>
              <a:ext cx="262890" cy="394970"/>
            </a:xfrm>
            <a:custGeom>
              <a:avLst/>
              <a:gdLst/>
              <a:ahLst/>
              <a:cxnLst/>
              <a:rect l="l" t="t" r="r" b="b"/>
              <a:pathLst>
                <a:path w="262889" h="394970">
                  <a:moveTo>
                    <a:pt x="75158" y="48"/>
                  </a:moveTo>
                  <a:lnTo>
                    <a:pt x="37084" y="11288"/>
                  </a:lnTo>
                  <a:lnTo>
                    <a:pt x="25828" y="51165"/>
                  </a:lnTo>
                  <a:lnTo>
                    <a:pt x="25938" y="90481"/>
                  </a:lnTo>
                  <a:lnTo>
                    <a:pt x="26051" y="191073"/>
                  </a:lnTo>
                  <a:lnTo>
                    <a:pt x="25781" y="238998"/>
                  </a:lnTo>
                  <a:lnTo>
                    <a:pt x="50139" y="269923"/>
                  </a:lnTo>
                  <a:lnTo>
                    <a:pt x="51155" y="270126"/>
                  </a:lnTo>
                  <a:lnTo>
                    <a:pt x="52793" y="272501"/>
                  </a:lnTo>
                  <a:lnTo>
                    <a:pt x="50850" y="278737"/>
                  </a:lnTo>
                  <a:lnTo>
                    <a:pt x="48971" y="284096"/>
                  </a:lnTo>
                  <a:lnTo>
                    <a:pt x="42248" y="299132"/>
                  </a:lnTo>
                  <a:lnTo>
                    <a:pt x="28727" y="328698"/>
                  </a:lnTo>
                  <a:lnTo>
                    <a:pt x="16764" y="355406"/>
                  </a:lnTo>
                  <a:lnTo>
                    <a:pt x="14325" y="360766"/>
                  </a:lnTo>
                  <a:lnTo>
                    <a:pt x="11516" y="366763"/>
                  </a:lnTo>
                  <a:lnTo>
                    <a:pt x="2882" y="384655"/>
                  </a:lnTo>
                  <a:lnTo>
                    <a:pt x="0" y="390738"/>
                  </a:lnTo>
                  <a:lnTo>
                    <a:pt x="2108" y="394345"/>
                  </a:lnTo>
                  <a:lnTo>
                    <a:pt x="10909" y="394484"/>
                  </a:lnTo>
                  <a:lnTo>
                    <a:pt x="13258" y="394446"/>
                  </a:lnTo>
                  <a:lnTo>
                    <a:pt x="23431" y="394421"/>
                  </a:lnTo>
                  <a:lnTo>
                    <a:pt x="26924" y="391779"/>
                  </a:lnTo>
                  <a:lnTo>
                    <a:pt x="28448" y="377390"/>
                  </a:lnTo>
                  <a:lnTo>
                    <a:pt x="31572" y="375625"/>
                  </a:lnTo>
                  <a:lnTo>
                    <a:pt x="94221" y="375625"/>
                  </a:lnTo>
                  <a:lnTo>
                    <a:pt x="255905" y="375384"/>
                  </a:lnTo>
                  <a:lnTo>
                    <a:pt x="247081" y="355406"/>
                  </a:lnTo>
                  <a:lnTo>
                    <a:pt x="44767" y="355406"/>
                  </a:lnTo>
                  <a:lnTo>
                    <a:pt x="43230" y="355229"/>
                  </a:lnTo>
                  <a:lnTo>
                    <a:pt x="41478" y="355127"/>
                  </a:lnTo>
                  <a:lnTo>
                    <a:pt x="41363" y="354238"/>
                  </a:lnTo>
                  <a:lnTo>
                    <a:pt x="41262" y="354009"/>
                  </a:lnTo>
                  <a:lnTo>
                    <a:pt x="46164" y="341233"/>
                  </a:lnTo>
                  <a:lnTo>
                    <a:pt x="240697" y="340954"/>
                  </a:lnTo>
                  <a:lnTo>
                    <a:pt x="237264" y="333181"/>
                  </a:lnTo>
                  <a:lnTo>
                    <a:pt x="233372" y="324453"/>
                  </a:lnTo>
                  <a:lnTo>
                    <a:pt x="230465" y="318018"/>
                  </a:lnTo>
                  <a:lnTo>
                    <a:pt x="62090" y="318018"/>
                  </a:lnTo>
                  <a:lnTo>
                    <a:pt x="59550" y="317421"/>
                  </a:lnTo>
                  <a:lnTo>
                    <a:pt x="58343" y="316176"/>
                  </a:lnTo>
                  <a:lnTo>
                    <a:pt x="58039" y="310194"/>
                  </a:lnTo>
                  <a:lnTo>
                    <a:pt x="64185" y="303844"/>
                  </a:lnTo>
                  <a:lnTo>
                    <a:pt x="223736" y="303349"/>
                  </a:lnTo>
                  <a:lnTo>
                    <a:pt x="214681" y="283766"/>
                  </a:lnTo>
                  <a:lnTo>
                    <a:pt x="74142" y="283766"/>
                  </a:lnTo>
                  <a:lnTo>
                    <a:pt x="72529" y="283664"/>
                  </a:lnTo>
                  <a:lnTo>
                    <a:pt x="74155" y="283663"/>
                  </a:lnTo>
                  <a:lnTo>
                    <a:pt x="76149" y="267903"/>
                  </a:lnTo>
                  <a:lnTo>
                    <a:pt x="216285" y="267903"/>
                  </a:lnTo>
                  <a:lnTo>
                    <a:pt x="219024" y="267497"/>
                  </a:lnTo>
                  <a:lnTo>
                    <a:pt x="236410" y="242783"/>
                  </a:lnTo>
                  <a:lnTo>
                    <a:pt x="236390" y="240129"/>
                  </a:lnTo>
                  <a:lnTo>
                    <a:pt x="62712" y="240129"/>
                  </a:lnTo>
                  <a:lnTo>
                    <a:pt x="54775" y="232547"/>
                  </a:lnTo>
                  <a:lnTo>
                    <a:pt x="55575" y="222031"/>
                  </a:lnTo>
                  <a:lnTo>
                    <a:pt x="60960" y="216468"/>
                  </a:lnTo>
                  <a:lnTo>
                    <a:pt x="190507" y="216468"/>
                  </a:lnTo>
                  <a:lnTo>
                    <a:pt x="190677" y="216303"/>
                  </a:lnTo>
                  <a:lnTo>
                    <a:pt x="236216" y="216303"/>
                  </a:lnTo>
                  <a:lnTo>
                    <a:pt x="236132" y="143545"/>
                  </a:lnTo>
                  <a:lnTo>
                    <a:pt x="59207" y="143545"/>
                  </a:lnTo>
                  <a:lnTo>
                    <a:pt x="54711" y="138935"/>
                  </a:lnTo>
                  <a:lnTo>
                    <a:pt x="54521" y="44637"/>
                  </a:lnTo>
                  <a:lnTo>
                    <a:pt x="84359" y="32539"/>
                  </a:lnTo>
                  <a:lnTo>
                    <a:pt x="104157" y="32539"/>
                  </a:lnTo>
                  <a:lnTo>
                    <a:pt x="106502" y="30769"/>
                  </a:lnTo>
                  <a:lnTo>
                    <a:pt x="109715" y="25308"/>
                  </a:lnTo>
                  <a:lnTo>
                    <a:pt x="112141" y="23657"/>
                  </a:lnTo>
                  <a:lnTo>
                    <a:pt x="122461" y="23405"/>
                  </a:lnTo>
                  <a:lnTo>
                    <a:pt x="130979" y="23308"/>
                  </a:lnTo>
                  <a:lnTo>
                    <a:pt x="233224" y="23308"/>
                  </a:lnTo>
                  <a:lnTo>
                    <a:pt x="228874" y="16079"/>
                  </a:lnTo>
                  <a:lnTo>
                    <a:pt x="220003" y="7685"/>
                  </a:lnTo>
                  <a:lnTo>
                    <a:pt x="209316" y="2232"/>
                  </a:lnTo>
                  <a:lnTo>
                    <a:pt x="197332" y="200"/>
                  </a:lnTo>
                  <a:lnTo>
                    <a:pt x="105705" y="141"/>
                  </a:lnTo>
                  <a:lnTo>
                    <a:pt x="75158" y="48"/>
                  </a:lnTo>
                  <a:close/>
                </a:path>
                <a:path w="262889" h="394970">
                  <a:moveTo>
                    <a:pt x="255905" y="375384"/>
                  </a:moveTo>
                  <a:lnTo>
                    <a:pt x="232587" y="375384"/>
                  </a:lnTo>
                  <a:lnTo>
                    <a:pt x="233248" y="375968"/>
                  </a:lnTo>
                  <a:lnTo>
                    <a:pt x="236613" y="391932"/>
                  </a:lnTo>
                  <a:lnTo>
                    <a:pt x="239204" y="394053"/>
                  </a:lnTo>
                  <a:lnTo>
                    <a:pt x="249529" y="394053"/>
                  </a:lnTo>
                  <a:lnTo>
                    <a:pt x="251879" y="394078"/>
                  </a:lnTo>
                  <a:lnTo>
                    <a:pt x="260223" y="393887"/>
                  </a:lnTo>
                  <a:lnTo>
                    <a:pt x="262458" y="390027"/>
                  </a:lnTo>
                  <a:lnTo>
                    <a:pt x="255905" y="375384"/>
                  </a:lnTo>
                  <a:close/>
                </a:path>
                <a:path w="262889" h="394970">
                  <a:moveTo>
                    <a:pt x="94221" y="375625"/>
                  </a:moveTo>
                  <a:lnTo>
                    <a:pt x="31572" y="375625"/>
                  </a:lnTo>
                  <a:lnTo>
                    <a:pt x="49161" y="375703"/>
                  </a:lnTo>
                  <a:lnTo>
                    <a:pt x="94221" y="375625"/>
                  </a:lnTo>
                  <a:close/>
                </a:path>
                <a:path w="262889" h="394970">
                  <a:moveTo>
                    <a:pt x="217462" y="355114"/>
                  </a:moveTo>
                  <a:lnTo>
                    <a:pt x="44767" y="355406"/>
                  </a:lnTo>
                  <a:lnTo>
                    <a:pt x="247081" y="355406"/>
                  </a:lnTo>
                  <a:lnTo>
                    <a:pt x="218973" y="355356"/>
                  </a:lnTo>
                  <a:lnTo>
                    <a:pt x="217462" y="355114"/>
                  </a:lnTo>
                  <a:close/>
                </a:path>
                <a:path w="262889" h="394970">
                  <a:moveTo>
                    <a:pt x="240697" y="340954"/>
                  </a:moveTo>
                  <a:lnTo>
                    <a:pt x="215938" y="340954"/>
                  </a:lnTo>
                  <a:lnTo>
                    <a:pt x="221983" y="346313"/>
                  </a:lnTo>
                  <a:lnTo>
                    <a:pt x="222427" y="352968"/>
                  </a:lnTo>
                  <a:lnTo>
                    <a:pt x="221132" y="354390"/>
                  </a:lnTo>
                  <a:lnTo>
                    <a:pt x="218973" y="355356"/>
                  </a:lnTo>
                  <a:lnTo>
                    <a:pt x="247059" y="355356"/>
                  </a:lnTo>
                  <a:lnTo>
                    <a:pt x="240697" y="340954"/>
                  </a:lnTo>
                  <a:close/>
                </a:path>
                <a:path w="262889" h="394970">
                  <a:moveTo>
                    <a:pt x="223736" y="303349"/>
                  </a:moveTo>
                  <a:lnTo>
                    <a:pt x="201256" y="303349"/>
                  </a:lnTo>
                  <a:lnTo>
                    <a:pt x="201561" y="307489"/>
                  </a:lnTo>
                  <a:lnTo>
                    <a:pt x="204762" y="312328"/>
                  </a:lnTo>
                  <a:lnTo>
                    <a:pt x="205168" y="314792"/>
                  </a:lnTo>
                  <a:lnTo>
                    <a:pt x="206171" y="317637"/>
                  </a:lnTo>
                  <a:lnTo>
                    <a:pt x="63893" y="317878"/>
                  </a:lnTo>
                  <a:lnTo>
                    <a:pt x="62090" y="318018"/>
                  </a:lnTo>
                  <a:lnTo>
                    <a:pt x="230465" y="318018"/>
                  </a:lnTo>
                  <a:lnTo>
                    <a:pt x="229438" y="315744"/>
                  </a:lnTo>
                  <a:lnTo>
                    <a:pt x="223736" y="303349"/>
                  </a:lnTo>
                  <a:close/>
                </a:path>
                <a:path w="262889" h="394970">
                  <a:moveTo>
                    <a:pt x="74155" y="283663"/>
                  </a:moveTo>
                  <a:lnTo>
                    <a:pt x="72529" y="283664"/>
                  </a:lnTo>
                  <a:lnTo>
                    <a:pt x="74142" y="283766"/>
                  </a:lnTo>
                  <a:close/>
                </a:path>
                <a:path w="262889" h="394970">
                  <a:moveTo>
                    <a:pt x="170789" y="283513"/>
                  </a:moveTo>
                  <a:lnTo>
                    <a:pt x="74155" y="283663"/>
                  </a:lnTo>
                  <a:lnTo>
                    <a:pt x="214681" y="283766"/>
                  </a:lnTo>
                  <a:lnTo>
                    <a:pt x="214578" y="283537"/>
                  </a:lnTo>
                  <a:lnTo>
                    <a:pt x="187591" y="283537"/>
                  </a:lnTo>
                  <a:lnTo>
                    <a:pt x="170789" y="283513"/>
                  </a:lnTo>
                  <a:close/>
                </a:path>
                <a:path w="262889" h="394970">
                  <a:moveTo>
                    <a:pt x="212040" y="269516"/>
                  </a:moveTo>
                  <a:lnTo>
                    <a:pt x="184391" y="269516"/>
                  </a:lnTo>
                  <a:lnTo>
                    <a:pt x="188772" y="273479"/>
                  </a:lnTo>
                  <a:lnTo>
                    <a:pt x="190004" y="282775"/>
                  </a:lnTo>
                  <a:lnTo>
                    <a:pt x="187591" y="283537"/>
                  </a:lnTo>
                  <a:lnTo>
                    <a:pt x="214578" y="283537"/>
                  </a:lnTo>
                  <a:lnTo>
                    <a:pt x="209626" y="272628"/>
                  </a:lnTo>
                  <a:lnTo>
                    <a:pt x="210693" y="270151"/>
                  </a:lnTo>
                  <a:lnTo>
                    <a:pt x="212040" y="269516"/>
                  </a:lnTo>
                  <a:close/>
                </a:path>
                <a:path w="262889" h="394970">
                  <a:moveTo>
                    <a:pt x="216285" y="267903"/>
                  </a:moveTo>
                  <a:lnTo>
                    <a:pt x="76149" y="267903"/>
                  </a:lnTo>
                  <a:lnTo>
                    <a:pt x="81876" y="269707"/>
                  </a:lnTo>
                  <a:lnTo>
                    <a:pt x="212040" y="269516"/>
                  </a:lnTo>
                  <a:lnTo>
                    <a:pt x="215087" y="268081"/>
                  </a:lnTo>
                  <a:lnTo>
                    <a:pt x="216285" y="267903"/>
                  </a:lnTo>
                  <a:close/>
                </a:path>
                <a:path w="262889" h="394970">
                  <a:moveTo>
                    <a:pt x="190507" y="216468"/>
                  </a:moveTo>
                  <a:lnTo>
                    <a:pt x="60960" y="216468"/>
                  </a:lnTo>
                  <a:lnTo>
                    <a:pt x="72009" y="216646"/>
                  </a:lnTo>
                  <a:lnTo>
                    <a:pt x="77228" y="222577"/>
                  </a:lnTo>
                  <a:lnTo>
                    <a:pt x="77038" y="233931"/>
                  </a:lnTo>
                  <a:lnTo>
                    <a:pt x="71894" y="239976"/>
                  </a:lnTo>
                  <a:lnTo>
                    <a:pt x="62712" y="240129"/>
                  </a:lnTo>
                  <a:lnTo>
                    <a:pt x="236390" y="240129"/>
                  </a:lnTo>
                  <a:lnTo>
                    <a:pt x="236389" y="239900"/>
                  </a:lnTo>
                  <a:lnTo>
                    <a:pt x="189903" y="239900"/>
                  </a:lnTo>
                  <a:lnTo>
                    <a:pt x="185039" y="234515"/>
                  </a:lnTo>
                  <a:lnTo>
                    <a:pt x="184988" y="221828"/>
                  </a:lnTo>
                  <a:lnTo>
                    <a:pt x="190507" y="216468"/>
                  </a:lnTo>
                  <a:close/>
                </a:path>
                <a:path w="262889" h="394970">
                  <a:moveTo>
                    <a:pt x="236216" y="216303"/>
                  </a:moveTo>
                  <a:lnTo>
                    <a:pt x="190677" y="216303"/>
                  </a:lnTo>
                  <a:lnTo>
                    <a:pt x="201142" y="216341"/>
                  </a:lnTo>
                  <a:lnTo>
                    <a:pt x="207340" y="222260"/>
                  </a:lnTo>
                  <a:lnTo>
                    <a:pt x="207213" y="233067"/>
                  </a:lnTo>
                  <a:lnTo>
                    <a:pt x="201523" y="239875"/>
                  </a:lnTo>
                  <a:lnTo>
                    <a:pt x="189903" y="239900"/>
                  </a:lnTo>
                  <a:lnTo>
                    <a:pt x="236389" y="239900"/>
                  </a:lnTo>
                  <a:lnTo>
                    <a:pt x="236216" y="216303"/>
                  </a:lnTo>
                  <a:close/>
                </a:path>
                <a:path w="262889" h="394970">
                  <a:moveTo>
                    <a:pt x="235942" y="32242"/>
                  </a:moveTo>
                  <a:lnTo>
                    <a:pt x="188836" y="32242"/>
                  </a:lnTo>
                  <a:lnTo>
                    <a:pt x="196307" y="33181"/>
                  </a:lnTo>
                  <a:lnTo>
                    <a:pt x="202210" y="37170"/>
                  </a:lnTo>
                  <a:lnTo>
                    <a:pt x="206040" y="43426"/>
                  </a:lnTo>
                  <a:lnTo>
                    <a:pt x="207289" y="51165"/>
                  </a:lnTo>
                  <a:lnTo>
                    <a:pt x="206991" y="70820"/>
                  </a:lnTo>
                  <a:lnTo>
                    <a:pt x="207187" y="138732"/>
                  </a:lnTo>
                  <a:lnTo>
                    <a:pt x="202692" y="143316"/>
                  </a:lnTo>
                  <a:lnTo>
                    <a:pt x="59207" y="143545"/>
                  </a:lnTo>
                  <a:lnTo>
                    <a:pt x="236132" y="143545"/>
                  </a:lnTo>
                  <a:lnTo>
                    <a:pt x="235942" y="32242"/>
                  </a:lnTo>
                  <a:close/>
                </a:path>
                <a:path w="262889" h="394970">
                  <a:moveTo>
                    <a:pt x="104157" y="32539"/>
                  </a:moveTo>
                  <a:lnTo>
                    <a:pt x="84359" y="32539"/>
                  </a:lnTo>
                  <a:lnTo>
                    <a:pt x="91850" y="32550"/>
                  </a:lnTo>
                  <a:lnTo>
                    <a:pt x="103860" y="32763"/>
                  </a:lnTo>
                  <a:lnTo>
                    <a:pt x="104157" y="32539"/>
                  </a:lnTo>
                  <a:close/>
                </a:path>
                <a:path w="262889" h="394970">
                  <a:moveTo>
                    <a:pt x="184894" y="32496"/>
                  </a:moveTo>
                  <a:lnTo>
                    <a:pt x="161823" y="32496"/>
                  </a:lnTo>
                  <a:lnTo>
                    <a:pt x="168594" y="32564"/>
                  </a:lnTo>
                  <a:lnTo>
                    <a:pt x="175367" y="32703"/>
                  </a:lnTo>
                  <a:lnTo>
                    <a:pt x="182122" y="32675"/>
                  </a:lnTo>
                  <a:lnTo>
                    <a:pt x="184894" y="32496"/>
                  </a:lnTo>
                  <a:close/>
                </a:path>
                <a:path w="262889" h="394970">
                  <a:moveTo>
                    <a:pt x="233224" y="23308"/>
                  </a:moveTo>
                  <a:lnTo>
                    <a:pt x="130979" y="23308"/>
                  </a:lnTo>
                  <a:lnTo>
                    <a:pt x="139495" y="23363"/>
                  </a:lnTo>
                  <a:lnTo>
                    <a:pt x="148005" y="23619"/>
                  </a:lnTo>
                  <a:lnTo>
                    <a:pt x="150520" y="23721"/>
                  </a:lnTo>
                  <a:lnTo>
                    <a:pt x="154190" y="26095"/>
                  </a:lnTo>
                  <a:lnTo>
                    <a:pt x="156565" y="32128"/>
                  </a:lnTo>
                  <a:lnTo>
                    <a:pt x="158711" y="32522"/>
                  </a:lnTo>
                  <a:lnTo>
                    <a:pt x="184894" y="32496"/>
                  </a:lnTo>
                  <a:lnTo>
                    <a:pt x="188836" y="32242"/>
                  </a:lnTo>
                  <a:lnTo>
                    <a:pt x="235942" y="32242"/>
                  </a:lnTo>
                  <a:lnTo>
                    <a:pt x="236003" y="30769"/>
                  </a:lnTo>
                  <a:lnTo>
                    <a:pt x="236232" y="28826"/>
                  </a:lnTo>
                  <a:lnTo>
                    <a:pt x="235407" y="26934"/>
                  </a:lnTo>
                  <a:lnTo>
                    <a:pt x="233224" y="23308"/>
                  </a:lnTo>
                  <a:close/>
                </a:path>
                <a:path w="262889" h="394970">
                  <a:moveTo>
                    <a:pt x="166793" y="0"/>
                  </a:moveTo>
                  <a:lnTo>
                    <a:pt x="105705" y="141"/>
                  </a:lnTo>
                  <a:lnTo>
                    <a:pt x="188361" y="141"/>
                  </a:lnTo>
                  <a:lnTo>
                    <a:pt x="1667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91A4B469-9FF2-46D0-B149-85C4E21D525E}"/>
                </a:ext>
              </a:extLst>
            </p:cNvPr>
            <p:cNvSpPr/>
            <p:nvPr/>
          </p:nvSpPr>
          <p:spPr>
            <a:xfrm>
              <a:off x="4973134" y="4679270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4">
                  <a:moveTo>
                    <a:pt x="378002" y="0"/>
                  </a:moveTo>
                  <a:lnTo>
                    <a:pt x="330587" y="2945"/>
                  </a:lnTo>
                  <a:lnTo>
                    <a:pt x="284929" y="11543"/>
                  </a:lnTo>
                  <a:lnTo>
                    <a:pt x="241383" y="25442"/>
                  </a:lnTo>
                  <a:lnTo>
                    <a:pt x="200302" y="44286"/>
                  </a:lnTo>
                  <a:lnTo>
                    <a:pt x="162042" y="67722"/>
                  </a:lnTo>
                  <a:lnTo>
                    <a:pt x="126957" y="95394"/>
                  </a:lnTo>
                  <a:lnTo>
                    <a:pt x="95400" y="126950"/>
                  </a:lnTo>
                  <a:lnTo>
                    <a:pt x="67726" y="162034"/>
                  </a:lnTo>
                  <a:lnTo>
                    <a:pt x="44289" y="200293"/>
                  </a:lnTo>
                  <a:lnTo>
                    <a:pt x="25444" y="241372"/>
                  </a:lnTo>
                  <a:lnTo>
                    <a:pt x="11544" y="284917"/>
                  </a:lnTo>
                  <a:lnTo>
                    <a:pt x="2945" y="330574"/>
                  </a:lnTo>
                  <a:lnTo>
                    <a:pt x="0" y="377990"/>
                  </a:lnTo>
                  <a:lnTo>
                    <a:pt x="2945" y="425405"/>
                  </a:lnTo>
                  <a:lnTo>
                    <a:pt x="11544" y="471063"/>
                  </a:lnTo>
                  <a:lnTo>
                    <a:pt x="25444" y="514609"/>
                  </a:lnTo>
                  <a:lnTo>
                    <a:pt x="44289" y="555689"/>
                  </a:lnTo>
                  <a:lnTo>
                    <a:pt x="67726" y="593950"/>
                  </a:lnTo>
                  <a:lnTo>
                    <a:pt x="95400" y="629035"/>
                  </a:lnTo>
                  <a:lnTo>
                    <a:pt x="126957" y="660592"/>
                  </a:lnTo>
                  <a:lnTo>
                    <a:pt x="162042" y="688266"/>
                  </a:lnTo>
                  <a:lnTo>
                    <a:pt x="200302" y="711703"/>
                  </a:lnTo>
                  <a:lnTo>
                    <a:pt x="241383" y="730548"/>
                  </a:lnTo>
                  <a:lnTo>
                    <a:pt x="284929" y="744448"/>
                  </a:lnTo>
                  <a:lnTo>
                    <a:pt x="330587" y="753047"/>
                  </a:lnTo>
                  <a:lnTo>
                    <a:pt x="378002" y="755992"/>
                  </a:lnTo>
                  <a:lnTo>
                    <a:pt x="425418" y="753047"/>
                  </a:lnTo>
                  <a:lnTo>
                    <a:pt x="471076" y="744448"/>
                  </a:lnTo>
                  <a:lnTo>
                    <a:pt x="514622" y="730548"/>
                  </a:lnTo>
                  <a:lnTo>
                    <a:pt x="555702" y="711703"/>
                  </a:lnTo>
                  <a:lnTo>
                    <a:pt x="593962" y="688266"/>
                  </a:lnTo>
                  <a:lnTo>
                    <a:pt x="629048" y="660592"/>
                  </a:lnTo>
                  <a:lnTo>
                    <a:pt x="660605" y="629035"/>
                  </a:lnTo>
                  <a:lnTo>
                    <a:pt x="688279" y="593950"/>
                  </a:lnTo>
                  <a:lnTo>
                    <a:pt x="711716" y="555689"/>
                  </a:lnTo>
                  <a:lnTo>
                    <a:pt x="730561" y="514609"/>
                  </a:lnTo>
                  <a:lnTo>
                    <a:pt x="744460" y="471063"/>
                  </a:lnTo>
                  <a:lnTo>
                    <a:pt x="753060" y="425405"/>
                  </a:lnTo>
                  <a:lnTo>
                    <a:pt x="756005" y="377990"/>
                  </a:lnTo>
                  <a:lnTo>
                    <a:pt x="753060" y="330574"/>
                  </a:lnTo>
                  <a:lnTo>
                    <a:pt x="744460" y="284917"/>
                  </a:lnTo>
                  <a:lnTo>
                    <a:pt x="730561" y="241372"/>
                  </a:lnTo>
                  <a:lnTo>
                    <a:pt x="711716" y="200293"/>
                  </a:lnTo>
                  <a:lnTo>
                    <a:pt x="688279" y="162034"/>
                  </a:lnTo>
                  <a:lnTo>
                    <a:pt x="660605" y="126950"/>
                  </a:lnTo>
                  <a:lnTo>
                    <a:pt x="629048" y="95394"/>
                  </a:lnTo>
                  <a:lnTo>
                    <a:pt x="593962" y="67722"/>
                  </a:lnTo>
                  <a:lnTo>
                    <a:pt x="555702" y="44286"/>
                  </a:lnTo>
                  <a:lnTo>
                    <a:pt x="514622" y="25442"/>
                  </a:lnTo>
                  <a:lnTo>
                    <a:pt x="471076" y="11543"/>
                  </a:lnTo>
                  <a:lnTo>
                    <a:pt x="425418" y="2945"/>
                  </a:lnTo>
                  <a:lnTo>
                    <a:pt x="378002" y="0"/>
                  </a:lnTo>
                  <a:close/>
                </a:path>
              </a:pathLst>
            </a:custGeom>
            <a:solidFill>
              <a:srgbClr val="9D8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09BEAB89-D76D-44C9-8E6D-7037E1E2D176}"/>
                </a:ext>
              </a:extLst>
            </p:cNvPr>
            <p:cNvSpPr/>
            <p:nvPr/>
          </p:nvSpPr>
          <p:spPr>
            <a:xfrm>
              <a:off x="5127375" y="5191908"/>
              <a:ext cx="53340" cy="31750"/>
            </a:xfrm>
            <a:custGeom>
              <a:avLst/>
              <a:gdLst/>
              <a:ahLst/>
              <a:cxnLst/>
              <a:rect l="l" t="t" r="r" b="b"/>
              <a:pathLst>
                <a:path w="53339" h="31750">
                  <a:moveTo>
                    <a:pt x="0" y="31749"/>
                  </a:moveTo>
                  <a:lnTo>
                    <a:pt x="53022" y="31749"/>
                  </a:lnTo>
                  <a:lnTo>
                    <a:pt x="53022" y="0"/>
                  </a:lnTo>
                  <a:lnTo>
                    <a:pt x="0" y="0"/>
                  </a:lnTo>
                  <a:lnTo>
                    <a:pt x="0" y="31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A8634A03-7FCB-4FC0-9E84-121D486D241B}"/>
                </a:ext>
              </a:extLst>
            </p:cNvPr>
            <p:cNvSpPr/>
            <p:nvPr/>
          </p:nvSpPr>
          <p:spPr>
            <a:xfrm>
              <a:off x="5127375" y="5179208"/>
              <a:ext cx="133350" cy="0"/>
            </a:xfrm>
            <a:custGeom>
              <a:avLst/>
              <a:gdLst/>
              <a:ahLst/>
              <a:cxnLst/>
              <a:rect l="l" t="t" r="r" b="b"/>
              <a:pathLst>
                <a:path w="133350">
                  <a:moveTo>
                    <a:pt x="0" y="0"/>
                  </a:moveTo>
                  <a:lnTo>
                    <a:pt x="132994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71BFCDEB-41ED-498B-9B12-92337A1045D7}"/>
                </a:ext>
              </a:extLst>
            </p:cNvPr>
            <p:cNvSpPr/>
            <p:nvPr/>
          </p:nvSpPr>
          <p:spPr>
            <a:xfrm>
              <a:off x="5127375" y="5152539"/>
              <a:ext cx="34925" cy="13970"/>
            </a:xfrm>
            <a:custGeom>
              <a:avLst/>
              <a:gdLst/>
              <a:ahLst/>
              <a:cxnLst/>
              <a:rect l="l" t="t" r="r" b="b"/>
              <a:pathLst>
                <a:path w="34925" h="13970">
                  <a:moveTo>
                    <a:pt x="0" y="13970"/>
                  </a:moveTo>
                  <a:lnTo>
                    <a:pt x="34772" y="13970"/>
                  </a:lnTo>
                  <a:lnTo>
                    <a:pt x="34772" y="0"/>
                  </a:lnTo>
                  <a:lnTo>
                    <a:pt x="0" y="0"/>
                  </a:lnTo>
                  <a:lnTo>
                    <a:pt x="0" y="139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0EA28186-B56E-44CF-9E3A-F303FC71B955}"/>
                </a:ext>
              </a:extLst>
            </p:cNvPr>
            <p:cNvSpPr/>
            <p:nvPr/>
          </p:nvSpPr>
          <p:spPr>
            <a:xfrm>
              <a:off x="5127375" y="5138568"/>
              <a:ext cx="133350" cy="0"/>
            </a:xfrm>
            <a:custGeom>
              <a:avLst/>
              <a:gdLst/>
              <a:ahLst/>
              <a:cxnLst/>
              <a:rect l="l" t="t" r="r" b="b"/>
              <a:pathLst>
                <a:path w="133350">
                  <a:moveTo>
                    <a:pt x="0" y="0"/>
                  </a:moveTo>
                  <a:lnTo>
                    <a:pt x="132994" y="0"/>
                  </a:lnTo>
                </a:path>
              </a:pathLst>
            </a:custGeom>
            <a:ln w="2793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FE436978-EC17-4CD4-B250-A6CD04EA5158}"/>
                </a:ext>
              </a:extLst>
            </p:cNvPr>
            <p:cNvSpPr/>
            <p:nvPr/>
          </p:nvSpPr>
          <p:spPr>
            <a:xfrm>
              <a:off x="5127375" y="5109358"/>
              <a:ext cx="34925" cy="15240"/>
            </a:xfrm>
            <a:custGeom>
              <a:avLst/>
              <a:gdLst/>
              <a:ahLst/>
              <a:cxnLst/>
              <a:rect l="l" t="t" r="r" b="b"/>
              <a:pathLst>
                <a:path w="34925" h="15240">
                  <a:moveTo>
                    <a:pt x="0" y="15239"/>
                  </a:moveTo>
                  <a:lnTo>
                    <a:pt x="34772" y="15239"/>
                  </a:lnTo>
                  <a:lnTo>
                    <a:pt x="34772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B47E68CB-67FE-4DB6-97E8-A0F909638737}"/>
                </a:ext>
              </a:extLst>
            </p:cNvPr>
            <p:cNvSpPr/>
            <p:nvPr/>
          </p:nvSpPr>
          <p:spPr>
            <a:xfrm>
              <a:off x="5127375" y="5096023"/>
              <a:ext cx="133350" cy="0"/>
            </a:xfrm>
            <a:custGeom>
              <a:avLst/>
              <a:gdLst/>
              <a:ahLst/>
              <a:cxnLst/>
              <a:rect l="l" t="t" r="r" b="b"/>
              <a:pathLst>
                <a:path w="133350">
                  <a:moveTo>
                    <a:pt x="0" y="0"/>
                  </a:moveTo>
                  <a:lnTo>
                    <a:pt x="132994" y="0"/>
                  </a:lnTo>
                </a:path>
              </a:pathLst>
            </a:custGeom>
            <a:ln w="266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332FDC0B-8E5E-4336-9E52-4A574DDD46B7}"/>
                </a:ext>
              </a:extLst>
            </p:cNvPr>
            <p:cNvSpPr/>
            <p:nvPr/>
          </p:nvSpPr>
          <p:spPr>
            <a:xfrm>
              <a:off x="5127375" y="5067448"/>
              <a:ext cx="34290" cy="15240"/>
            </a:xfrm>
            <a:custGeom>
              <a:avLst/>
              <a:gdLst/>
              <a:ahLst/>
              <a:cxnLst/>
              <a:rect l="l" t="t" r="r" b="b"/>
              <a:pathLst>
                <a:path w="34289" h="15240">
                  <a:moveTo>
                    <a:pt x="0" y="15240"/>
                  </a:moveTo>
                  <a:lnTo>
                    <a:pt x="33896" y="15240"/>
                  </a:lnTo>
                  <a:lnTo>
                    <a:pt x="33896" y="0"/>
                  </a:lnTo>
                  <a:lnTo>
                    <a:pt x="0" y="0"/>
                  </a:lnTo>
                  <a:lnTo>
                    <a:pt x="0" y="15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515C1F23-7406-4020-BC2E-3B2BF7FBF401}"/>
                </a:ext>
              </a:extLst>
            </p:cNvPr>
            <p:cNvSpPr/>
            <p:nvPr/>
          </p:nvSpPr>
          <p:spPr>
            <a:xfrm>
              <a:off x="5127375" y="5050303"/>
              <a:ext cx="133350" cy="0"/>
            </a:xfrm>
            <a:custGeom>
              <a:avLst/>
              <a:gdLst/>
              <a:ahLst/>
              <a:cxnLst/>
              <a:rect l="l" t="t" r="r" b="b"/>
              <a:pathLst>
                <a:path w="133350">
                  <a:moveTo>
                    <a:pt x="0" y="0"/>
                  </a:moveTo>
                  <a:lnTo>
                    <a:pt x="132994" y="0"/>
                  </a:lnTo>
                </a:path>
              </a:pathLst>
            </a:custGeom>
            <a:ln w="342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4FED0E4E-421A-4802-A143-EFCFFFFDBE3A}"/>
                </a:ext>
              </a:extLst>
            </p:cNvPr>
            <p:cNvSpPr/>
            <p:nvPr/>
          </p:nvSpPr>
          <p:spPr>
            <a:xfrm>
              <a:off x="5203867" y="5192125"/>
              <a:ext cx="56515" cy="31750"/>
            </a:xfrm>
            <a:custGeom>
              <a:avLst/>
              <a:gdLst/>
              <a:ahLst/>
              <a:cxnLst/>
              <a:rect l="l" t="t" r="r" b="b"/>
              <a:pathLst>
                <a:path w="56514" h="31750">
                  <a:moveTo>
                    <a:pt x="56502" y="0"/>
                  </a:moveTo>
                  <a:lnTo>
                    <a:pt x="0" y="0"/>
                  </a:lnTo>
                  <a:lnTo>
                    <a:pt x="0" y="31254"/>
                  </a:lnTo>
                  <a:lnTo>
                    <a:pt x="56502" y="31254"/>
                  </a:lnTo>
                  <a:lnTo>
                    <a:pt x="565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9F4F7065-4B2E-4AC3-94A5-2E3F1769ACFF}"/>
                </a:ext>
              </a:extLst>
            </p:cNvPr>
            <p:cNvSpPr/>
            <p:nvPr/>
          </p:nvSpPr>
          <p:spPr>
            <a:xfrm>
              <a:off x="5183014" y="5151942"/>
              <a:ext cx="23495" cy="15240"/>
            </a:xfrm>
            <a:custGeom>
              <a:avLst/>
              <a:gdLst/>
              <a:ahLst/>
              <a:cxnLst/>
              <a:rect l="l" t="t" r="r" b="b"/>
              <a:pathLst>
                <a:path w="23495" h="15240">
                  <a:moveTo>
                    <a:pt x="23456" y="0"/>
                  </a:moveTo>
                  <a:lnTo>
                    <a:pt x="0" y="0"/>
                  </a:lnTo>
                  <a:lnTo>
                    <a:pt x="0" y="15176"/>
                  </a:lnTo>
                  <a:lnTo>
                    <a:pt x="23456" y="15176"/>
                  </a:lnTo>
                  <a:lnTo>
                    <a:pt x="23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>
              <a:extLst>
                <a:ext uri="{FF2B5EF4-FFF2-40B4-BE49-F238E27FC236}">
                  <a16:creationId xmlns:a16="http://schemas.microsoft.com/office/drawing/2014/main" id="{7AF6E94A-7292-42A5-93E6-72F3BE7B04CD}"/>
                </a:ext>
              </a:extLst>
            </p:cNvPr>
            <p:cNvSpPr/>
            <p:nvPr/>
          </p:nvSpPr>
          <p:spPr>
            <a:xfrm>
              <a:off x="5227337" y="5151942"/>
              <a:ext cx="33655" cy="15240"/>
            </a:xfrm>
            <a:custGeom>
              <a:avLst/>
              <a:gdLst/>
              <a:ahLst/>
              <a:cxnLst/>
              <a:rect l="l" t="t" r="r" b="b"/>
              <a:pathLst>
                <a:path w="33654" h="15240">
                  <a:moveTo>
                    <a:pt x="33032" y="0"/>
                  </a:moveTo>
                  <a:lnTo>
                    <a:pt x="0" y="0"/>
                  </a:lnTo>
                  <a:lnTo>
                    <a:pt x="0" y="15176"/>
                  </a:lnTo>
                  <a:lnTo>
                    <a:pt x="33032" y="15176"/>
                  </a:lnTo>
                  <a:lnTo>
                    <a:pt x="33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03879D43-803D-4FB1-A76A-731EC55FBEC7}"/>
                </a:ext>
              </a:extLst>
            </p:cNvPr>
            <p:cNvSpPr/>
            <p:nvPr/>
          </p:nvSpPr>
          <p:spPr>
            <a:xfrm>
              <a:off x="5183014" y="5109066"/>
              <a:ext cx="23495" cy="15240"/>
            </a:xfrm>
            <a:custGeom>
              <a:avLst/>
              <a:gdLst/>
              <a:ahLst/>
              <a:cxnLst/>
              <a:rect l="l" t="t" r="r" b="b"/>
              <a:pathLst>
                <a:path w="23495" h="15240">
                  <a:moveTo>
                    <a:pt x="23456" y="0"/>
                  </a:moveTo>
                  <a:lnTo>
                    <a:pt x="0" y="0"/>
                  </a:lnTo>
                  <a:lnTo>
                    <a:pt x="0" y="15176"/>
                  </a:lnTo>
                  <a:lnTo>
                    <a:pt x="23456" y="15176"/>
                  </a:lnTo>
                  <a:lnTo>
                    <a:pt x="23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7571632E-3704-4639-AA60-9722EC6C4D60}"/>
                </a:ext>
              </a:extLst>
            </p:cNvPr>
            <p:cNvSpPr/>
            <p:nvPr/>
          </p:nvSpPr>
          <p:spPr>
            <a:xfrm>
              <a:off x="5227337" y="5109066"/>
              <a:ext cx="33655" cy="15240"/>
            </a:xfrm>
            <a:custGeom>
              <a:avLst/>
              <a:gdLst/>
              <a:ahLst/>
              <a:cxnLst/>
              <a:rect l="l" t="t" r="r" b="b"/>
              <a:pathLst>
                <a:path w="33654" h="15240">
                  <a:moveTo>
                    <a:pt x="33032" y="0"/>
                  </a:moveTo>
                  <a:lnTo>
                    <a:pt x="0" y="0"/>
                  </a:lnTo>
                  <a:lnTo>
                    <a:pt x="0" y="15176"/>
                  </a:lnTo>
                  <a:lnTo>
                    <a:pt x="33032" y="15176"/>
                  </a:lnTo>
                  <a:lnTo>
                    <a:pt x="33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EB4AFFDE-9B77-41F5-AC68-B5178EA1D4D9}"/>
                </a:ext>
              </a:extLst>
            </p:cNvPr>
            <p:cNvSpPr/>
            <p:nvPr/>
          </p:nvSpPr>
          <p:spPr>
            <a:xfrm>
              <a:off x="5182138" y="5067538"/>
              <a:ext cx="23495" cy="15240"/>
            </a:xfrm>
            <a:custGeom>
              <a:avLst/>
              <a:gdLst/>
              <a:ahLst/>
              <a:cxnLst/>
              <a:rect l="l" t="t" r="r" b="b"/>
              <a:pathLst>
                <a:path w="23495" h="15240">
                  <a:moveTo>
                    <a:pt x="23469" y="0"/>
                  </a:moveTo>
                  <a:lnTo>
                    <a:pt x="0" y="0"/>
                  </a:lnTo>
                  <a:lnTo>
                    <a:pt x="0" y="15176"/>
                  </a:lnTo>
                  <a:lnTo>
                    <a:pt x="23469" y="15176"/>
                  </a:lnTo>
                  <a:lnTo>
                    <a:pt x="234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12E14CAF-FD4A-4736-A044-D8F9242DDC9F}"/>
                </a:ext>
              </a:extLst>
            </p:cNvPr>
            <p:cNvSpPr/>
            <p:nvPr/>
          </p:nvSpPr>
          <p:spPr>
            <a:xfrm>
              <a:off x="5226473" y="5067538"/>
              <a:ext cx="34290" cy="15240"/>
            </a:xfrm>
            <a:custGeom>
              <a:avLst/>
              <a:gdLst/>
              <a:ahLst/>
              <a:cxnLst/>
              <a:rect l="l" t="t" r="r" b="b"/>
              <a:pathLst>
                <a:path w="34289" h="15240">
                  <a:moveTo>
                    <a:pt x="33896" y="0"/>
                  </a:moveTo>
                  <a:lnTo>
                    <a:pt x="0" y="0"/>
                  </a:lnTo>
                  <a:lnTo>
                    <a:pt x="0" y="15176"/>
                  </a:lnTo>
                  <a:lnTo>
                    <a:pt x="33896" y="15176"/>
                  </a:lnTo>
                  <a:lnTo>
                    <a:pt x="338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76AEEECD-5D7A-483B-AF68-4661A4EA40C7}"/>
                </a:ext>
              </a:extLst>
            </p:cNvPr>
            <p:cNvSpPr/>
            <p:nvPr/>
          </p:nvSpPr>
          <p:spPr>
            <a:xfrm>
              <a:off x="5432494" y="4902772"/>
              <a:ext cx="133350" cy="320675"/>
            </a:xfrm>
            <a:custGeom>
              <a:avLst/>
              <a:gdLst/>
              <a:ahLst/>
              <a:cxnLst/>
              <a:rect l="l" t="t" r="r" b="b"/>
              <a:pathLst>
                <a:path w="133350" h="320675">
                  <a:moveTo>
                    <a:pt x="0" y="0"/>
                  </a:moveTo>
                  <a:lnTo>
                    <a:pt x="0" y="320598"/>
                  </a:lnTo>
                  <a:lnTo>
                    <a:pt x="53022" y="320598"/>
                  </a:lnTo>
                  <a:lnTo>
                    <a:pt x="53022" y="289344"/>
                  </a:lnTo>
                  <a:lnTo>
                    <a:pt x="132994" y="289344"/>
                  </a:lnTo>
                  <a:lnTo>
                    <a:pt x="132994" y="264337"/>
                  </a:lnTo>
                  <a:lnTo>
                    <a:pt x="34772" y="264337"/>
                  </a:lnTo>
                  <a:lnTo>
                    <a:pt x="34772" y="249161"/>
                  </a:lnTo>
                  <a:lnTo>
                    <a:pt x="132994" y="249161"/>
                  </a:lnTo>
                  <a:lnTo>
                    <a:pt x="132994" y="221475"/>
                  </a:lnTo>
                  <a:lnTo>
                    <a:pt x="34772" y="221475"/>
                  </a:lnTo>
                  <a:lnTo>
                    <a:pt x="34772" y="206298"/>
                  </a:lnTo>
                  <a:lnTo>
                    <a:pt x="132994" y="206298"/>
                  </a:lnTo>
                  <a:lnTo>
                    <a:pt x="132994" y="176110"/>
                  </a:lnTo>
                  <a:lnTo>
                    <a:pt x="33896" y="176110"/>
                  </a:lnTo>
                  <a:lnTo>
                    <a:pt x="33896" y="160934"/>
                  </a:lnTo>
                  <a:lnTo>
                    <a:pt x="132994" y="160934"/>
                  </a:lnTo>
                  <a:lnTo>
                    <a:pt x="132994" y="133248"/>
                  </a:lnTo>
                  <a:lnTo>
                    <a:pt x="34328" y="133248"/>
                  </a:lnTo>
                  <a:lnTo>
                    <a:pt x="34328" y="118071"/>
                  </a:lnTo>
                  <a:lnTo>
                    <a:pt x="132994" y="118071"/>
                  </a:lnTo>
                  <a:lnTo>
                    <a:pt x="132994" y="87884"/>
                  </a:lnTo>
                  <a:lnTo>
                    <a:pt x="33464" y="87884"/>
                  </a:lnTo>
                  <a:lnTo>
                    <a:pt x="33464" y="72707"/>
                  </a:lnTo>
                  <a:lnTo>
                    <a:pt x="132994" y="72707"/>
                  </a:lnTo>
                  <a:lnTo>
                    <a:pt x="132994" y="21437"/>
                  </a:lnTo>
                  <a:lnTo>
                    <a:pt x="0" y="0"/>
                  </a:lnTo>
                  <a:close/>
                </a:path>
                <a:path w="133350" h="320675">
                  <a:moveTo>
                    <a:pt x="132994" y="289344"/>
                  </a:moveTo>
                  <a:lnTo>
                    <a:pt x="76492" y="289344"/>
                  </a:lnTo>
                  <a:lnTo>
                    <a:pt x="76492" y="320598"/>
                  </a:lnTo>
                  <a:lnTo>
                    <a:pt x="132994" y="320598"/>
                  </a:lnTo>
                  <a:lnTo>
                    <a:pt x="132994" y="289344"/>
                  </a:lnTo>
                  <a:close/>
                </a:path>
                <a:path w="133350" h="320675">
                  <a:moveTo>
                    <a:pt x="79095" y="249161"/>
                  </a:moveTo>
                  <a:lnTo>
                    <a:pt x="55638" y="249161"/>
                  </a:lnTo>
                  <a:lnTo>
                    <a:pt x="55638" y="264337"/>
                  </a:lnTo>
                  <a:lnTo>
                    <a:pt x="79095" y="264337"/>
                  </a:lnTo>
                  <a:lnTo>
                    <a:pt x="79095" y="249161"/>
                  </a:lnTo>
                  <a:close/>
                </a:path>
                <a:path w="133350" h="320675">
                  <a:moveTo>
                    <a:pt x="132994" y="249161"/>
                  </a:moveTo>
                  <a:lnTo>
                    <a:pt x="99961" y="249161"/>
                  </a:lnTo>
                  <a:lnTo>
                    <a:pt x="99961" y="264337"/>
                  </a:lnTo>
                  <a:lnTo>
                    <a:pt x="132994" y="264337"/>
                  </a:lnTo>
                  <a:lnTo>
                    <a:pt x="132994" y="249161"/>
                  </a:lnTo>
                  <a:close/>
                </a:path>
                <a:path w="133350" h="320675">
                  <a:moveTo>
                    <a:pt x="79095" y="206298"/>
                  </a:moveTo>
                  <a:lnTo>
                    <a:pt x="55638" y="206298"/>
                  </a:lnTo>
                  <a:lnTo>
                    <a:pt x="55638" y="221475"/>
                  </a:lnTo>
                  <a:lnTo>
                    <a:pt x="79095" y="221475"/>
                  </a:lnTo>
                  <a:lnTo>
                    <a:pt x="79095" y="206298"/>
                  </a:lnTo>
                  <a:close/>
                </a:path>
                <a:path w="133350" h="320675">
                  <a:moveTo>
                    <a:pt x="132994" y="206298"/>
                  </a:moveTo>
                  <a:lnTo>
                    <a:pt x="99961" y="206298"/>
                  </a:lnTo>
                  <a:lnTo>
                    <a:pt x="99961" y="221475"/>
                  </a:lnTo>
                  <a:lnTo>
                    <a:pt x="132994" y="221475"/>
                  </a:lnTo>
                  <a:lnTo>
                    <a:pt x="132994" y="206298"/>
                  </a:lnTo>
                  <a:close/>
                </a:path>
                <a:path w="133350" h="320675">
                  <a:moveTo>
                    <a:pt x="78232" y="160934"/>
                  </a:moveTo>
                  <a:lnTo>
                    <a:pt x="54762" y="160934"/>
                  </a:lnTo>
                  <a:lnTo>
                    <a:pt x="54762" y="176110"/>
                  </a:lnTo>
                  <a:lnTo>
                    <a:pt x="78232" y="176110"/>
                  </a:lnTo>
                  <a:lnTo>
                    <a:pt x="78232" y="160934"/>
                  </a:lnTo>
                  <a:close/>
                </a:path>
                <a:path w="133350" h="320675">
                  <a:moveTo>
                    <a:pt x="132994" y="160934"/>
                  </a:moveTo>
                  <a:lnTo>
                    <a:pt x="99098" y="160934"/>
                  </a:lnTo>
                  <a:lnTo>
                    <a:pt x="99098" y="176110"/>
                  </a:lnTo>
                  <a:lnTo>
                    <a:pt x="132994" y="176110"/>
                  </a:lnTo>
                  <a:lnTo>
                    <a:pt x="132994" y="160934"/>
                  </a:lnTo>
                  <a:close/>
                </a:path>
                <a:path w="133350" h="320675">
                  <a:moveTo>
                    <a:pt x="78663" y="118071"/>
                  </a:moveTo>
                  <a:lnTo>
                    <a:pt x="55194" y="118071"/>
                  </a:lnTo>
                  <a:lnTo>
                    <a:pt x="55194" y="133248"/>
                  </a:lnTo>
                  <a:lnTo>
                    <a:pt x="78663" y="133248"/>
                  </a:lnTo>
                  <a:lnTo>
                    <a:pt x="78663" y="118071"/>
                  </a:lnTo>
                  <a:close/>
                </a:path>
                <a:path w="133350" h="320675">
                  <a:moveTo>
                    <a:pt x="132994" y="118071"/>
                  </a:moveTo>
                  <a:lnTo>
                    <a:pt x="99529" y="118071"/>
                  </a:lnTo>
                  <a:lnTo>
                    <a:pt x="99529" y="133248"/>
                  </a:lnTo>
                  <a:lnTo>
                    <a:pt x="132994" y="133248"/>
                  </a:lnTo>
                  <a:lnTo>
                    <a:pt x="132994" y="118071"/>
                  </a:lnTo>
                  <a:close/>
                </a:path>
                <a:path w="133350" h="320675">
                  <a:moveTo>
                    <a:pt x="77800" y="72707"/>
                  </a:moveTo>
                  <a:lnTo>
                    <a:pt x="54330" y="72707"/>
                  </a:lnTo>
                  <a:lnTo>
                    <a:pt x="54330" y="87884"/>
                  </a:lnTo>
                  <a:lnTo>
                    <a:pt x="77800" y="87884"/>
                  </a:lnTo>
                  <a:lnTo>
                    <a:pt x="77800" y="72707"/>
                  </a:lnTo>
                  <a:close/>
                </a:path>
                <a:path w="133350" h="320675">
                  <a:moveTo>
                    <a:pt x="132994" y="72707"/>
                  </a:moveTo>
                  <a:lnTo>
                    <a:pt x="98666" y="72707"/>
                  </a:lnTo>
                  <a:lnTo>
                    <a:pt x="98666" y="87884"/>
                  </a:lnTo>
                  <a:lnTo>
                    <a:pt x="132994" y="87884"/>
                  </a:lnTo>
                  <a:lnTo>
                    <a:pt x="132994" y="727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B257D8C4-50F2-47DE-B918-41EFC4CDEAD1}"/>
                </a:ext>
              </a:extLst>
            </p:cNvPr>
            <p:cNvSpPr/>
            <p:nvPr/>
          </p:nvSpPr>
          <p:spPr>
            <a:xfrm>
              <a:off x="5280783" y="5191626"/>
              <a:ext cx="53340" cy="31750"/>
            </a:xfrm>
            <a:custGeom>
              <a:avLst/>
              <a:gdLst/>
              <a:ahLst/>
              <a:cxnLst/>
              <a:rect l="l" t="t" r="r" b="b"/>
              <a:pathLst>
                <a:path w="53339" h="31750">
                  <a:moveTo>
                    <a:pt x="0" y="31750"/>
                  </a:moveTo>
                  <a:lnTo>
                    <a:pt x="53121" y="31750"/>
                  </a:lnTo>
                  <a:lnTo>
                    <a:pt x="53121" y="0"/>
                  </a:lnTo>
                  <a:lnTo>
                    <a:pt x="0" y="0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AC33353F-4273-4BD7-87AD-695676B396C3}"/>
                </a:ext>
              </a:extLst>
            </p:cNvPr>
            <p:cNvSpPr/>
            <p:nvPr/>
          </p:nvSpPr>
          <p:spPr>
            <a:xfrm>
              <a:off x="5280608" y="5179562"/>
              <a:ext cx="133350" cy="0"/>
            </a:xfrm>
            <a:custGeom>
              <a:avLst/>
              <a:gdLst/>
              <a:ahLst/>
              <a:cxnLst/>
              <a:rect l="l" t="t" r="r" b="b"/>
              <a:pathLst>
                <a:path w="133350">
                  <a:moveTo>
                    <a:pt x="0" y="0"/>
                  </a:moveTo>
                  <a:lnTo>
                    <a:pt x="132998" y="0"/>
                  </a:lnTo>
                </a:path>
              </a:pathLst>
            </a:custGeom>
            <a:ln w="241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>
              <a:extLst>
                <a:ext uri="{FF2B5EF4-FFF2-40B4-BE49-F238E27FC236}">
                  <a16:creationId xmlns:a16="http://schemas.microsoft.com/office/drawing/2014/main" id="{BC2A4E6A-2C49-4D75-AD1A-7B2AF77907BB}"/>
                </a:ext>
              </a:extLst>
            </p:cNvPr>
            <p:cNvSpPr/>
            <p:nvPr/>
          </p:nvSpPr>
          <p:spPr>
            <a:xfrm>
              <a:off x="5280485" y="5152256"/>
              <a:ext cx="35560" cy="15240"/>
            </a:xfrm>
            <a:custGeom>
              <a:avLst/>
              <a:gdLst/>
              <a:ahLst/>
              <a:cxnLst/>
              <a:rect l="l" t="t" r="r" b="b"/>
              <a:pathLst>
                <a:path w="35560" h="15240">
                  <a:moveTo>
                    <a:pt x="0" y="15239"/>
                  </a:moveTo>
                  <a:lnTo>
                    <a:pt x="35157" y="15239"/>
                  </a:lnTo>
                  <a:lnTo>
                    <a:pt x="35157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E164D2AB-577E-449C-ADE8-FAA88546A7AE}"/>
                </a:ext>
              </a:extLst>
            </p:cNvPr>
            <p:cNvSpPr/>
            <p:nvPr/>
          </p:nvSpPr>
          <p:spPr>
            <a:xfrm>
              <a:off x="5280350" y="5138287"/>
              <a:ext cx="133350" cy="0"/>
            </a:xfrm>
            <a:custGeom>
              <a:avLst/>
              <a:gdLst/>
              <a:ahLst/>
              <a:cxnLst/>
              <a:rect l="l" t="t" r="r" b="b"/>
              <a:pathLst>
                <a:path w="133350">
                  <a:moveTo>
                    <a:pt x="0" y="0"/>
                  </a:moveTo>
                  <a:lnTo>
                    <a:pt x="133001" y="0"/>
                  </a:lnTo>
                </a:path>
              </a:pathLst>
            </a:custGeom>
            <a:ln w="2793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DCD1B558-969B-4BCF-9E6F-839C492310DA}"/>
                </a:ext>
              </a:extLst>
            </p:cNvPr>
            <p:cNvSpPr/>
            <p:nvPr/>
          </p:nvSpPr>
          <p:spPr>
            <a:xfrm>
              <a:off x="5280215" y="5109076"/>
              <a:ext cx="35560" cy="15240"/>
            </a:xfrm>
            <a:custGeom>
              <a:avLst/>
              <a:gdLst/>
              <a:ahLst/>
              <a:cxnLst/>
              <a:rect l="l" t="t" r="r" b="b"/>
              <a:pathLst>
                <a:path w="35560" h="15240">
                  <a:moveTo>
                    <a:pt x="0" y="15240"/>
                  </a:moveTo>
                  <a:lnTo>
                    <a:pt x="35428" y="15240"/>
                  </a:lnTo>
                  <a:lnTo>
                    <a:pt x="35428" y="0"/>
                  </a:lnTo>
                  <a:lnTo>
                    <a:pt x="0" y="0"/>
                  </a:lnTo>
                  <a:lnTo>
                    <a:pt x="0" y="15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4479881C-7293-4006-9F00-EB4057F6FF67}"/>
                </a:ext>
              </a:extLst>
            </p:cNvPr>
            <p:cNvSpPr/>
            <p:nvPr/>
          </p:nvSpPr>
          <p:spPr>
            <a:xfrm>
              <a:off x="5280047" y="5090026"/>
              <a:ext cx="133350" cy="0"/>
            </a:xfrm>
            <a:custGeom>
              <a:avLst/>
              <a:gdLst/>
              <a:ahLst/>
              <a:cxnLst/>
              <a:rect l="l" t="t" r="r" b="b"/>
              <a:pathLst>
                <a:path w="133350">
                  <a:moveTo>
                    <a:pt x="0" y="0"/>
                  </a:moveTo>
                  <a:lnTo>
                    <a:pt x="133005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>
              <a:extLst>
                <a:ext uri="{FF2B5EF4-FFF2-40B4-BE49-F238E27FC236}">
                  <a16:creationId xmlns:a16="http://schemas.microsoft.com/office/drawing/2014/main" id="{CCC062B1-2114-43F2-8002-2CC7E1BB4196}"/>
                </a:ext>
              </a:extLst>
            </p:cNvPr>
            <p:cNvSpPr/>
            <p:nvPr/>
          </p:nvSpPr>
          <p:spPr>
            <a:xfrm>
              <a:off x="5357375" y="5192121"/>
              <a:ext cx="56515" cy="31750"/>
            </a:xfrm>
            <a:custGeom>
              <a:avLst/>
              <a:gdLst/>
              <a:ahLst/>
              <a:cxnLst/>
              <a:rect l="l" t="t" r="r" b="b"/>
              <a:pathLst>
                <a:path w="56514" h="31750">
                  <a:moveTo>
                    <a:pt x="56309" y="0"/>
                  </a:moveTo>
                  <a:lnTo>
                    <a:pt x="0" y="0"/>
                  </a:lnTo>
                  <a:lnTo>
                    <a:pt x="0" y="31254"/>
                  </a:lnTo>
                  <a:lnTo>
                    <a:pt x="56502" y="31254"/>
                  </a:lnTo>
                  <a:lnTo>
                    <a:pt x="563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>
              <a:extLst>
                <a:ext uri="{FF2B5EF4-FFF2-40B4-BE49-F238E27FC236}">
                  <a16:creationId xmlns:a16="http://schemas.microsoft.com/office/drawing/2014/main" id="{97F693B5-ED14-4D49-8921-48CAA06E6D88}"/>
                </a:ext>
              </a:extLst>
            </p:cNvPr>
            <p:cNvSpPr/>
            <p:nvPr/>
          </p:nvSpPr>
          <p:spPr>
            <a:xfrm>
              <a:off x="5336508" y="5151939"/>
              <a:ext cx="23495" cy="15240"/>
            </a:xfrm>
            <a:custGeom>
              <a:avLst/>
              <a:gdLst/>
              <a:ahLst/>
              <a:cxnLst/>
              <a:rect l="l" t="t" r="r" b="b"/>
              <a:pathLst>
                <a:path w="23495" h="15240">
                  <a:moveTo>
                    <a:pt x="23469" y="0"/>
                  </a:moveTo>
                  <a:lnTo>
                    <a:pt x="0" y="0"/>
                  </a:lnTo>
                  <a:lnTo>
                    <a:pt x="0" y="15176"/>
                  </a:lnTo>
                  <a:lnTo>
                    <a:pt x="23469" y="15176"/>
                  </a:lnTo>
                  <a:lnTo>
                    <a:pt x="234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>
              <a:extLst>
                <a:ext uri="{FF2B5EF4-FFF2-40B4-BE49-F238E27FC236}">
                  <a16:creationId xmlns:a16="http://schemas.microsoft.com/office/drawing/2014/main" id="{3D5C8254-C957-474C-B9AC-87C7ED68B1F0}"/>
                </a:ext>
              </a:extLst>
            </p:cNvPr>
            <p:cNvSpPr/>
            <p:nvPr/>
          </p:nvSpPr>
          <p:spPr>
            <a:xfrm>
              <a:off x="5380844" y="5151939"/>
              <a:ext cx="33020" cy="15240"/>
            </a:xfrm>
            <a:custGeom>
              <a:avLst/>
              <a:gdLst/>
              <a:ahLst/>
              <a:cxnLst/>
              <a:rect l="l" t="t" r="r" b="b"/>
              <a:pathLst>
                <a:path w="33020" h="15240">
                  <a:moveTo>
                    <a:pt x="32591" y="0"/>
                  </a:moveTo>
                  <a:lnTo>
                    <a:pt x="0" y="0"/>
                  </a:lnTo>
                  <a:lnTo>
                    <a:pt x="0" y="15176"/>
                  </a:lnTo>
                  <a:lnTo>
                    <a:pt x="32685" y="15176"/>
                  </a:lnTo>
                  <a:lnTo>
                    <a:pt x="325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>
              <a:extLst>
                <a:ext uri="{FF2B5EF4-FFF2-40B4-BE49-F238E27FC236}">
                  <a16:creationId xmlns:a16="http://schemas.microsoft.com/office/drawing/2014/main" id="{63D4B50E-3B13-4DAB-9231-B6D8DCF54DD0}"/>
                </a:ext>
              </a:extLst>
            </p:cNvPr>
            <p:cNvSpPr/>
            <p:nvPr/>
          </p:nvSpPr>
          <p:spPr>
            <a:xfrm>
              <a:off x="5336508" y="5109076"/>
              <a:ext cx="23495" cy="15240"/>
            </a:xfrm>
            <a:custGeom>
              <a:avLst/>
              <a:gdLst/>
              <a:ahLst/>
              <a:cxnLst/>
              <a:rect l="l" t="t" r="r" b="b"/>
              <a:pathLst>
                <a:path w="23495" h="15240">
                  <a:moveTo>
                    <a:pt x="0" y="15240"/>
                  </a:moveTo>
                  <a:lnTo>
                    <a:pt x="23469" y="15240"/>
                  </a:lnTo>
                  <a:lnTo>
                    <a:pt x="23469" y="0"/>
                  </a:lnTo>
                  <a:lnTo>
                    <a:pt x="0" y="0"/>
                  </a:lnTo>
                  <a:lnTo>
                    <a:pt x="0" y="15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B49E4670-D9E5-4A7A-B294-C1A0FACA5929}"/>
                </a:ext>
              </a:extLst>
            </p:cNvPr>
            <p:cNvSpPr/>
            <p:nvPr/>
          </p:nvSpPr>
          <p:spPr>
            <a:xfrm>
              <a:off x="5380844" y="5109064"/>
              <a:ext cx="33020" cy="15240"/>
            </a:xfrm>
            <a:custGeom>
              <a:avLst/>
              <a:gdLst/>
              <a:ahLst/>
              <a:cxnLst/>
              <a:rect l="l" t="t" r="r" b="b"/>
              <a:pathLst>
                <a:path w="33020" h="15240">
                  <a:moveTo>
                    <a:pt x="32326" y="0"/>
                  </a:moveTo>
                  <a:lnTo>
                    <a:pt x="0" y="0"/>
                  </a:lnTo>
                  <a:lnTo>
                    <a:pt x="0" y="15176"/>
                  </a:lnTo>
                  <a:lnTo>
                    <a:pt x="32420" y="15176"/>
                  </a:lnTo>
                  <a:lnTo>
                    <a:pt x="323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>
              <a:extLst>
                <a:ext uri="{FF2B5EF4-FFF2-40B4-BE49-F238E27FC236}">
                  <a16:creationId xmlns:a16="http://schemas.microsoft.com/office/drawing/2014/main" id="{A8A1EE72-E830-4A8A-8AEF-FA34DFF1D954}"/>
                </a:ext>
              </a:extLst>
            </p:cNvPr>
            <p:cNvSpPr/>
            <p:nvPr/>
          </p:nvSpPr>
          <p:spPr>
            <a:xfrm>
              <a:off x="5279931" y="5014353"/>
              <a:ext cx="57150" cy="40640"/>
            </a:xfrm>
            <a:custGeom>
              <a:avLst/>
              <a:gdLst/>
              <a:ahLst/>
              <a:cxnLst/>
              <a:rect l="l" t="t" r="r" b="b"/>
              <a:pathLst>
                <a:path w="57150" h="40640">
                  <a:moveTo>
                    <a:pt x="0" y="40640"/>
                  </a:moveTo>
                  <a:lnTo>
                    <a:pt x="56578" y="40640"/>
                  </a:lnTo>
                  <a:lnTo>
                    <a:pt x="56578" y="0"/>
                  </a:lnTo>
                  <a:lnTo>
                    <a:pt x="0" y="0"/>
                  </a:lnTo>
                  <a:lnTo>
                    <a:pt x="0" y="40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>
              <a:extLst>
                <a:ext uri="{FF2B5EF4-FFF2-40B4-BE49-F238E27FC236}">
                  <a16:creationId xmlns:a16="http://schemas.microsoft.com/office/drawing/2014/main" id="{FC480541-D6FA-418B-A19E-013DA4AD5CE8}"/>
                </a:ext>
              </a:extLst>
            </p:cNvPr>
            <p:cNvSpPr/>
            <p:nvPr/>
          </p:nvSpPr>
          <p:spPr>
            <a:xfrm>
              <a:off x="5205611" y="4996573"/>
              <a:ext cx="131445" cy="0"/>
            </a:xfrm>
            <a:custGeom>
              <a:avLst/>
              <a:gdLst/>
              <a:ahLst/>
              <a:cxnLst/>
              <a:rect l="l" t="t" r="r" b="b"/>
              <a:pathLst>
                <a:path w="131445">
                  <a:moveTo>
                    <a:pt x="0" y="0"/>
                  </a:moveTo>
                  <a:lnTo>
                    <a:pt x="130898" y="0"/>
                  </a:lnTo>
                </a:path>
              </a:pathLst>
            </a:custGeom>
            <a:ln w="355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>
              <a:extLst>
                <a:ext uri="{FF2B5EF4-FFF2-40B4-BE49-F238E27FC236}">
                  <a16:creationId xmlns:a16="http://schemas.microsoft.com/office/drawing/2014/main" id="{7BDB002D-F867-4D0D-BB51-4387602BF7DC}"/>
                </a:ext>
              </a:extLst>
            </p:cNvPr>
            <p:cNvSpPr/>
            <p:nvPr/>
          </p:nvSpPr>
          <p:spPr>
            <a:xfrm>
              <a:off x="5205611" y="4963553"/>
              <a:ext cx="33655" cy="15240"/>
            </a:xfrm>
            <a:custGeom>
              <a:avLst/>
              <a:gdLst/>
              <a:ahLst/>
              <a:cxnLst/>
              <a:rect l="l" t="t" r="r" b="b"/>
              <a:pathLst>
                <a:path w="33654" h="15239">
                  <a:moveTo>
                    <a:pt x="0" y="15240"/>
                  </a:moveTo>
                  <a:lnTo>
                    <a:pt x="33286" y="15240"/>
                  </a:lnTo>
                  <a:lnTo>
                    <a:pt x="33286" y="0"/>
                  </a:lnTo>
                  <a:lnTo>
                    <a:pt x="0" y="0"/>
                  </a:lnTo>
                  <a:lnTo>
                    <a:pt x="0" y="15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>
              <a:extLst>
                <a:ext uri="{FF2B5EF4-FFF2-40B4-BE49-F238E27FC236}">
                  <a16:creationId xmlns:a16="http://schemas.microsoft.com/office/drawing/2014/main" id="{7E3D21BF-FEF7-4B21-8786-713E37C06069}"/>
                </a:ext>
              </a:extLst>
            </p:cNvPr>
            <p:cNvSpPr/>
            <p:nvPr/>
          </p:nvSpPr>
          <p:spPr>
            <a:xfrm>
              <a:off x="5205611" y="4950218"/>
              <a:ext cx="131445" cy="0"/>
            </a:xfrm>
            <a:custGeom>
              <a:avLst/>
              <a:gdLst/>
              <a:ahLst/>
              <a:cxnLst/>
              <a:rect l="l" t="t" r="r" b="b"/>
              <a:pathLst>
                <a:path w="131445">
                  <a:moveTo>
                    <a:pt x="0" y="0"/>
                  </a:moveTo>
                  <a:lnTo>
                    <a:pt x="130898" y="0"/>
                  </a:lnTo>
                </a:path>
              </a:pathLst>
            </a:custGeom>
            <a:ln w="2666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>
              <a:extLst>
                <a:ext uri="{FF2B5EF4-FFF2-40B4-BE49-F238E27FC236}">
                  <a16:creationId xmlns:a16="http://schemas.microsoft.com/office/drawing/2014/main" id="{07D46557-0FBD-4312-9911-E565F6EAFFE7}"/>
                </a:ext>
              </a:extLst>
            </p:cNvPr>
            <p:cNvSpPr/>
            <p:nvPr/>
          </p:nvSpPr>
          <p:spPr>
            <a:xfrm>
              <a:off x="5205611" y="4922913"/>
              <a:ext cx="33020" cy="13970"/>
            </a:xfrm>
            <a:custGeom>
              <a:avLst/>
              <a:gdLst/>
              <a:ahLst/>
              <a:cxnLst/>
              <a:rect l="l" t="t" r="r" b="b"/>
              <a:pathLst>
                <a:path w="33020" h="13970">
                  <a:moveTo>
                    <a:pt x="0" y="13970"/>
                  </a:moveTo>
                  <a:lnTo>
                    <a:pt x="32410" y="13970"/>
                  </a:lnTo>
                  <a:lnTo>
                    <a:pt x="32410" y="0"/>
                  </a:lnTo>
                  <a:lnTo>
                    <a:pt x="0" y="0"/>
                  </a:lnTo>
                  <a:lnTo>
                    <a:pt x="0" y="139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>
              <a:extLst>
                <a:ext uri="{FF2B5EF4-FFF2-40B4-BE49-F238E27FC236}">
                  <a16:creationId xmlns:a16="http://schemas.microsoft.com/office/drawing/2014/main" id="{B151F391-6E60-45F0-A2A8-C1349F8DCAD9}"/>
                </a:ext>
              </a:extLst>
            </p:cNvPr>
            <p:cNvSpPr/>
            <p:nvPr/>
          </p:nvSpPr>
          <p:spPr>
            <a:xfrm>
              <a:off x="5205611" y="4907038"/>
              <a:ext cx="131445" cy="0"/>
            </a:xfrm>
            <a:custGeom>
              <a:avLst/>
              <a:gdLst/>
              <a:ahLst/>
              <a:cxnLst/>
              <a:rect l="l" t="t" r="r" b="b"/>
              <a:pathLst>
                <a:path w="131445">
                  <a:moveTo>
                    <a:pt x="0" y="0"/>
                  </a:moveTo>
                  <a:lnTo>
                    <a:pt x="130898" y="0"/>
                  </a:lnTo>
                </a:path>
              </a:pathLst>
            </a:custGeom>
            <a:ln w="31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>
              <a:extLst>
                <a:ext uri="{FF2B5EF4-FFF2-40B4-BE49-F238E27FC236}">
                  <a16:creationId xmlns:a16="http://schemas.microsoft.com/office/drawing/2014/main" id="{468D5C3D-EE9C-43D0-8863-58F0685C6AF1}"/>
                </a:ext>
              </a:extLst>
            </p:cNvPr>
            <p:cNvSpPr/>
            <p:nvPr/>
          </p:nvSpPr>
          <p:spPr>
            <a:xfrm>
              <a:off x="5259764" y="4963845"/>
              <a:ext cx="23495" cy="15240"/>
            </a:xfrm>
            <a:custGeom>
              <a:avLst/>
              <a:gdLst/>
              <a:ahLst/>
              <a:cxnLst/>
              <a:rect l="l" t="t" r="r" b="b"/>
              <a:pathLst>
                <a:path w="23495" h="15239">
                  <a:moveTo>
                    <a:pt x="23469" y="0"/>
                  </a:moveTo>
                  <a:lnTo>
                    <a:pt x="0" y="0"/>
                  </a:lnTo>
                  <a:lnTo>
                    <a:pt x="0" y="15176"/>
                  </a:lnTo>
                  <a:lnTo>
                    <a:pt x="23469" y="15176"/>
                  </a:lnTo>
                  <a:lnTo>
                    <a:pt x="234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>
              <a:extLst>
                <a:ext uri="{FF2B5EF4-FFF2-40B4-BE49-F238E27FC236}">
                  <a16:creationId xmlns:a16="http://schemas.microsoft.com/office/drawing/2014/main" id="{D806B8BB-2FE6-4403-BCC1-CCD78D0205B4}"/>
                </a:ext>
              </a:extLst>
            </p:cNvPr>
            <p:cNvSpPr/>
            <p:nvPr/>
          </p:nvSpPr>
          <p:spPr>
            <a:xfrm>
              <a:off x="5304100" y="4963845"/>
              <a:ext cx="33020" cy="15240"/>
            </a:xfrm>
            <a:custGeom>
              <a:avLst/>
              <a:gdLst/>
              <a:ahLst/>
              <a:cxnLst/>
              <a:rect l="l" t="t" r="r" b="b"/>
              <a:pathLst>
                <a:path w="33020" h="15239">
                  <a:moveTo>
                    <a:pt x="32410" y="0"/>
                  </a:moveTo>
                  <a:lnTo>
                    <a:pt x="0" y="0"/>
                  </a:lnTo>
                  <a:lnTo>
                    <a:pt x="0" y="15176"/>
                  </a:lnTo>
                  <a:lnTo>
                    <a:pt x="32410" y="15176"/>
                  </a:lnTo>
                  <a:lnTo>
                    <a:pt x="324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>
              <a:extLst>
                <a:ext uri="{FF2B5EF4-FFF2-40B4-BE49-F238E27FC236}">
                  <a16:creationId xmlns:a16="http://schemas.microsoft.com/office/drawing/2014/main" id="{C75CF107-15B0-4223-ADE5-8B09709449D2}"/>
                </a:ext>
              </a:extLst>
            </p:cNvPr>
            <p:cNvSpPr/>
            <p:nvPr/>
          </p:nvSpPr>
          <p:spPr>
            <a:xfrm>
              <a:off x="5258888" y="4922304"/>
              <a:ext cx="23495" cy="15240"/>
            </a:xfrm>
            <a:custGeom>
              <a:avLst/>
              <a:gdLst/>
              <a:ahLst/>
              <a:cxnLst/>
              <a:rect l="l" t="t" r="r" b="b"/>
              <a:pathLst>
                <a:path w="23495" h="15239">
                  <a:moveTo>
                    <a:pt x="23469" y="0"/>
                  </a:moveTo>
                  <a:lnTo>
                    <a:pt x="0" y="0"/>
                  </a:lnTo>
                  <a:lnTo>
                    <a:pt x="0" y="15176"/>
                  </a:lnTo>
                  <a:lnTo>
                    <a:pt x="23469" y="15176"/>
                  </a:lnTo>
                  <a:lnTo>
                    <a:pt x="234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>
              <a:extLst>
                <a:ext uri="{FF2B5EF4-FFF2-40B4-BE49-F238E27FC236}">
                  <a16:creationId xmlns:a16="http://schemas.microsoft.com/office/drawing/2014/main" id="{B37AB29E-00DD-4ABA-AC98-99BBE9809580}"/>
                </a:ext>
              </a:extLst>
            </p:cNvPr>
            <p:cNvSpPr/>
            <p:nvPr/>
          </p:nvSpPr>
          <p:spPr>
            <a:xfrm>
              <a:off x="5303223" y="4922304"/>
              <a:ext cx="33655" cy="15240"/>
            </a:xfrm>
            <a:custGeom>
              <a:avLst/>
              <a:gdLst/>
              <a:ahLst/>
              <a:cxnLst/>
              <a:rect l="l" t="t" r="r" b="b"/>
              <a:pathLst>
                <a:path w="33654" h="15239">
                  <a:moveTo>
                    <a:pt x="33286" y="0"/>
                  </a:moveTo>
                  <a:lnTo>
                    <a:pt x="0" y="0"/>
                  </a:lnTo>
                  <a:lnTo>
                    <a:pt x="0" y="15176"/>
                  </a:lnTo>
                  <a:lnTo>
                    <a:pt x="33286" y="15176"/>
                  </a:lnTo>
                  <a:lnTo>
                    <a:pt x="332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>
              <a:extLst>
                <a:ext uri="{FF2B5EF4-FFF2-40B4-BE49-F238E27FC236}">
                  <a16:creationId xmlns:a16="http://schemas.microsoft.com/office/drawing/2014/main" id="{7F814B32-C5E0-4B16-B5B6-4C6B0C292278}"/>
                </a:ext>
              </a:extLst>
            </p:cNvPr>
            <p:cNvSpPr/>
            <p:nvPr/>
          </p:nvSpPr>
          <p:spPr>
            <a:xfrm>
              <a:off x="3671851" y="4679283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4">
                  <a:moveTo>
                    <a:pt x="378002" y="0"/>
                  </a:moveTo>
                  <a:lnTo>
                    <a:pt x="330587" y="2945"/>
                  </a:lnTo>
                  <a:lnTo>
                    <a:pt x="284929" y="11543"/>
                  </a:lnTo>
                  <a:lnTo>
                    <a:pt x="241383" y="25442"/>
                  </a:lnTo>
                  <a:lnTo>
                    <a:pt x="200302" y="44286"/>
                  </a:lnTo>
                  <a:lnTo>
                    <a:pt x="162042" y="67722"/>
                  </a:lnTo>
                  <a:lnTo>
                    <a:pt x="126957" y="95394"/>
                  </a:lnTo>
                  <a:lnTo>
                    <a:pt x="95400" y="126950"/>
                  </a:lnTo>
                  <a:lnTo>
                    <a:pt x="67726" y="162034"/>
                  </a:lnTo>
                  <a:lnTo>
                    <a:pt x="44289" y="200293"/>
                  </a:lnTo>
                  <a:lnTo>
                    <a:pt x="25444" y="241372"/>
                  </a:lnTo>
                  <a:lnTo>
                    <a:pt x="11544" y="284917"/>
                  </a:lnTo>
                  <a:lnTo>
                    <a:pt x="2945" y="330574"/>
                  </a:lnTo>
                  <a:lnTo>
                    <a:pt x="0" y="377990"/>
                  </a:lnTo>
                  <a:lnTo>
                    <a:pt x="2945" y="425405"/>
                  </a:lnTo>
                  <a:lnTo>
                    <a:pt x="11544" y="471063"/>
                  </a:lnTo>
                  <a:lnTo>
                    <a:pt x="25444" y="514609"/>
                  </a:lnTo>
                  <a:lnTo>
                    <a:pt x="44289" y="555689"/>
                  </a:lnTo>
                  <a:lnTo>
                    <a:pt x="67726" y="593950"/>
                  </a:lnTo>
                  <a:lnTo>
                    <a:pt x="95400" y="629035"/>
                  </a:lnTo>
                  <a:lnTo>
                    <a:pt x="126957" y="660592"/>
                  </a:lnTo>
                  <a:lnTo>
                    <a:pt x="162042" y="688266"/>
                  </a:lnTo>
                  <a:lnTo>
                    <a:pt x="200302" y="711703"/>
                  </a:lnTo>
                  <a:lnTo>
                    <a:pt x="241383" y="730548"/>
                  </a:lnTo>
                  <a:lnTo>
                    <a:pt x="284929" y="744448"/>
                  </a:lnTo>
                  <a:lnTo>
                    <a:pt x="330587" y="753047"/>
                  </a:lnTo>
                  <a:lnTo>
                    <a:pt x="378002" y="755992"/>
                  </a:lnTo>
                  <a:lnTo>
                    <a:pt x="425418" y="753047"/>
                  </a:lnTo>
                  <a:lnTo>
                    <a:pt x="471076" y="744448"/>
                  </a:lnTo>
                  <a:lnTo>
                    <a:pt x="514622" y="730548"/>
                  </a:lnTo>
                  <a:lnTo>
                    <a:pt x="555702" y="711703"/>
                  </a:lnTo>
                  <a:lnTo>
                    <a:pt x="593962" y="688266"/>
                  </a:lnTo>
                  <a:lnTo>
                    <a:pt x="629048" y="660592"/>
                  </a:lnTo>
                  <a:lnTo>
                    <a:pt x="660605" y="629035"/>
                  </a:lnTo>
                  <a:lnTo>
                    <a:pt x="688279" y="593950"/>
                  </a:lnTo>
                  <a:lnTo>
                    <a:pt x="711716" y="555689"/>
                  </a:lnTo>
                  <a:lnTo>
                    <a:pt x="730561" y="514609"/>
                  </a:lnTo>
                  <a:lnTo>
                    <a:pt x="744460" y="471063"/>
                  </a:lnTo>
                  <a:lnTo>
                    <a:pt x="753060" y="425405"/>
                  </a:lnTo>
                  <a:lnTo>
                    <a:pt x="756005" y="377990"/>
                  </a:lnTo>
                  <a:lnTo>
                    <a:pt x="753060" y="330574"/>
                  </a:lnTo>
                  <a:lnTo>
                    <a:pt x="744460" y="284917"/>
                  </a:lnTo>
                  <a:lnTo>
                    <a:pt x="730561" y="241372"/>
                  </a:lnTo>
                  <a:lnTo>
                    <a:pt x="711716" y="200293"/>
                  </a:lnTo>
                  <a:lnTo>
                    <a:pt x="688279" y="162034"/>
                  </a:lnTo>
                  <a:lnTo>
                    <a:pt x="660605" y="126950"/>
                  </a:lnTo>
                  <a:lnTo>
                    <a:pt x="629048" y="95394"/>
                  </a:lnTo>
                  <a:lnTo>
                    <a:pt x="593962" y="67722"/>
                  </a:lnTo>
                  <a:lnTo>
                    <a:pt x="555702" y="44286"/>
                  </a:lnTo>
                  <a:lnTo>
                    <a:pt x="514622" y="25442"/>
                  </a:lnTo>
                  <a:lnTo>
                    <a:pt x="471076" y="11543"/>
                  </a:lnTo>
                  <a:lnTo>
                    <a:pt x="425418" y="2945"/>
                  </a:lnTo>
                  <a:lnTo>
                    <a:pt x="378002" y="0"/>
                  </a:lnTo>
                  <a:close/>
                </a:path>
              </a:pathLst>
            </a:custGeom>
            <a:solidFill>
              <a:srgbClr val="9D8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>
              <a:extLst>
                <a:ext uri="{FF2B5EF4-FFF2-40B4-BE49-F238E27FC236}">
                  <a16:creationId xmlns:a16="http://schemas.microsoft.com/office/drawing/2014/main" id="{BD8BE047-768E-449B-80C8-ACC8F19D7B85}"/>
                </a:ext>
              </a:extLst>
            </p:cNvPr>
            <p:cNvSpPr/>
            <p:nvPr/>
          </p:nvSpPr>
          <p:spPr>
            <a:xfrm>
              <a:off x="3849229" y="4952252"/>
              <a:ext cx="401320" cy="273050"/>
            </a:xfrm>
            <a:custGeom>
              <a:avLst/>
              <a:gdLst/>
              <a:ahLst/>
              <a:cxnLst/>
              <a:rect l="l" t="t" r="r" b="b"/>
              <a:pathLst>
                <a:path w="401320" h="273050">
                  <a:moveTo>
                    <a:pt x="100965" y="0"/>
                  </a:moveTo>
                  <a:lnTo>
                    <a:pt x="0" y="51942"/>
                  </a:lnTo>
                  <a:lnTo>
                    <a:pt x="0" y="273011"/>
                  </a:lnTo>
                  <a:lnTo>
                    <a:pt x="98232" y="225069"/>
                  </a:lnTo>
                  <a:lnTo>
                    <a:pt x="36245" y="225069"/>
                  </a:lnTo>
                  <a:lnTo>
                    <a:pt x="36245" y="71920"/>
                  </a:lnTo>
                  <a:lnTo>
                    <a:pt x="90601" y="41287"/>
                  </a:lnTo>
                  <a:lnTo>
                    <a:pt x="186636" y="41287"/>
                  </a:lnTo>
                  <a:lnTo>
                    <a:pt x="100965" y="0"/>
                  </a:lnTo>
                  <a:close/>
                </a:path>
                <a:path w="401320" h="273050">
                  <a:moveTo>
                    <a:pt x="168913" y="223735"/>
                  </a:moveTo>
                  <a:lnTo>
                    <a:pt x="100965" y="223735"/>
                  </a:lnTo>
                  <a:lnTo>
                    <a:pt x="200621" y="273011"/>
                  </a:lnTo>
                  <a:lnTo>
                    <a:pt x="279335" y="233057"/>
                  </a:lnTo>
                  <a:lnTo>
                    <a:pt x="187680" y="233057"/>
                  </a:lnTo>
                  <a:lnTo>
                    <a:pt x="168913" y="223735"/>
                  </a:lnTo>
                  <a:close/>
                </a:path>
                <a:path w="401320" h="273050">
                  <a:moveTo>
                    <a:pt x="366562" y="223735"/>
                  </a:moveTo>
                  <a:lnTo>
                    <a:pt x="297700" y="223735"/>
                  </a:lnTo>
                  <a:lnTo>
                    <a:pt x="401243" y="273011"/>
                  </a:lnTo>
                  <a:lnTo>
                    <a:pt x="401243" y="225069"/>
                  </a:lnTo>
                  <a:lnTo>
                    <a:pt x="368884" y="225069"/>
                  </a:lnTo>
                  <a:lnTo>
                    <a:pt x="366562" y="223735"/>
                  </a:lnTo>
                  <a:close/>
                </a:path>
                <a:path w="401320" h="273050">
                  <a:moveTo>
                    <a:pt x="186636" y="41287"/>
                  </a:moveTo>
                  <a:lnTo>
                    <a:pt x="112610" y="41287"/>
                  </a:lnTo>
                  <a:lnTo>
                    <a:pt x="187680" y="78574"/>
                  </a:lnTo>
                  <a:lnTo>
                    <a:pt x="187680" y="233057"/>
                  </a:lnTo>
                  <a:lnTo>
                    <a:pt x="279335" y="233057"/>
                  </a:lnTo>
                  <a:lnTo>
                    <a:pt x="284590" y="230390"/>
                  </a:lnTo>
                  <a:lnTo>
                    <a:pt x="212267" y="230390"/>
                  </a:lnTo>
                  <a:lnTo>
                    <a:pt x="212267" y="80352"/>
                  </a:lnTo>
                  <a:lnTo>
                    <a:pt x="249732" y="56197"/>
                  </a:lnTo>
                  <a:lnTo>
                    <a:pt x="246356" y="49275"/>
                  </a:lnTo>
                  <a:lnTo>
                    <a:pt x="203212" y="49275"/>
                  </a:lnTo>
                  <a:lnTo>
                    <a:pt x="186636" y="41287"/>
                  </a:lnTo>
                  <a:close/>
                </a:path>
                <a:path w="401320" h="273050">
                  <a:moveTo>
                    <a:pt x="313232" y="128739"/>
                  </a:moveTo>
                  <a:lnTo>
                    <a:pt x="289928" y="129628"/>
                  </a:lnTo>
                  <a:lnTo>
                    <a:pt x="289928" y="194436"/>
                  </a:lnTo>
                  <a:lnTo>
                    <a:pt x="212267" y="230390"/>
                  </a:lnTo>
                  <a:lnTo>
                    <a:pt x="284590" y="230390"/>
                  </a:lnTo>
                  <a:lnTo>
                    <a:pt x="297700" y="223735"/>
                  </a:lnTo>
                  <a:lnTo>
                    <a:pt x="366562" y="223735"/>
                  </a:lnTo>
                  <a:lnTo>
                    <a:pt x="313232" y="193103"/>
                  </a:lnTo>
                  <a:lnTo>
                    <a:pt x="313232" y="128739"/>
                  </a:lnTo>
                  <a:close/>
                </a:path>
                <a:path w="401320" h="273050">
                  <a:moveTo>
                    <a:pt x="112610" y="41287"/>
                  </a:moveTo>
                  <a:lnTo>
                    <a:pt x="90601" y="41287"/>
                  </a:lnTo>
                  <a:lnTo>
                    <a:pt x="90601" y="195770"/>
                  </a:lnTo>
                  <a:lnTo>
                    <a:pt x="36245" y="225069"/>
                  </a:lnTo>
                  <a:lnTo>
                    <a:pt x="98232" y="225069"/>
                  </a:lnTo>
                  <a:lnTo>
                    <a:pt x="100965" y="223735"/>
                  </a:lnTo>
                  <a:lnTo>
                    <a:pt x="168913" y="223735"/>
                  </a:lnTo>
                  <a:lnTo>
                    <a:pt x="112610" y="195770"/>
                  </a:lnTo>
                  <a:lnTo>
                    <a:pt x="112610" y="41287"/>
                  </a:lnTo>
                  <a:close/>
                </a:path>
                <a:path w="401320" h="273050">
                  <a:moveTo>
                    <a:pt x="366496" y="30683"/>
                  </a:moveTo>
                  <a:lnTo>
                    <a:pt x="352056" y="58597"/>
                  </a:lnTo>
                  <a:lnTo>
                    <a:pt x="368884" y="70586"/>
                  </a:lnTo>
                  <a:lnTo>
                    <a:pt x="368884" y="225069"/>
                  </a:lnTo>
                  <a:lnTo>
                    <a:pt x="401243" y="225069"/>
                  </a:lnTo>
                  <a:lnTo>
                    <a:pt x="401243" y="49275"/>
                  </a:lnTo>
                  <a:lnTo>
                    <a:pt x="366496" y="30683"/>
                  </a:lnTo>
                  <a:close/>
                </a:path>
                <a:path w="401320" h="273050">
                  <a:moveTo>
                    <a:pt x="236550" y="29171"/>
                  </a:moveTo>
                  <a:lnTo>
                    <a:pt x="203212" y="49275"/>
                  </a:lnTo>
                  <a:lnTo>
                    <a:pt x="246356" y="49275"/>
                  </a:lnTo>
                  <a:lnTo>
                    <a:pt x="236550" y="291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>
              <a:extLst>
                <a:ext uri="{FF2B5EF4-FFF2-40B4-BE49-F238E27FC236}">
                  <a16:creationId xmlns:a16="http://schemas.microsoft.com/office/drawing/2014/main" id="{4E69A2F7-C54F-47EC-A821-0E04F7837070}"/>
                </a:ext>
              </a:extLst>
            </p:cNvPr>
            <p:cNvSpPr/>
            <p:nvPr/>
          </p:nvSpPr>
          <p:spPr>
            <a:xfrm>
              <a:off x="4093388" y="4894022"/>
              <a:ext cx="114286" cy="1757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>
              <a:extLst>
                <a:ext uri="{FF2B5EF4-FFF2-40B4-BE49-F238E27FC236}">
                  <a16:creationId xmlns:a16="http://schemas.microsoft.com/office/drawing/2014/main" id="{189C3F92-A6F9-4817-9CFB-A971D09AD584}"/>
                </a:ext>
              </a:extLst>
            </p:cNvPr>
            <p:cNvSpPr/>
            <p:nvPr/>
          </p:nvSpPr>
          <p:spPr>
            <a:xfrm>
              <a:off x="3365851" y="3689402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2" y="0"/>
                  </a:moveTo>
                  <a:lnTo>
                    <a:pt x="330587" y="2945"/>
                  </a:lnTo>
                  <a:lnTo>
                    <a:pt x="284929" y="11543"/>
                  </a:lnTo>
                  <a:lnTo>
                    <a:pt x="241383" y="25442"/>
                  </a:lnTo>
                  <a:lnTo>
                    <a:pt x="200302" y="44286"/>
                  </a:lnTo>
                  <a:lnTo>
                    <a:pt x="162042" y="67722"/>
                  </a:lnTo>
                  <a:lnTo>
                    <a:pt x="126957" y="95394"/>
                  </a:lnTo>
                  <a:lnTo>
                    <a:pt x="95400" y="126950"/>
                  </a:lnTo>
                  <a:lnTo>
                    <a:pt x="67726" y="162034"/>
                  </a:lnTo>
                  <a:lnTo>
                    <a:pt x="44289" y="200293"/>
                  </a:lnTo>
                  <a:lnTo>
                    <a:pt x="25444" y="241372"/>
                  </a:lnTo>
                  <a:lnTo>
                    <a:pt x="11544" y="284917"/>
                  </a:lnTo>
                  <a:lnTo>
                    <a:pt x="2945" y="330574"/>
                  </a:lnTo>
                  <a:lnTo>
                    <a:pt x="0" y="377990"/>
                  </a:lnTo>
                  <a:lnTo>
                    <a:pt x="2945" y="425405"/>
                  </a:lnTo>
                  <a:lnTo>
                    <a:pt x="11544" y="471063"/>
                  </a:lnTo>
                  <a:lnTo>
                    <a:pt x="25444" y="514609"/>
                  </a:lnTo>
                  <a:lnTo>
                    <a:pt x="44289" y="555689"/>
                  </a:lnTo>
                  <a:lnTo>
                    <a:pt x="67726" y="593950"/>
                  </a:lnTo>
                  <a:lnTo>
                    <a:pt x="95400" y="629035"/>
                  </a:lnTo>
                  <a:lnTo>
                    <a:pt x="126957" y="660592"/>
                  </a:lnTo>
                  <a:lnTo>
                    <a:pt x="162042" y="688266"/>
                  </a:lnTo>
                  <a:lnTo>
                    <a:pt x="200302" y="711703"/>
                  </a:lnTo>
                  <a:lnTo>
                    <a:pt x="241383" y="730548"/>
                  </a:lnTo>
                  <a:lnTo>
                    <a:pt x="284929" y="744448"/>
                  </a:lnTo>
                  <a:lnTo>
                    <a:pt x="330587" y="753047"/>
                  </a:lnTo>
                  <a:lnTo>
                    <a:pt x="378002" y="755992"/>
                  </a:lnTo>
                  <a:lnTo>
                    <a:pt x="425418" y="753047"/>
                  </a:lnTo>
                  <a:lnTo>
                    <a:pt x="471076" y="744448"/>
                  </a:lnTo>
                  <a:lnTo>
                    <a:pt x="514622" y="730548"/>
                  </a:lnTo>
                  <a:lnTo>
                    <a:pt x="555702" y="711703"/>
                  </a:lnTo>
                  <a:lnTo>
                    <a:pt x="593962" y="688266"/>
                  </a:lnTo>
                  <a:lnTo>
                    <a:pt x="629048" y="660592"/>
                  </a:lnTo>
                  <a:lnTo>
                    <a:pt x="660605" y="629035"/>
                  </a:lnTo>
                  <a:lnTo>
                    <a:pt x="688279" y="593950"/>
                  </a:lnTo>
                  <a:lnTo>
                    <a:pt x="711716" y="555689"/>
                  </a:lnTo>
                  <a:lnTo>
                    <a:pt x="730561" y="514609"/>
                  </a:lnTo>
                  <a:lnTo>
                    <a:pt x="744460" y="471063"/>
                  </a:lnTo>
                  <a:lnTo>
                    <a:pt x="753060" y="425405"/>
                  </a:lnTo>
                  <a:lnTo>
                    <a:pt x="756005" y="377990"/>
                  </a:lnTo>
                  <a:lnTo>
                    <a:pt x="753060" y="330574"/>
                  </a:lnTo>
                  <a:lnTo>
                    <a:pt x="744460" y="284917"/>
                  </a:lnTo>
                  <a:lnTo>
                    <a:pt x="730561" y="241372"/>
                  </a:lnTo>
                  <a:lnTo>
                    <a:pt x="711716" y="200293"/>
                  </a:lnTo>
                  <a:lnTo>
                    <a:pt x="688279" y="162034"/>
                  </a:lnTo>
                  <a:lnTo>
                    <a:pt x="660605" y="126950"/>
                  </a:lnTo>
                  <a:lnTo>
                    <a:pt x="629048" y="95394"/>
                  </a:lnTo>
                  <a:lnTo>
                    <a:pt x="593962" y="67722"/>
                  </a:lnTo>
                  <a:lnTo>
                    <a:pt x="555702" y="44286"/>
                  </a:lnTo>
                  <a:lnTo>
                    <a:pt x="514622" y="25442"/>
                  </a:lnTo>
                  <a:lnTo>
                    <a:pt x="471076" y="11543"/>
                  </a:lnTo>
                  <a:lnTo>
                    <a:pt x="425418" y="2945"/>
                  </a:lnTo>
                  <a:lnTo>
                    <a:pt x="378002" y="0"/>
                  </a:lnTo>
                  <a:close/>
                </a:path>
              </a:pathLst>
            </a:custGeom>
            <a:solidFill>
              <a:srgbClr val="9D8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>
              <a:extLst>
                <a:ext uri="{FF2B5EF4-FFF2-40B4-BE49-F238E27FC236}">
                  <a16:creationId xmlns:a16="http://schemas.microsoft.com/office/drawing/2014/main" id="{82FB353D-0B3B-4055-A135-036EA8E6788F}"/>
                </a:ext>
              </a:extLst>
            </p:cNvPr>
            <p:cNvSpPr/>
            <p:nvPr/>
          </p:nvSpPr>
          <p:spPr>
            <a:xfrm>
              <a:off x="3664664" y="4034321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20510" y="0"/>
                  </a:moveTo>
                  <a:lnTo>
                    <a:pt x="11851" y="2020"/>
                  </a:lnTo>
                  <a:lnTo>
                    <a:pt x="5226" y="6530"/>
                  </a:lnTo>
                  <a:lnTo>
                    <a:pt x="1115" y="12951"/>
                  </a:lnTo>
                  <a:lnTo>
                    <a:pt x="0" y="20701"/>
                  </a:lnTo>
                  <a:lnTo>
                    <a:pt x="1744" y="27971"/>
                  </a:lnTo>
                  <a:lnTo>
                    <a:pt x="5926" y="34145"/>
                  </a:lnTo>
                  <a:lnTo>
                    <a:pt x="12424" y="38283"/>
                  </a:lnTo>
                  <a:lnTo>
                    <a:pt x="21120" y="39446"/>
                  </a:lnTo>
                  <a:lnTo>
                    <a:pt x="28188" y="37982"/>
                  </a:lnTo>
                  <a:lnTo>
                    <a:pt x="34385" y="33748"/>
                  </a:lnTo>
                  <a:lnTo>
                    <a:pt x="38658" y="26778"/>
                  </a:lnTo>
                  <a:lnTo>
                    <a:pt x="39954" y="17106"/>
                  </a:lnTo>
                  <a:lnTo>
                    <a:pt x="37880" y="11069"/>
                  </a:lnTo>
                  <a:lnTo>
                    <a:pt x="33099" y="5438"/>
                  </a:lnTo>
                  <a:lnTo>
                    <a:pt x="26884" y="1365"/>
                  </a:lnTo>
                  <a:lnTo>
                    <a:pt x="205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>
              <a:extLst>
                <a:ext uri="{FF2B5EF4-FFF2-40B4-BE49-F238E27FC236}">
                  <a16:creationId xmlns:a16="http://schemas.microsoft.com/office/drawing/2014/main" id="{F62144C1-EB44-4224-AAEE-7A485CDFA8FE}"/>
                </a:ext>
              </a:extLst>
            </p:cNvPr>
            <p:cNvSpPr/>
            <p:nvPr/>
          </p:nvSpPr>
          <p:spPr>
            <a:xfrm>
              <a:off x="3737215" y="3944678"/>
              <a:ext cx="40640" cy="39370"/>
            </a:xfrm>
            <a:custGeom>
              <a:avLst/>
              <a:gdLst/>
              <a:ahLst/>
              <a:cxnLst/>
              <a:rect l="l" t="t" r="r" b="b"/>
              <a:pathLst>
                <a:path w="40639" h="39370">
                  <a:moveTo>
                    <a:pt x="19481" y="0"/>
                  </a:moveTo>
                  <a:lnTo>
                    <a:pt x="11635" y="1648"/>
                  </a:lnTo>
                  <a:lnTo>
                    <a:pt x="5497" y="5611"/>
                  </a:lnTo>
                  <a:lnTo>
                    <a:pt x="1481" y="11449"/>
                  </a:lnTo>
                  <a:lnTo>
                    <a:pt x="0" y="18719"/>
                  </a:lnTo>
                  <a:lnTo>
                    <a:pt x="1512" y="27318"/>
                  </a:lnTo>
                  <a:lnTo>
                    <a:pt x="5797" y="33835"/>
                  </a:lnTo>
                  <a:lnTo>
                    <a:pt x="12187" y="37957"/>
                  </a:lnTo>
                  <a:lnTo>
                    <a:pt x="20015" y="39370"/>
                  </a:lnTo>
                  <a:lnTo>
                    <a:pt x="27977" y="37708"/>
                  </a:lnTo>
                  <a:lnTo>
                    <a:pt x="34383" y="33280"/>
                  </a:lnTo>
                  <a:lnTo>
                    <a:pt x="38615" y="26804"/>
                  </a:lnTo>
                  <a:lnTo>
                    <a:pt x="40055" y="18999"/>
                  </a:lnTo>
                  <a:lnTo>
                    <a:pt x="38653" y="12103"/>
                  </a:lnTo>
                  <a:lnTo>
                    <a:pt x="34459" y="5884"/>
                  </a:lnTo>
                  <a:lnTo>
                    <a:pt x="27920" y="1473"/>
                  </a:lnTo>
                  <a:lnTo>
                    <a:pt x="194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>
              <a:extLst>
                <a:ext uri="{FF2B5EF4-FFF2-40B4-BE49-F238E27FC236}">
                  <a16:creationId xmlns:a16="http://schemas.microsoft.com/office/drawing/2014/main" id="{D8D02805-9F2D-42A1-A834-E36B238BE02A}"/>
                </a:ext>
              </a:extLst>
            </p:cNvPr>
            <p:cNvSpPr/>
            <p:nvPr/>
          </p:nvSpPr>
          <p:spPr>
            <a:xfrm>
              <a:off x="3581436" y="3875820"/>
              <a:ext cx="328930" cy="365125"/>
            </a:xfrm>
            <a:custGeom>
              <a:avLst/>
              <a:gdLst/>
              <a:ahLst/>
              <a:cxnLst/>
              <a:rect l="l" t="t" r="r" b="b"/>
              <a:pathLst>
                <a:path w="328930" h="365125">
                  <a:moveTo>
                    <a:pt x="143682" y="0"/>
                  </a:moveTo>
                  <a:lnTo>
                    <a:pt x="98232" y="7213"/>
                  </a:lnTo>
                  <a:lnTo>
                    <a:pt x="58758" y="27299"/>
                  </a:lnTo>
                  <a:lnTo>
                    <a:pt x="27628" y="57928"/>
                  </a:lnTo>
                  <a:lnTo>
                    <a:pt x="7212" y="96768"/>
                  </a:lnTo>
                  <a:lnTo>
                    <a:pt x="122" y="140017"/>
                  </a:lnTo>
                  <a:lnTo>
                    <a:pt x="0" y="142493"/>
                  </a:lnTo>
                  <a:lnTo>
                    <a:pt x="3788" y="174385"/>
                  </a:lnTo>
                  <a:lnTo>
                    <a:pt x="14908" y="204527"/>
                  </a:lnTo>
                  <a:lnTo>
                    <a:pt x="32338" y="231030"/>
                  </a:lnTo>
                  <a:lnTo>
                    <a:pt x="55176" y="253009"/>
                  </a:lnTo>
                  <a:lnTo>
                    <a:pt x="55176" y="365086"/>
                  </a:lnTo>
                  <a:lnTo>
                    <a:pt x="209189" y="365086"/>
                  </a:lnTo>
                  <a:lnTo>
                    <a:pt x="209189" y="312089"/>
                  </a:lnTo>
                  <a:lnTo>
                    <a:pt x="278644" y="312089"/>
                  </a:lnTo>
                  <a:lnTo>
                    <a:pt x="286361" y="287670"/>
                  </a:lnTo>
                  <a:lnTo>
                    <a:pt x="287467" y="232663"/>
                  </a:lnTo>
                  <a:lnTo>
                    <a:pt x="104084" y="232663"/>
                  </a:lnTo>
                  <a:lnTo>
                    <a:pt x="86545" y="230898"/>
                  </a:lnTo>
                  <a:lnTo>
                    <a:pt x="83548" y="226326"/>
                  </a:lnTo>
                  <a:lnTo>
                    <a:pt x="83459" y="217182"/>
                  </a:lnTo>
                  <a:lnTo>
                    <a:pt x="81877" y="208470"/>
                  </a:lnTo>
                  <a:lnTo>
                    <a:pt x="60066" y="208470"/>
                  </a:lnTo>
                  <a:lnTo>
                    <a:pt x="56078" y="206311"/>
                  </a:lnTo>
                  <a:lnTo>
                    <a:pt x="52763" y="198018"/>
                  </a:lnTo>
                  <a:lnTo>
                    <a:pt x="51315" y="195859"/>
                  </a:lnTo>
                  <a:lnTo>
                    <a:pt x="49639" y="187020"/>
                  </a:lnTo>
                  <a:lnTo>
                    <a:pt x="54516" y="183781"/>
                  </a:lnTo>
                  <a:lnTo>
                    <a:pt x="68841" y="174802"/>
                  </a:lnTo>
                  <a:lnTo>
                    <a:pt x="67902" y="170980"/>
                  </a:lnTo>
                  <a:lnTo>
                    <a:pt x="60751" y="162813"/>
                  </a:lnTo>
                  <a:lnTo>
                    <a:pt x="60015" y="161340"/>
                  </a:lnTo>
                  <a:lnTo>
                    <a:pt x="54719" y="155295"/>
                  </a:lnTo>
                  <a:lnTo>
                    <a:pt x="55710" y="151028"/>
                  </a:lnTo>
                  <a:lnTo>
                    <a:pt x="62771" y="142493"/>
                  </a:lnTo>
                  <a:lnTo>
                    <a:pt x="65857" y="138302"/>
                  </a:lnTo>
                  <a:lnTo>
                    <a:pt x="94144" y="138302"/>
                  </a:lnTo>
                  <a:lnTo>
                    <a:pt x="96146" y="133222"/>
                  </a:lnTo>
                  <a:lnTo>
                    <a:pt x="97112" y="128028"/>
                  </a:lnTo>
                  <a:lnTo>
                    <a:pt x="102788" y="125691"/>
                  </a:lnTo>
                  <a:lnTo>
                    <a:pt x="110224" y="124385"/>
                  </a:lnTo>
                  <a:lnTo>
                    <a:pt x="135129" y="124385"/>
                  </a:lnTo>
                  <a:lnTo>
                    <a:pt x="130132" y="118300"/>
                  </a:lnTo>
                  <a:lnTo>
                    <a:pt x="130982" y="113779"/>
                  </a:lnTo>
                  <a:lnTo>
                    <a:pt x="137231" y="104927"/>
                  </a:lnTo>
                  <a:lnTo>
                    <a:pt x="140749" y="98247"/>
                  </a:lnTo>
                  <a:lnTo>
                    <a:pt x="139809" y="95084"/>
                  </a:lnTo>
                  <a:lnTo>
                    <a:pt x="133459" y="91071"/>
                  </a:lnTo>
                  <a:lnTo>
                    <a:pt x="130919" y="89661"/>
                  </a:lnTo>
                  <a:lnTo>
                    <a:pt x="123045" y="85597"/>
                  </a:lnTo>
                  <a:lnTo>
                    <a:pt x="121115" y="81203"/>
                  </a:lnTo>
                  <a:lnTo>
                    <a:pt x="124290" y="72377"/>
                  </a:lnTo>
                  <a:lnTo>
                    <a:pt x="125255" y="68859"/>
                  </a:lnTo>
                  <a:lnTo>
                    <a:pt x="130538" y="62128"/>
                  </a:lnTo>
                  <a:lnTo>
                    <a:pt x="151706" y="62128"/>
                  </a:lnTo>
                  <a:lnTo>
                    <a:pt x="152230" y="61620"/>
                  </a:lnTo>
                  <a:lnTo>
                    <a:pt x="152306" y="49999"/>
                  </a:lnTo>
                  <a:lnTo>
                    <a:pt x="151772" y="47955"/>
                  </a:lnTo>
                  <a:lnTo>
                    <a:pt x="153538" y="43560"/>
                  </a:lnTo>
                  <a:lnTo>
                    <a:pt x="154770" y="40157"/>
                  </a:lnTo>
                  <a:lnTo>
                    <a:pt x="159989" y="36715"/>
                  </a:lnTo>
                  <a:lnTo>
                    <a:pt x="163952" y="36004"/>
                  </a:lnTo>
                  <a:lnTo>
                    <a:pt x="172867" y="34874"/>
                  </a:lnTo>
                  <a:lnTo>
                    <a:pt x="240815" y="34874"/>
                  </a:lnTo>
                  <a:lnTo>
                    <a:pt x="226205" y="22944"/>
                  </a:lnTo>
                  <a:lnTo>
                    <a:pt x="186920" y="6015"/>
                  </a:lnTo>
                  <a:lnTo>
                    <a:pt x="143682" y="0"/>
                  </a:lnTo>
                  <a:close/>
                </a:path>
                <a:path w="328930" h="365125">
                  <a:moveTo>
                    <a:pt x="278644" y="312089"/>
                  </a:moveTo>
                  <a:lnTo>
                    <a:pt x="209189" y="312089"/>
                  </a:lnTo>
                  <a:lnTo>
                    <a:pt x="254554" y="320293"/>
                  </a:lnTo>
                  <a:lnTo>
                    <a:pt x="277831" y="314663"/>
                  </a:lnTo>
                  <a:lnTo>
                    <a:pt x="278644" y="312089"/>
                  </a:lnTo>
                  <a:close/>
                </a:path>
                <a:path w="328930" h="365125">
                  <a:moveTo>
                    <a:pt x="121330" y="211670"/>
                  </a:moveTo>
                  <a:lnTo>
                    <a:pt x="116187" y="211734"/>
                  </a:lnTo>
                  <a:lnTo>
                    <a:pt x="113037" y="216750"/>
                  </a:lnTo>
                  <a:lnTo>
                    <a:pt x="112110" y="219214"/>
                  </a:lnTo>
                  <a:lnTo>
                    <a:pt x="110434" y="222796"/>
                  </a:lnTo>
                  <a:lnTo>
                    <a:pt x="110002" y="224091"/>
                  </a:lnTo>
                  <a:lnTo>
                    <a:pt x="105519" y="232041"/>
                  </a:lnTo>
                  <a:lnTo>
                    <a:pt x="104084" y="232663"/>
                  </a:lnTo>
                  <a:lnTo>
                    <a:pt x="287467" y="232663"/>
                  </a:lnTo>
                  <a:lnTo>
                    <a:pt x="287485" y="231787"/>
                  </a:lnTo>
                  <a:lnTo>
                    <a:pt x="313618" y="230404"/>
                  </a:lnTo>
                  <a:lnTo>
                    <a:pt x="326104" y="227488"/>
                  </a:lnTo>
                  <a:lnTo>
                    <a:pt x="328338" y="220829"/>
                  </a:lnTo>
                  <a:lnTo>
                    <a:pt x="327472" y="218465"/>
                  </a:lnTo>
                  <a:lnTo>
                    <a:pt x="135821" y="218465"/>
                  </a:lnTo>
                  <a:lnTo>
                    <a:pt x="132329" y="216928"/>
                  </a:lnTo>
                  <a:lnTo>
                    <a:pt x="128747" y="215582"/>
                  </a:lnTo>
                  <a:lnTo>
                    <a:pt x="121330" y="211670"/>
                  </a:lnTo>
                  <a:close/>
                </a:path>
                <a:path w="328930" h="365125">
                  <a:moveTo>
                    <a:pt x="292217" y="149491"/>
                  </a:moveTo>
                  <a:lnTo>
                    <a:pt x="139123" y="149491"/>
                  </a:lnTo>
                  <a:lnTo>
                    <a:pt x="150032" y="149605"/>
                  </a:lnTo>
                  <a:lnTo>
                    <a:pt x="151341" y="152488"/>
                  </a:lnTo>
                  <a:lnTo>
                    <a:pt x="156802" y="165633"/>
                  </a:lnTo>
                  <a:lnTo>
                    <a:pt x="155659" y="171297"/>
                  </a:lnTo>
                  <a:lnTo>
                    <a:pt x="147543" y="175221"/>
                  </a:lnTo>
                  <a:lnTo>
                    <a:pt x="145384" y="176999"/>
                  </a:lnTo>
                  <a:lnTo>
                    <a:pt x="140076" y="180835"/>
                  </a:lnTo>
                  <a:lnTo>
                    <a:pt x="139225" y="185267"/>
                  </a:lnTo>
                  <a:lnTo>
                    <a:pt x="143848" y="192074"/>
                  </a:lnTo>
                  <a:lnTo>
                    <a:pt x="146667" y="195541"/>
                  </a:lnTo>
                  <a:lnTo>
                    <a:pt x="150985" y="202323"/>
                  </a:lnTo>
                  <a:lnTo>
                    <a:pt x="150579" y="205435"/>
                  </a:lnTo>
                  <a:lnTo>
                    <a:pt x="146984" y="209994"/>
                  </a:lnTo>
                  <a:lnTo>
                    <a:pt x="145981" y="211886"/>
                  </a:lnTo>
                  <a:lnTo>
                    <a:pt x="142527" y="216280"/>
                  </a:lnTo>
                  <a:lnTo>
                    <a:pt x="139885" y="218211"/>
                  </a:lnTo>
                  <a:lnTo>
                    <a:pt x="135821" y="218465"/>
                  </a:lnTo>
                  <a:lnTo>
                    <a:pt x="327472" y="218465"/>
                  </a:lnTo>
                  <a:lnTo>
                    <a:pt x="323718" y="208216"/>
                  </a:lnTo>
                  <a:lnTo>
                    <a:pt x="314166" y="188607"/>
                  </a:lnTo>
                  <a:lnTo>
                    <a:pt x="302144" y="166690"/>
                  </a:lnTo>
                  <a:lnTo>
                    <a:pt x="292217" y="149491"/>
                  </a:lnTo>
                  <a:close/>
                </a:path>
                <a:path w="328930" h="365125">
                  <a:moveTo>
                    <a:pt x="78684" y="204203"/>
                  </a:moveTo>
                  <a:lnTo>
                    <a:pt x="60066" y="208470"/>
                  </a:lnTo>
                  <a:lnTo>
                    <a:pt x="81877" y="208470"/>
                  </a:lnTo>
                  <a:lnTo>
                    <a:pt x="81376" y="205714"/>
                  </a:lnTo>
                  <a:lnTo>
                    <a:pt x="78684" y="204203"/>
                  </a:lnTo>
                  <a:close/>
                </a:path>
                <a:path w="328930" h="365125">
                  <a:moveTo>
                    <a:pt x="135129" y="124385"/>
                  </a:moveTo>
                  <a:lnTo>
                    <a:pt x="110224" y="124385"/>
                  </a:lnTo>
                  <a:lnTo>
                    <a:pt x="116562" y="126549"/>
                  </a:lnTo>
                  <a:lnTo>
                    <a:pt x="121109" y="131760"/>
                  </a:lnTo>
                  <a:lnTo>
                    <a:pt x="123172" y="139598"/>
                  </a:lnTo>
                  <a:lnTo>
                    <a:pt x="123324" y="143484"/>
                  </a:lnTo>
                  <a:lnTo>
                    <a:pt x="124099" y="148882"/>
                  </a:lnTo>
                  <a:lnTo>
                    <a:pt x="128277" y="151536"/>
                  </a:lnTo>
                  <a:lnTo>
                    <a:pt x="135567" y="150406"/>
                  </a:lnTo>
                  <a:lnTo>
                    <a:pt x="139123" y="149491"/>
                  </a:lnTo>
                  <a:lnTo>
                    <a:pt x="292217" y="149491"/>
                  </a:lnTo>
                  <a:lnTo>
                    <a:pt x="288267" y="142811"/>
                  </a:lnTo>
                  <a:lnTo>
                    <a:pt x="180538" y="142811"/>
                  </a:lnTo>
                  <a:lnTo>
                    <a:pt x="176690" y="141109"/>
                  </a:lnTo>
                  <a:lnTo>
                    <a:pt x="171929" y="131864"/>
                  </a:lnTo>
                  <a:lnTo>
                    <a:pt x="140025" y="131864"/>
                  </a:lnTo>
                  <a:lnTo>
                    <a:pt x="136609" y="126187"/>
                  </a:lnTo>
                  <a:lnTo>
                    <a:pt x="135129" y="124385"/>
                  </a:lnTo>
                  <a:close/>
                </a:path>
                <a:path w="328930" h="365125">
                  <a:moveTo>
                    <a:pt x="94144" y="138302"/>
                  </a:moveTo>
                  <a:lnTo>
                    <a:pt x="65857" y="138302"/>
                  </a:lnTo>
                  <a:lnTo>
                    <a:pt x="74709" y="140017"/>
                  </a:lnTo>
                  <a:lnTo>
                    <a:pt x="77968" y="141528"/>
                  </a:lnTo>
                  <a:lnTo>
                    <a:pt x="87460" y="146659"/>
                  </a:lnTo>
                  <a:lnTo>
                    <a:pt x="91536" y="144919"/>
                  </a:lnTo>
                  <a:lnTo>
                    <a:pt x="94144" y="138302"/>
                  </a:lnTo>
                  <a:close/>
                </a:path>
                <a:path w="328930" h="365125">
                  <a:moveTo>
                    <a:pt x="209316" y="113512"/>
                  </a:moveTo>
                  <a:lnTo>
                    <a:pt x="202026" y="113893"/>
                  </a:lnTo>
                  <a:lnTo>
                    <a:pt x="199308" y="116878"/>
                  </a:lnTo>
                  <a:lnTo>
                    <a:pt x="199207" y="135115"/>
                  </a:lnTo>
                  <a:lnTo>
                    <a:pt x="196832" y="138163"/>
                  </a:lnTo>
                  <a:lnTo>
                    <a:pt x="190507" y="140182"/>
                  </a:lnTo>
                  <a:lnTo>
                    <a:pt x="180538" y="142811"/>
                  </a:lnTo>
                  <a:lnTo>
                    <a:pt x="288267" y="142811"/>
                  </a:lnTo>
                  <a:lnTo>
                    <a:pt x="287507" y="141528"/>
                  </a:lnTo>
                  <a:lnTo>
                    <a:pt x="287523" y="122478"/>
                  </a:lnTo>
                  <a:lnTo>
                    <a:pt x="285884" y="114084"/>
                  </a:lnTo>
                  <a:lnTo>
                    <a:pt x="220581" y="114084"/>
                  </a:lnTo>
                  <a:lnTo>
                    <a:pt x="212910" y="113664"/>
                  </a:lnTo>
                  <a:lnTo>
                    <a:pt x="209316" y="113512"/>
                  </a:lnTo>
                  <a:close/>
                </a:path>
                <a:path w="328930" h="365125">
                  <a:moveTo>
                    <a:pt x="163825" y="122478"/>
                  </a:moveTo>
                  <a:lnTo>
                    <a:pt x="156929" y="125895"/>
                  </a:lnTo>
                  <a:lnTo>
                    <a:pt x="154008" y="127660"/>
                  </a:lnTo>
                  <a:lnTo>
                    <a:pt x="149842" y="129806"/>
                  </a:lnTo>
                  <a:lnTo>
                    <a:pt x="148623" y="130340"/>
                  </a:lnTo>
                  <a:lnTo>
                    <a:pt x="140025" y="131864"/>
                  </a:lnTo>
                  <a:lnTo>
                    <a:pt x="171929" y="131864"/>
                  </a:lnTo>
                  <a:lnTo>
                    <a:pt x="170632" y="129451"/>
                  </a:lnTo>
                  <a:lnTo>
                    <a:pt x="166962" y="123405"/>
                  </a:lnTo>
                  <a:lnTo>
                    <a:pt x="163825" y="122478"/>
                  </a:lnTo>
                  <a:close/>
                </a:path>
                <a:path w="328930" h="365125">
                  <a:moveTo>
                    <a:pt x="254845" y="46329"/>
                  </a:moveTo>
                  <a:lnTo>
                    <a:pt x="205430" y="46329"/>
                  </a:lnTo>
                  <a:lnTo>
                    <a:pt x="208833" y="46850"/>
                  </a:lnTo>
                  <a:lnTo>
                    <a:pt x="214028" y="50088"/>
                  </a:lnTo>
                  <a:lnTo>
                    <a:pt x="217076" y="52819"/>
                  </a:lnTo>
                  <a:lnTo>
                    <a:pt x="220619" y="58508"/>
                  </a:lnTo>
                  <a:lnTo>
                    <a:pt x="221205" y="61620"/>
                  </a:lnTo>
                  <a:lnTo>
                    <a:pt x="221195" y="62128"/>
                  </a:lnTo>
                  <a:lnTo>
                    <a:pt x="216834" y="68059"/>
                  </a:lnTo>
                  <a:lnTo>
                    <a:pt x="215158" y="71196"/>
                  </a:lnTo>
                  <a:lnTo>
                    <a:pt x="210764" y="78422"/>
                  </a:lnTo>
                  <a:lnTo>
                    <a:pt x="211881" y="82283"/>
                  </a:lnTo>
                  <a:lnTo>
                    <a:pt x="222041" y="87985"/>
                  </a:lnTo>
                  <a:lnTo>
                    <a:pt x="228531" y="91935"/>
                  </a:lnTo>
                  <a:lnTo>
                    <a:pt x="220581" y="114084"/>
                  </a:lnTo>
                  <a:lnTo>
                    <a:pt x="285884" y="114084"/>
                  </a:lnTo>
                  <a:lnTo>
                    <a:pt x="279788" y="82850"/>
                  </a:lnTo>
                  <a:lnTo>
                    <a:pt x="258255" y="49114"/>
                  </a:lnTo>
                  <a:lnTo>
                    <a:pt x="254845" y="46329"/>
                  </a:lnTo>
                  <a:close/>
                </a:path>
                <a:path w="328930" h="365125">
                  <a:moveTo>
                    <a:pt x="151706" y="62128"/>
                  </a:moveTo>
                  <a:lnTo>
                    <a:pt x="130538" y="62128"/>
                  </a:lnTo>
                  <a:lnTo>
                    <a:pt x="135618" y="63626"/>
                  </a:lnTo>
                  <a:lnTo>
                    <a:pt x="141396" y="63626"/>
                  </a:lnTo>
                  <a:lnTo>
                    <a:pt x="142730" y="63817"/>
                  </a:lnTo>
                  <a:lnTo>
                    <a:pt x="150032" y="63753"/>
                  </a:lnTo>
                  <a:lnTo>
                    <a:pt x="151706" y="62128"/>
                  </a:lnTo>
                  <a:close/>
                </a:path>
                <a:path w="328930" h="365125">
                  <a:moveTo>
                    <a:pt x="240815" y="34874"/>
                  </a:moveTo>
                  <a:lnTo>
                    <a:pt x="172867" y="34874"/>
                  </a:lnTo>
                  <a:lnTo>
                    <a:pt x="176067" y="38011"/>
                  </a:lnTo>
                  <a:lnTo>
                    <a:pt x="179700" y="45402"/>
                  </a:lnTo>
                  <a:lnTo>
                    <a:pt x="181354" y="48336"/>
                  </a:lnTo>
                  <a:lnTo>
                    <a:pt x="185199" y="54216"/>
                  </a:lnTo>
                  <a:lnTo>
                    <a:pt x="188259" y="54292"/>
                  </a:lnTo>
                  <a:lnTo>
                    <a:pt x="195371" y="50876"/>
                  </a:lnTo>
                  <a:lnTo>
                    <a:pt x="199054" y="48336"/>
                  </a:lnTo>
                  <a:lnTo>
                    <a:pt x="205430" y="46329"/>
                  </a:lnTo>
                  <a:lnTo>
                    <a:pt x="254845" y="46329"/>
                  </a:lnTo>
                  <a:lnTo>
                    <a:pt x="240815" y="34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7414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0279D-D2D5-424A-9A03-645D7600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Key Performance Metrics </a:t>
            </a:r>
            <a:b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</a:br>
            <a:r>
              <a:rPr lang="en-GB" sz="2400" b="1" i="1" dirty="0">
                <a:solidFill>
                  <a:srgbClr val="004890"/>
                </a:solidFill>
                <a:latin typeface="Century Gothic" panose="020B0502020202020204" pitchFamily="34" charset="0"/>
              </a:rPr>
              <a:t>Contribution to Annual GDP Growth</a:t>
            </a:r>
            <a:endParaRPr lang="en-US" sz="2000" b="1" i="1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0CC8AF-8623-41D2-9540-CCE26C1A43F4}"/>
              </a:ext>
            </a:extLst>
          </p:cNvPr>
          <p:cNvSpPr txBox="1"/>
          <p:nvPr/>
        </p:nvSpPr>
        <p:spPr>
          <a:xfrm>
            <a:off x="1328165" y="1884041"/>
            <a:ext cx="3712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510">
              <a:lnSpc>
                <a:spcPct val="100000"/>
              </a:lnSpc>
              <a:spcBef>
                <a:spcPts val="100"/>
              </a:spcBef>
            </a:pPr>
            <a:r>
              <a:rPr lang="en-GB" sz="1400" b="1" spc="25" dirty="0">
                <a:solidFill>
                  <a:srgbClr val="004890"/>
                </a:solidFill>
                <a:latin typeface="Century Gothic"/>
                <a:cs typeface="Century Gothic"/>
              </a:rPr>
              <a:t>Context</a:t>
            </a:r>
            <a:endParaRPr lang="en-GB" sz="10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4A776-89AD-4A3E-A30F-16F5CB05364B}"/>
              </a:ext>
            </a:extLst>
          </p:cNvPr>
          <p:cNvSpPr txBox="1"/>
          <p:nvPr/>
        </p:nvSpPr>
        <p:spPr>
          <a:xfrm>
            <a:off x="2509207" y="1774920"/>
            <a:ext cx="6016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Average GDP growth in Gauteng in last 10 years = </a:t>
            </a:r>
            <a:r>
              <a:rPr lang="en-GB" sz="16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2.4%</a:t>
            </a:r>
            <a:r>
              <a:rPr lang="en-GB" sz="12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per annum (Stats SA)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E32733-7C16-4AE3-970F-6A69FCE4D6BE}"/>
              </a:ext>
            </a:extLst>
          </p:cNvPr>
          <p:cNvSpPr txBox="1"/>
          <p:nvPr/>
        </p:nvSpPr>
        <p:spPr>
          <a:xfrm>
            <a:off x="514350" y="2734264"/>
            <a:ext cx="1876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510" algn="r">
              <a:lnSpc>
                <a:spcPct val="100000"/>
              </a:lnSpc>
              <a:spcBef>
                <a:spcPts val="100"/>
              </a:spcBef>
            </a:pPr>
            <a:r>
              <a:rPr lang="en-GB" sz="1400" b="1" spc="25" dirty="0">
                <a:solidFill>
                  <a:srgbClr val="004890"/>
                </a:solidFill>
                <a:latin typeface="Century Gothic"/>
                <a:cs typeface="Century Gothic"/>
              </a:rPr>
              <a:t>In a typical </a:t>
            </a:r>
            <a:r>
              <a:rPr lang="en-GB" sz="1400" b="1" i="1" spc="25" dirty="0">
                <a:solidFill>
                  <a:srgbClr val="004890"/>
                </a:solidFill>
                <a:latin typeface="Century Gothic"/>
                <a:cs typeface="Century Gothic"/>
              </a:rPr>
              <a:t>construction</a:t>
            </a:r>
            <a:r>
              <a:rPr lang="en-GB" sz="1400" b="1" spc="25" dirty="0">
                <a:solidFill>
                  <a:srgbClr val="004890"/>
                </a:solidFill>
                <a:latin typeface="Century Gothic"/>
                <a:cs typeface="Century Gothic"/>
              </a:rPr>
              <a:t> year</a:t>
            </a:r>
            <a:endParaRPr lang="en-GB" sz="10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F36FB-6599-4133-B4EE-6929235BB488}"/>
              </a:ext>
            </a:extLst>
          </p:cNvPr>
          <p:cNvSpPr txBox="1"/>
          <p:nvPr/>
        </p:nvSpPr>
        <p:spPr>
          <a:xfrm>
            <a:off x="405183" y="4247108"/>
            <a:ext cx="1976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510" algn="r">
              <a:lnSpc>
                <a:spcPct val="100000"/>
              </a:lnSpc>
              <a:spcBef>
                <a:spcPts val="100"/>
              </a:spcBef>
            </a:pPr>
            <a:r>
              <a:rPr lang="en-GB" sz="1400" b="1" spc="25" dirty="0">
                <a:solidFill>
                  <a:srgbClr val="004890"/>
                </a:solidFill>
                <a:latin typeface="Century Gothic"/>
                <a:cs typeface="Century Gothic"/>
              </a:rPr>
              <a:t>In a typical year </a:t>
            </a:r>
            <a:r>
              <a:rPr lang="en-GB" sz="1400" b="1" i="1" spc="25" dirty="0">
                <a:solidFill>
                  <a:srgbClr val="004890"/>
                </a:solidFill>
                <a:latin typeface="Century Gothic"/>
                <a:cs typeface="Century Gothic"/>
              </a:rPr>
              <a:t>post-construction</a:t>
            </a:r>
            <a:endParaRPr lang="en-GB" sz="10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925148-E1A1-4B6D-ADFB-968BA3B9DB05}"/>
              </a:ext>
            </a:extLst>
          </p:cNvPr>
          <p:cNvSpPr txBox="1"/>
          <p:nvPr/>
        </p:nvSpPr>
        <p:spPr>
          <a:xfrm>
            <a:off x="2522327" y="3072547"/>
            <a:ext cx="5629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Gautrain added </a:t>
            </a:r>
            <a:r>
              <a:rPr lang="en-GB" sz="16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0.28%</a:t>
            </a:r>
            <a:r>
              <a:rPr lang="en-GB" sz="12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per annum to GDP  (R3.3Bn / R1,174 Bn) 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8E3909-D288-4706-AD54-B52B9AF06CC9}"/>
              </a:ext>
            </a:extLst>
          </p:cNvPr>
          <p:cNvSpPr txBox="1"/>
          <p:nvPr/>
        </p:nvSpPr>
        <p:spPr>
          <a:xfrm>
            <a:off x="2528257" y="4855838"/>
            <a:ext cx="5629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Gautrain added </a:t>
            </a:r>
            <a:r>
              <a:rPr lang="en-GB" sz="16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0.55%</a:t>
            </a:r>
            <a:r>
              <a:rPr lang="en-GB" sz="12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per annum to GDP 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B1929A-2E84-4622-B42A-76EFB6BBA878}"/>
              </a:ext>
            </a:extLst>
          </p:cNvPr>
          <p:cNvSpPr txBox="1"/>
          <p:nvPr/>
        </p:nvSpPr>
        <p:spPr>
          <a:xfrm>
            <a:off x="2512628" y="2053333"/>
            <a:ext cx="6132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GDP at mid point of this period = </a:t>
            </a:r>
            <a:r>
              <a:rPr lang="en-GB" sz="16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R 1,174 Bn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(Stats SA)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C721B3-4CE9-4BCA-8245-81F612F4B65E}"/>
              </a:ext>
            </a:extLst>
          </p:cNvPr>
          <p:cNvSpPr txBox="1"/>
          <p:nvPr/>
        </p:nvSpPr>
        <p:spPr>
          <a:xfrm>
            <a:off x="2519455" y="2804950"/>
            <a:ext cx="5629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Gautrain added R3.3 Bn</a:t>
            </a: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per annum to GDP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707E24-33CE-4E8C-A7CB-C08A7604955E}"/>
              </a:ext>
            </a:extLst>
          </p:cNvPr>
          <p:cNvSpPr/>
          <p:nvPr/>
        </p:nvSpPr>
        <p:spPr>
          <a:xfrm>
            <a:off x="8468142" y="0"/>
            <a:ext cx="437356" cy="905278"/>
          </a:xfrm>
          <a:prstGeom prst="rect">
            <a:avLst/>
          </a:prstGeom>
          <a:solidFill>
            <a:srgbClr val="9D8A56"/>
          </a:solidFill>
          <a:ln>
            <a:solidFill>
              <a:srgbClr val="9D8A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DCCEB7-4573-44DD-84C9-223BEC6EBC1A}"/>
              </a:ext>
            </a:extLst>
          </p:cNvPr>
          <p:cNvSpPr txBox="1"/>
          <p:nvPr/>
        </p:nvSpPr>
        <p:spPr>
          <a:xfrm>
            <a:off x="2519455" y="3966775"/>
            <a:ext cx="5629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Gautrain added R6.6 Bn per annum to GDP 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916DD6-0BC5-4A88-8E55-441DB2A146DC}"/>
              </a:ext>
            </a:extLst>
          </p:cNvPr>
          <p:cNvSpPr txBox="1"/>
          <p:nvPr/>
        </p:nvSpPr>
        <p:spPr>
          <a:xfrm>
            <a:off x="2937832" y="4236713"/>
            <a:ext cx="562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 3.4 Bn from direct + indirect + induced jobs </a:t>
            </a:r>
            <a:endParaRPr lang="en-GB" sz="10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455ECC-1296-4D6E-B509-C552B74FB671}"/>
              </a:ext>
            </a:extLst>
          </p:cNvPr>
          <p:cNvSpPr txBox="1"/>
          <p:nvPr/>
        </p:nvSpPr>
        <p:spPr>
          <a:xfrm>
            <a:off x="2937832" y="4446263"/>
            <a:ext cx="6520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 2.7 Bn from jobs within new commercial property next to stations</a:t>
            </a:r>
            <a:endParaRPr lang="en-GB" sz="10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12E573-396F-4B64-AE6E-32F7C472C877}"/>
              </a:ext>
            </a:extLst>
          </p:cNvPr>
          <p:cNvSpPr txBox="1"/>
          <p:nvPr/>
        </p:nvSpPr>
        <p:spPr>
          <a:xfrm>
            <a:off x="2937832" y="4646288"/>
            <a:ext cx="60823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 0.5 Bn from construction jobs of new commercial property</a:t>
            </a:r>
            <a:endParaRPr lang="en-GB" sz="10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52A4DC-28B9-49F5-A48A-45AFBA1AF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482" y="346090"/>
            <a:ext cx="523220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88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0279D-D2D5-424A-9A03-645D7600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Key Performance Metrics</a:t>
            </a:r>
            <a:b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</a:br>
            <a:r>
              <a:rPr lang="en-GB" sz="2400" b="1" i="1" dirty="0">
                <a:solidFill>
                  <a:srgbClr val="004890"/>
                </a:solidFill>
                <a:latin typeface="Century Gothic" panose="020B0502020202020204" pitchFamily="34" charset="0"/>
              </a:rPr>
              <a:t>Return on Capital Investment (ROI)</a:t>
            </a:r>
            <a:endParaRPr lang="en-US" sz="2800" b="1" i="1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A53EE2-5AB2-44FF-B577-B7EFBA4C3484}"/>
              </a:ext>
            </a:extLst>
          </p:cNvPr>
          <p:cNvSpPr/>
          <p:nvPr/>
        </p:nvSpPr>
        <p:spPr>
          <a:xfrm>
            <a:off x="1971675" y="1762124"/>
            <a:ext cx="5286375" cy="3609976"/>
          </a:xfrm>
          <a:prstGeom prst="rect">
            <a:avLst/>
          </a:prstGeom>
          <a:solidFill>
            <a:srgbClr val="004890"/>
          </a:solidFill>
          <a:ln>
            <a:solidFill>
              <a:srgbClr val="0048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Outturn Prices</a:t>
            </a:r>
          </a:p>
          <a:p>
            <a:pPr algn="ctr"/>
            <a:endParaRPr lang="en-GB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R99.7 Bn of GDP added via construction and operations over ten years</a:t>
            </a:r>
          </a:p>
          <a:p>
            <a:pPr algn="ctr"/>
            <a:endParaRPr lang="en-GB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Public sector cost: R26.5 Bn to construct and R12.5 Bn to operations over ten years</a:t>
            </a:r>
          </a:p>
          <a:p>
            <a:pPr algn="ctr"/>
            <a:endParaRPr lang="en-GB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20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Gautrain = R1 : R2.6</a:t>
            </a:r>
          </a:p>
          <a:p>
            <a:pPr algn="ctr"/>
            <a:endParaRPr lang="en-GB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UK Crossrail = £1 : £3.0</a:t>
            </a:r>
          </a:p>
          <a:p>
            <a:pPr algn="ctr"/>
            <a:r>
              <a:rPr lang="en-GB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</a:t>
            </a:r>
            <a:r>
              <a:rPr lang="en-GB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Inland Rail = $1 : $2.0  </a:t>
            </a:r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FA6266-1E7A-40DA-B4EB-CEE904A92B4E}"/>
              </a:ext>
            </a:extLst>
          </p:cNvPr>
          <p:cNvSpPr/>
          <p:nvPr/>
        </p:nvSpPr>
        <p:spPr>
          <a:xfrm>
            <a:off x="8468142" y="0"/>
            <a:ext cx="437356" cy="905278"/>
          </a:xfrm>
          <a:prstGeom prst="rect">
            <a:avLst/>
          </a:prstGeom>
          <a:solidFill>
            <a:srgbClr val="9D8A56"/>
          </a:solidFill>
          <a:ln>
            <a:solidFill>
              <a:srgbClr val="9D8A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F93C0E-8D0E-4D29-850D-2DFF86CD2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482" y="346090"/>
            <a:ext cx="523220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09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541" y="472788"/>
            <a:ext cx="7251700" cy="232868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9D8A56"/>
                </a:solidFill>
                <a:latin typeface="Century Gothic" panose="020B0502020202020204" pitchFamily="34" charset="0"/>
              </a:rPr>
              <a:t>UPLIFTING THE TOWNSHIPS</a:t>
            </a:r>
            <a:endParaRPr lang="en-US" dirty="0">
              <a:solidFill>
                <a:srgbClr val="9D8A5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118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1EBF466A-E2A7-4164-B4D2-3E52A730D8ED}"/>
              </a:ext>
            </a:extLst>
          </p:cNvPr>
          <p:cNvSpPr/>
          <p:nvPr/>
        </p:nvSpPr>
        <p:spPr>
          <a:xfrm>
            <a:off x="0" y="5271021"/>
            <a:ext cx="9144000" cy="1586980"/>
          </a:xfrm>
          <a:prstGeom prst="rect">
            <a:avLst/>
          </a:prstGeom>
          <a:solidFill>
            <a:srgbClr val="DDD8D4"/>
          </a:solidFill>
          <a:ln>
            <a:solidFill>
              <a:srgbClr val="DDD8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Creating Construction and Operational Jobs for Township Residents 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7F546173-3533-4644-B133-3872015A0C51}"/>
              </a:ext>
            </a:extLst>
          </p:cNvPr>
          <p:cNvSpPr/>
          <p:nvPr/>
        </p:nvSpPr>
        <p:spPr>
          <a:xfrm>
            <a:off x="2500968" y="1582299"/>
            <a:ext cx="2082164" cy="1699260"/>
          </a:xfrm>
          <a:custGeom>
            <a:avLst/>
            <a:gdLst/>
            <a:ahLst/>
            <a:cxnLst/>
            <a:rect l="l" t="t" r="r" b="b"/>
            <a:pathLst>
              <a:path w="2082164" h="1699260">
                <a:moveTo>
                  <a:pt x="0" y="1699107"/>
                </a:moveTo>
                <a:lnTo>
                  <a:pt x="2081898" y="1699107"/>
                </a:lnTo>
                <a:lnTo>
                  <a:pt x="2081898" y="0"/>
                </a:lnTo>
                <a:lnTo>
                  <a:pt x="0" y="0"/>
                </a:lnTo>
                <a:lnTo>
                  <a:pt x="0" y="1699107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D3CEFC1D-D79A-4611-B692-B80F2C8FF359}"/>
              </a:ext>
            </a:extLst>
          </p:cNvPr>
          <p:cNvSpPr/>
          <p:nvPr/>
        </p:nvSpPr>
        <p:spPr>
          <a:xfrm>
            <a:off x="2495942" y="1439068"/>
            <a:ext cx="4244975" cy="1699260"/>
          </a:xfrm>
          <a:custGeom>
            <a:avLst/>
            <a:gdLst/>
            <a:ahLst/>
            <a:cxnLst/>
            <a:rect l="l" t="t" r="r" b="b"/>
            <a:pathLst>
              <a:path w="4244975" h="1699260">
                <a:moveTo>
                  <a:pt x="0" y="1699107"/>
                </a:moveTo>
                <a:lnTo>
                  <a:pt x="4244949" y="1699107"/>
                </a:lnTo>
                <a:lnTo>
                  <a:pt x="4244949" y="0"/>
                </a:lnTo>
                <a:lnTo>
                  <a:pt x="0" y="0"/>
                </a:lnTo>
                <a:lnTo>
                  <a:pt x="0" y="1699107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55FD634A-D941-477E-823F-CF019CB3CC66}"/>
              </a:ext>
            </a:extLst>
          </p:cNvPr>
          <p:cNvSpPr/>
          <p:nvPr/>
        </p:nvSpPr>
        <p:spPr>
          <a:xfrm>
            <a:off x="2457891" y="2738423"/>
            <a:ext cx="2082164" cy="1699260"/>
          </a:xfrm>
          <a:custGeom>
            <a:avLst/>
            <a:gdLst/>
            <a:ahLst/>
            <a:cxnLst/>
            <a:rect l="l" t="t" r="r" b="b"/>
            <a:pathLst>
              <a:path w="2082164" h="1699259">
                <a:moveTo>
                  <a:pt x="0" y="1699107"/>
                </a:moveTo>
                <a:lnTo>
                  <a:pt x="2081898" y="1699107"/>
                </a:lnTo>
                <a:lnTo>
                  <a:pt x="2081898" y="0"/>
                </a:lnTo>
                <a:lnTo>
                  <a:pt x="0" y="0"/>
                </a:lnTo>
                <a:lnTo>
                  <a:pt x="0" y="1699107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20F7C1B0-9FDF-4F15-ACC5-231787E18A0C}"/>
              </a:ext>
            </a:extLst>
          </p:cNvPr>
          <p:cNvSpPr/>
          <p:nvPr/>
        </p:nvSpPr>
        <p:spPr>
          <a:xfrm>
            <a:off x="4664020" y="1582299"/>
            <a:ext cx="2082164" cy="1699260"/>
          </a:xfrm>
          <a:custGeom>
            <a:avLst/>
            <a:gdLst/>
            <a:ahLst/>
            <a:cxnLst/>
            <a:rect l="l" t="t" r="r" b="b"/>
            <a:pathLst>
              <a:path w="2082164" h="1699260">
                <a:moveTo>
                  <a:pt x="0" y="1699107"/>
                </a:moveTo>
                <a:lnTo>
                  <a:pt x="2081898" y="1699107"/>
                </a:lnTo>
                <a:lnTo>
                  <a:pt x="2081898" y="0"/>
                </a:lnTo>
                <a:lnTo>
                  <a:pt x="0" y="0"/>
                </a:lnTo>
                <a:lnTo>
                  <a:pt x="0" y="1699107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62A73CA8-FDA0-480E-BEDB-306358F9B66B}"/>
              </a:ext>
            </a:extLst>
          </p:cNvPr>
          <p:cNvSpPr/>
          <p:nvPr/>
        </p:nvSpPr>
        <p:spPr>
          <a:xfrm>
            <a:off x="4620943" y="2738423"/>
            <a:ext cx="2082164" cy="1699260"/>
          </a:xfrm>
          <a:custGeom>
            <a:avLst/>
            <a:gdLst/>
            <a:ahLst/>
            <a:cxnLst/>
            <a:rect l="l" t="t" r="r" b="b"/>
            <a:pathLst>
              <a:path w="2082164" h="1699259">
                <a:moveTo>
                  <a:pt x="0" y="1699107"/>
                </a:moveTo>
                <a:lnTo>
                  <a:pt x="2081898" y="1699107"/>
                </a:lnTo>
                <a:lnTo>
                  <a:pt x="2081898" y="0"/>
                </a:lnTo>
                <a:lnTo>
                  <a:pt x="0" y="0"/>
                </a:lnTo>
                <a:lnTo>
                  <a:pt x="0" y="1699107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7">
            <a:extLst>
              <a:ext uri="{FF2B5EF4-FFF2-40B4-BE49-F238E27FC236}">
                <a16:creationId xmlns:a16="http://schemas.microsoft.com/office/drawing/2014/main" id="{4074AAEE-6DB4-4F37-9E4F-DF1EE0FF0B9D}"/>
              </a:ext>
            </a:extLst>
          </p:cNvPr>
          <p:cNvSpPr/>
          <p:nvPr/>
        </p:nvSpPr>
        <p:spPr>
          <a:xfrm>
            <a:off x="3437154" y="1500637"/>
            <a:ext cx="99695" cy="136525"/>
          </a:xfrm>
          <a:custGeom>
            <a:avLst/>
            <a:gdLst/>
            <a:ahLst/>
            <a:cxnLst/>
            <a:rect l="l" t="t" r="r" b="b"/>
            <a:pathLst>
              <a:path w="99694" h="136525">
                <a:moveTo>
                  <a:pt x="99110" y="0"/>
                </a:moveTo>
                <a:lnTo>
                  <a:pt x="0" y="0"/>
                </a:lnTo>
                <a:lnTo>
                  <a:pt x="49555" y="136169"/>
                </a:lnTo>
                <a:lnTo>
                  <a:pt x="9911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id="{FF3674B0-D3C4-4564-BB6A-F42B50F5AA66}"/>
              </a:ext>
            </a:extLst>
          </p:cNvPr>
          <p:cNvSpPr txBox="1"/>
          <p:nvPr/>
        </p:nvSpPr>
        <p:spPr>
          <a:xfrm>
            <a:off x="2457891" y="2851437"/>
            <a:ext cx="1716405" cy="1231900"/>
          </a:xfrm>
          <a:prstGeom prst="rect">
            <a:avLst/>
          </a:prstGeom>
          <a:noFill/>
        </p:spPr>
        <p:txBody>
          <a:bodyPr vert="horz" wrap="square" lIns="0" tIns="40640" rIns="0" bIns="0" rtlCol="0">
            <a:spAutoFit/>
          </a:bodyPr>
          <a:lstStyle/>
          <a:p>
            <a:pPr marL="332740">
              <a:lnSpc>
                <a:spcPct val="100000"/>
              </a:lnSpc>
              <a:spcBef>
                <a:spcPts val="320"/>
              </a:spcBef>
            </a:pPr>
            <a:r>
              <a:rPr lang="en-GB" sz="1400" b="1" spc="20" dirty="0">
                <a:solidFill>
                  <a:srgbClr val="9D8A56"/>
                </a:solidFill>
                <a:latin typeface="Century Gothic"/>
                <a:cs typeface="Century Gothic"/>
              </a:rPr>
              <a:t>c.</a:t>
            </a:r>
            <a:r>
              <a:rPr sz="1400" b="1" spc="20" dirty="0">
                <a:solidFill>
                  <a:srgbClr val="9D8A56"/>
                </a:solidFill>
                <a:latin typeface="Century Gothic"/>
                <a:cs typeface="Century Gothic"/>
              </a:rPr>
              <a:t>7,600</a:t>
            </a:r>
            <a:r>
              <a:rPr sz="1400" b="1" spc="55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sz="14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direct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86995" marR="80645" algn="ctr">
              <a:lnSpc>
                <a:spcPct val="113100"/>
              </a:lnSpc>
            </a:pPr>
            <a:r>
              <a:rPr sz="1400" spc="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construction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1400" spc="3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jobs  </a:t>
            </a:r>
            <a:r>
              <a:rPr sz="1400" spc="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taken </a:t>
            </a:r>
            <a:r>
              <a:rPr sz="1400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by</a:t>
            </a:r>
            <a:r>
              <a:rPr sz="1400" spc="3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14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people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2065" marR="5080" algn="ctr">
              <a:lnSpc>
                <a:spcPct val="113100"/>
              </a:lnSpc>
            </a:pPr>
            <a:r>
              <a:rPr sz="1400" spc="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from lower </a:t>
            </a:r>
            <a:r>
              <a:rPr sz="1400" spc="3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income  </a:t>
            </a:r>
            <a:r>
              <a:rPr sz="14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households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9064B964-5CB2-4212-8715-75F917B9614F}"/>
              </a:ext>
            </a:extLst>
          </p:cNvPr>
          <p:cNvSpPr txBox="1"/>
          <p:nvPr/>
        </p:nvSpPr>
        <p:spPr>
          <a:xfrm>
            <a:off x="2421448" y="1594190"/>
            <a:ext cx="1874579" cy="891591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55244" marR="5080" indent="-40005">
              <a:lnSpc>
                <a:spcPct val="113100"/>
              </a:lnSpc>
              <a:spcBef>
                <a:spcPts val="100"/>
              </a:spcBef>
            </a:pPr>
            <a:r>
              <a:rPr sz="1600" b="1" spc="30" dirty="0">
                <a:solidFill>
                  <a:srgbClr val="004890"/>
                </a:solidFill>
                <a:latin typeface="Century Gothic"/>
                <a:cs typeface="Century Gothic"/>
              </a:rPr>
              <a:t>Construction</a:t>
            </a:r>
            <a:r>
              <a:rPr sz="1600" b="1" spc="25" dirty="0">
                <a:solidFill>
                  <a:srgbClr val="004890"/>
                </a:solidFill>
                <a:latin typeface="Century Gothic"/>
                <a:cs typeface="Century Gothic"/>
              </a:rPr>
              <a:t> </a:t>
            </a:r>
            <a:r>
              <a:rPr sz="1600" b="1" spc="35" dirty="0">
                <a:solidFill>
                  <a:srgbClr val="004890"/>
                </a:solidFill>
                <a:latin typeface="Century Gothic"/>
                <a:cs typeface="Century Gothic"/>
              </a:rPr>
              <a:t>Jobs</a:t>
            </a:r>
            <a:endParaRPr sz="1600" dirty="0">
              <a:solidFill>
                <a:srgbClr val="004890"/>
              </a:solidFill>
              <a:latin typeface="Century Gothic"/>
              <a:cs typeface="Century Gothic"/>
            </a:endParaRPr>
          </a:p>
          <a:p>
            <a:pPr marL="137160" marR="6350" indent="-125095">
              <a:lnSpc>
                <a:spcPct val="113599"/>
              </a:lnSpc>
              <a:spcBef>
                <a:spcPts val="315"/>
              </a:spcBef>
            </a:pPr>
            <a:r>
              <a:rPr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E.g. </a:t>
            </a:r>
            <a:r>
              <a:rPr sz="1100" dirty="0">
                <a:solidFill>
                  <a:srgbClr val="413C3F"/>
                </a:solidFill>
                <a:latin typeface="Century Gothic"/>
                <a:cs typeface="Century Gothic"/>
              </a:rPr>
              <a:t>engineers,</a:t>
            </a:r>
            <a:r>
              <a:rPr sz="1100" spc="-85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labourers,  </a:t>
            </a:r>
            <a:r>
              <a:rPr sz="1100" dirty="0">
                <a:solidFill>
                  <a:srgbClr val="413C3F"/>
                </a:solidFill>
                <a:latin typeface="Century Gothic"/>
                <a:cs typeface="Century Gothic"/>
              </a:rPr>
              <a:t>technical </a:t>
            </a:r>
            <a:r>
              <a:rPr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specialists,  </a:t>
            </a:r>
            <a:r>
              <a:rPr sz="1100" dirty="0">
                <a:solidFill>
                  <a:srgbClr val="413C3F"/>
                </a:solidFill>
                <a:latin typeface="Century Gothic"/>
                <a:cs typeface="Century Gothic"/>
              </a:rPr>
              <a:t>managerial roles</a:t>
            </a:r>
            <a:r>
              <a:rPr sz="1100" spc="-40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sz="1100" dirty="0">
                <a:solidFill>
                  <a:srgbClr val="413C3F"/>
                </a:solidFill>
                <a:latin typeface="Century Gothic"/>
                <a:cs typeface="Century Gothic"/>
              </a:rPr>
              <a:t>etc.</a:t>
            </a:r>
            <a:endParaRPr sz="1100" dirty="0">
              <a:latin typeface="Century Gothic"/>
              <a:cs typeface="Century Gothic"/>
            </a:endParaRPr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BCC81E17-194C-4ABF-9F82-B1B0E82A1358}"/>
              </a:ext>
            </a:extLst>
          </p:cNvPr>
          <p:cNvSpPr txBox="1"/>
          <p:nvPr/>
        </p:nvSpPr>
        <p:spPr>
          <a:xfrm>
            <a:off x="4772691" y="1594190"/>
            <a:ext cx="1780114" cy="1103444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100"/>
              </a:lnSpc>
              <a:spcBef>
                <a:spcPts val="100"/>
              </a:spcBef>
            </a:pPr>
            <a:r>
              <a:rPr sz="1600" b="1" spc="30" dirty="0">
                <a:solidFill>
                  <a:srgbClr val="004890"/>
                </a:solidFill>
                <a:latin typeface="Century Gothic"/>
                <a:cs typeface="Century Gothic"/>
              </a:rPr>
              <a:t>Operational </a:t>
            </a:r>
            <a:r>
              <a:rPr sz="1600" b="1" spc="35" dirty="0">
                <a:solidFill>
                  <a:srgbClr val="004890"/>
                </a:solidFill>
                <a:latin typeface="Century Gothic"/>
                <a:cs typeface="Century Gothic"/>
              </a:rPr>
              <a:t>Jobs</a:t>
            </a:r>
            <a:endParaRPr sz="1600" dirty="0">
              <a:solidFill>
                <a:srgbClr val="004890"/>
              </a:solidFill>
              <a:latin typeface="Century Gothic"/>
              <a:cs typeface="Century Gothic"/>
            </a:endParaRPr>
          </a:p>
          <a:p>
            <a:pPr marL="298450" marR="64135" indent="-180340">
              <a:lnSpc>
                <a:spcPct val="113599"/>
              </a:lnSpc>
              <a:spcBef>
                <a:spcPts val="315"/>
              </a:spcBef>
            </a:pPr>
            <a:r>
              <a:rPr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E.g. drivers,</a:t>
            </a:r>
            <a:r>
              <a:rPr sz="1100" spc="-85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sz="1100" dirty="0">
                <a:solidFill>
                  <a:srgbClr val="413C3F"/>
                </a:solidFill>
                <a:latin typeface="Century Gothic"/>
                <a:cs typeface="Century Gothic"/>
              </a:rPr>
              <a:t>managers,  cleaners, guards,  engineers,</a:t>
            </a:r>
            <a:r>
              <a:rPr sz="1100" spc="-15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sz="1100" dirty="0">
                <a:solidFill>
                  <a:srgbClr val="413C3F"/>
                </a:solidFill>
                <a:latin typeface="Century Gothic"/>
                <a:cs typeface="Century Gothic"/>
              </a:rPr>
              <a:t>ticket</a:t>
            </a:r>
            <a:endParaRPr sz="1100" dirty="0">
              <a:latin typeface="Century Gothic"/>
              <a:cs typeface="Century Gothic"/>
            </a:endParaRPr>
          </a:p>
          <a:p>
            <a:pPr marL="46990" algn="ctr">
              <a:lnSpc>
                <a:spcPct val="100000"/>
              </a:lnSpc>
              <a:spcBef>
                <a:spcPts val="180"/>
              </a:spcBef>
            </a:pPr>
            <a:r>
              <a:rPr sz="1100" dirty="0">
                <a:solidFill>
                  <a:srgbClr val="413C3F"/>
                </a:solidFill>
                <a:latin typeface="Century Gothic"/>
                <a:cs typeface="Century Gothic"/>
              </a:rPr>
              <a:t>operators</a:t>
            </a:r>
            <a:r>
              <a:rPr sz="1100" spc="-10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sz="1100" dirty="0">
                <a:solidFill>
                  <a:srgbClr val="413C3F"/>
                </a:solidFill>
                <a:latin typeface="Century Gothic"/>
                <a:cs typeface="Century Gothic"/>
              </a:rPr>
              <a:t>etc</a:t>
            </a:r>
            <a:endParaRPr sz="1100" dirty="0">
              <a:latin typeface="Century Gothic"/>
              <a:cs typeface="Century Gothic"/>
            </a:endParaRPr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EC9E5014-C376-4E38-94F9-C4A82AABEB9A}"/>
              </a:ext>
            </a:extLst>
          </p:cNvPr>
          <p:cNvSpPr txBox="1"/>
          <p:nvPr/>
        </p:nvSpPr>
        <p:spPr>
          <a:xfrm>
            <a:off x="2661018" y="4226568"/>
            <a:ext cx="1619885" cy="120546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Source: </a:t>
            </a:r>
            <a:r>
              <a:rPr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KPMG </a:t>
            </a:r>
            <a:r>
              <a:rPr sz="700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and Hatch</a:t>
            </a:r>
            <a:r>
              <a:rPr sz="700" i="1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700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Estimations</a:t>
            </a:r>
            <a:endParaRPr sz="7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25366A94-D7B2-42D1-902F-58BF97A7160A}"/>
              </a:ext>
            </a:extLst>
          </p:cNvPr>
          <p:cNvSpPr txBox="1"/>
          <p:nvPr/>
        </p:nvSpPr>
        <p:spPr>
          <a:xfrm>
            <a:off x="4734903" y="2835402"/>
            <a:ext cx="1774825" cy="1530419"/>
          </a:xfrm>
          <a:prstGeom prst="rect">
            <a:avLst/>
          </a:prstGeom>
          <a:noFill/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lang="en-GB" sz="1400" b="1" spc="20" dirty="0">
                <a:solidFill>
                  <a:srgbClr val="9D8A56"/>
                </a:solidFill>
                <a:latin typeface="Century Gothic"/>
                <a:cs typeface="Century Gothic"/>
              </a:rPr>
              <a:t>c.</a:t>
            </a:r>
            <a:r>
              <a:rPr sz="1400" b="1" spc="20" dirty="0">
                <a:solidFill>
                  <a:srgbClr val="9D8A56"/>
                </a:solidFill>
                <a:latin typeface="Century Gothic"/>
                <a:cs typeface="Century Gothic"/>
              </a:rPr>
              <a:t>7,000</a:t>
            </a:r>
            <a:r>
              <a:rPr sz="1400" b="1" spc="55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sz="14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direct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R="158750" algn="ctr">
              <a:lnSpc>
                <a:spcPct val="113100"/>
              </a:lnSpc>
            </a:pPr>
            <a:r>
              <a:rPr sz="1400" spc="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operational </a:t>
            </a:r>
            <a:r>
              <a:rPr sz="1400" spc="3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jobs  </a:t>
            </a:r>
            <a:r>
              <a:rPr sz="1400" spc="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taken </a:t>
            </a:r>
            <a:r>
              <a:rPr sz="1400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by</a:t>
            </a:r>
            <a:r>
              <a:rPr sz="1400" spc="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14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people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R="62865" algn="ctr">
              <a:lnSpc>
                <a:spcPct val="113100"/>
              </a:lnSpc>
            </a:pPr>
            <a:r>
              <a:rPr sz="1400" spc="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from lower </a:t>
            </a:r>
            <a:r>
              <a:rPr sz="1400" spc="3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income  </a:t>
            </a:r>
            <a:r>
              <a:rPr sz="14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households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93345">
              <a:lnSpc>
                <a:spcPct val="100000"/>
              </a:lnSpc>
              <a:spcBef>
                <a:spcPts val="1450"/>
              </a:spcBef>
            </a:pPr>
            <a:r>
              <a:rPr sz="700" i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Source: Bombela Operating</a:t>
            </a:r>
            <a:r>
              <a:rPr sz="700" i="1" spc="-6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Company</a:t>
            </a:r>
            <a:endParaRPr sz="7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4" name="object 15">
            <a:extLst>
              <a:ext uri="{FF2B5EF4-FFF2-40B4-BE49-F238E27FC236}">
                <a16:creationId xmlns:a16="http://schemas.microsoft.com/office/drawing/2014/main" id="{FAC7897B-E6CC-49A4-BF42-61DD4ED5DBB0}"/>
              </a:ext>
            </a:extLst>
          </p:cNvPr>
          <p:cNvSpPr/>
          <p:nvPr/>
        </p:nvSpPr>
        <p:spPr>
          <a:xfrm>
            <a:off x="2634607" y="6519286"/>
            <a:ext cx="1657320" cy="94509"/>
          </a:xfrm>
          <a:custGeom>
            <a:avLst/>
            <a:gdLst/>
            <a:ahLst/>
            <a:cxnLst/>
            <a:rect l="l" t="t" r="r" b="b"/>
            <a:pathLst>
              <a:path w="3048000">
                <a:moveTo>
                  <a:pt x="0" y="0"/>
                </a:moveTo>
                <a:lnTo>
                  <a:pt x="3047555" y="0"/>
                </a:lnTo>
              </a:path>
            </a:pathLst>
          </a:custGeom>
          <a:ln w="71996">
            <a:solidFill>
              <a:srgbClr val="9D8A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5">
            <a:extLst>
              <a:ext uri="{FF2B5EF4-FFF2-40B4-BE49-F238E27FC236}">
                <a16:creationId xmlns:a16="http://schemas.microsoft.com/office/drawing/2014/main" id="{50BC05AD-1556-4547-8A98-D8996F511F40}"/>
              </a:ext>
            </a:extLst>
          </p:cNvPr>
          <p:cNvSpPr/>
          <p:nvPr/>
        </p:nvSpPr>
        <p:spPr>
          <a:xfrm>
            <a:off x="4824609" y="6496395"/>
            <a:ext cx="1657320" cy="117399"/>
          </a:xfrm>
          <a:custGeom>
            <a:avLst/>
            <a:gdLst/>
            <a:ahLst/>
            <a:cxnLst/>
            <a:rect l="l" t="t" r="r" b="b"/>
            <a:pathLst>
              <a:path w="3048000">
                <a:moveTo>
                  <a:pt x="0" y="0"/>
                </a:moveTo>
                <a:lnTo>
                  <a:pt x="3047555" y="0"/>
                </a:lnTo>
              </a:path>
            </a:pathLst>
          </a:custGeom>
          <a:ln w="71996">
            <a:solidFill>
              <a:srgbClr val="9D8A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04122F-1751-42E2-894D-2F7499A01ACB}"/>
              </a:ext>
            </a:extLst>
          </p:cNvPr>
          <p:cNvSpPr/>
          <p:nvPr/>
        </p:nvSpPr>
        <p:spPr>
          <a:xfrm>
            <a:off x="8468142" y="0"/>
            <a:ext cx="437356" cy="905278"/>
          </a:xfrm>
          <a:prstGeom prst="rect">
            <a:avLst/>
          </a:prstGeom>
          <a:solidFill>
            <a:srgbClr val="9D8A56"/>
          </a:solidFill>
          <a:ln>
            <a:solidFill>
              <a:srgbClr val="9D8A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936A9C-F8EB-4B4F-BA83-112D2EA09480}"/>
              </a:ext>
            </a:extLst>
          </p:cNvPr>
          <p:cNvGrpSpPr/>
          <p:nvPr/>
        </p:nvGrpSpPr>
        <p:grpSpPr>
          <a:xfrm>
            <a:off x="8507710" y="445152"/>
            <a:ext cx="358180" cy="356231"/>
            <a:chOff x="8466060" y="416491"/>
            <a:chExt cx="408056" cy="409112"/>
          </a:xfrm>
        </p:grpSpPr>
        <p:sp>
          <p:nvSpPr>
            <p:cNvPr id="37" name="object 7">
              <a:extLst>
                <a:ext uri="{FF2B5EF4-FFF2-40B4-BE49-F238E27FC236}">
                  <a16:creationId xmlns:a16="http://schemas.microsoft.com/office/drawing/2014/main" id="{9E8FDF9A-F6CC-442F-8CB2-C16B79F67F7A}"/>
                </a:ext>
              </a:extLst>
            </p:cNvPr>
            <p:cNvSpPr/>
            <p:nvPr/>
          </p:nvSpPr>
          <p:spPr>
            <a:xfrm>
              <a:off x="8536296" y="586667"/>
              <a:ext cx="337820" cy="186055"/>
            </a:xfrm>
            <a:custGeom>
              <a:avLst/>
              <a:gdLst/>
              <a:ahLst/>
              <a:cxnLst/>
              <a:rect l="l" t="t" r="r" b="b"/>
              <a:pathLst>
                <a:path w="337820" h="186054">
                  <a:moveTo>
                    <a:pt x="190436" y="31867"/>
                  </a:moveTo>
                  <a:lnTo>
                    <a:pt x="85343" y="31867"/>
                  </a:lnTo>
                  <a:lnTo>
                    <a:pt x="70099" y="33836"/>
                  </a:lnTo>
                  <a:lnTo>
                    <a:pt x="28435" y="59134"/>
                  </a:lnTo>
                  <a:lnTo>
                    <a:pt x="0" y="92027"/>
                  </a:lnTo>
                  <a:lnTo>
                    <a:pt x="5019" y="108076"/>
                  </a:lnTo>
                  <a:lnTo>
                    <a:pt x="19486" y="140152"/>
                  </a:lnTo>
                  <a:lnTo>
                    <a:pt x="36542" y="171606"/>
                  </a:lnTo>
                  <a:lnTo>
                    <a:pt x="49326" y="185791"/>
                  </a:lnTo>
                  <a:lnTo>
                    <a:pt x="199732" y="185791"/>
                  </a:lnTo>
                  <a:lnTo>
                    <a:pt x="212297" y="183620"/>
                  </a:lnTo>
                  <a:lnTo>
                    <a:pt x="225696" y="177247"/>
                  </a:lnTo>
                  <a:lnTo>
                    <a:pt x="240014" y="166893"/>
                  </a:lnTo>
                  <a:lnTo>
                    <a:pt x="42646" y="166893"/>
                  </a:lnTo>
                  <a:lnTo>
                    <a:pt x="9524" y="109566"/>
                  </a:lnTo>
                  <a:lnTo>
                    <a:pt x="41376" y="72253"/>
                  </a:lnTo>
                  <a:lnTo>
                    <a:pt x="73853" y="52313"/>
                  </a:lnTo>
                  <a:lnTo>
                    <a:pt x="85343" y="50752"/>
                  </a:lnTo>
                  <a:lnTo>
                    <a:pt x="222602" y="50752"/>
                  </a:lnTo>
                  <a:lnTo>
                    <a:pt x="222508" y="50525"/>
                  </a:lnTo>
                  <a:lnTo>
                    <a:pt x="214153" y="40800"/>
                  </a:lnTo>
                  <a:lnTo>
                    <a:pt x="203217" y="34321"/>
                  </a:lnTo>
                  <a:lnTo>
                    <a:pt x="190436" y="31867"/>
                  </a:lnTo>
                  <a:close/>
                </a:path>
                <a:path w="337820" h="186054">
                  <a:moveTo>
                    <a:pt x="331634" y="18815"/>
                  </a:moveTo>
                  <a:lnTo>
                    <a:pt x="296705" y="18815"/>
                  </a:lnTo>
                  <a:lnTo>
                    <a:pt x="304546" y="19502"/>
                  </a:lnTo>
                  <a:lnTo>
                    <a:pt x="311886" y="23485"/>
                  </a:lnTo>
                  <a:lnTo>
                    <a:pt x="317116" y="29423"/>
                  </a:lnTo>
                  <a:lnTo>
                    <a:pt x="319519" y="36280"/>
                  </a:lnTo>
                  <a:lnTo>
                    <a:pt x="318883" y="43537"/>
                  </a:lnTo>
                  <a:lnTo>
                    <a:pt x="283156" y="92163"/>
                  </a:lnTo>
                  <a:lnTo>
                    <a:pt x="257163" y="123909"/>
                  </a:lnTo>
                  <a:lnTo>
                    <a:pt x="230049" y="151056"/>
                  </a:lnTo>
                  <a:lnTo>
                    <a:pt x="199732" y="166893"/>
                  </a:lnTo>
                  <a:lnTo>
                    <a:pt x="240014" y="166893"/>
                  </a:lnTo>
                  <a:lnTo>
                    <a:pt x="270252" y="136856"/>
                  </a:lnTo>
                  <a:lnTo>
                    <a:pt x="296979" y="104233"/>
                  </a:lnTo>
                  <a:lnTo>
                    <a:pt x="328675" y="62918"/>
                  </a:lnTo>
                  <a:lnTo>
                    <a:pt x="337348" y="34321"/>
                  </a:lnTo>
                  <a:lnTo>
                    <a:pt x="337319" y="33836"/>
                  </a:lnTo>
                  <a:lnTo>
                    <a:pt x="332742" y="20111"/>
                  </a:lnTo>
                  <a:lnTo>
                    <a:pt x="331634" y="18815"/>
                  </a:lnTo>
                  <a:close/>
                </a:path>
                <a:path w="337820" h="186054">
                  <a:moveTo>
                    <a:pt x="222602" y="50752"/>
                  </a:moveTo>
                  <a:lnTo>
                    <a:pt x="190322" y="50752"/>
                  </a:lnTo>
                  <a:lnTo>
                    <a:pt x="198258" y="52558"/>
                  </a:lnTo>
                  <a:lnTo>
                    <a:pt x="204746" y="57270"/>
                  </a:lnTo>
                  <a:lnTo>
                    <a:pt x="209124" y="64196"/>
                  </a:lnTo>
                  <a:lnTo>
                    <a:pt x="210656" y="72253"/>
                  </a:lnTo>
                  <a:lnTo>
                    <a:pt x="210731" y="77790"/>
                  </a:lnTo>
                  <a:lnTo>
                    <a:pt x="209041" y="82642"/>
                  </a:lnTo>
                  <a:lnTo>
                    <a:pt x="206006" y="86528"/>
                  </a:lnTo>
                  <a:lnTo>
                    <a:pt x="203890" y="93666"/>
                  </a:lnTo>
                  <a:lnTo>
                    <a:pt x="206967" y="99590"/>
                  </a:lnTo>
                  <a:lnTo>
                    <a:pt x="212912" y="102123"/>
                  </a:lnTo>
                  <a:lnTo>
                    <a:pt x="219405" y="99088"/>
                  </a:lnTo>
                  <a:lnTo>
                    <a:pt x="237002" y="79702"/>
                  </a:lnTo>
                  <a:lnTo>
                    <a:pt x="252067" y="62715"/>
                  </a:lnTo>
                  <a:lnTo>
                    <a:pt x="227545" y="62715"/>
                  </a:lnTo>
                  <a:lnTo>
                    <a:pt x="222602" y="50752"/>
                  </a:lnTo>
                  <a:close/>
                </a:path>
                <a:path w="337820" h="186054">
                  <a:moveTo>
                    <a:pt x="295009" y="0"/>
                  </a:moveTo>
                  <a:lnTo>
                    <a:pt x="280778" y="4716"/>
                  </a:lnTo>
                  <a:lnTo>
                    <a:pt x="268008" y="15674"/>
                  </a:lnTo>
                  <a:lnTo>
                    <a:pt x="258885" y="26643"/>
                  </a:lnTo>
                  <a:lnTo>
                    <a:pt x="249100" y="38138"/>
                  </a:lnTo>
                  <a:lnTo>
                    <a:pt x="238131" y="50752"/>
                  </a:lnTo>
                  <a:lnTo>
                    <a:pt x="227545" y="62715"/>
                  </a:lnTo>
                  <a:lnTo>
                    <a:pt x="252067" y="62715"/>
                  </a:lnTo>
                  <a:lnTo>
                    <a:pt x="253236" y="61398"/>
                  </a:lnTo>
                  <a:lnTo>
                    <a:pt x="268105" y="44174"/>
                  </a:lnTo>
                  <a:lnTo>
                    <a:pt x="281609" y="28032"/>
                  </a:lnTo>
                  <a:lnTo>
                    <a:pt x="288885" y="21599"/>
                  </a:lnTo>
                  <a:lnTo>
                    <a:pt x="296705" y="18815"/>
                  </a:lnTo>
                  <a:lnTo>
                    <a:pt x="331634" y="18815"/>
                  </a:lnTo>
                  <a:lnTo>
                    <a:pt x="322821" y="8499"/>
                  </a:lnTo>
                  <a:lnTo>
                    <a:pt x="309443" y="1326"/>
                  </a:lnTo>
                  <a:lnTo>
                    <a:pt x="2950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8">
              <a:extLst>
                <a:ext uri="{FF2B5EF4-FFF2-40B4-BE49-F238E27FC236}">
                  <a16:creationId xmlns:a16="http://schemas.microsoft.com/office/drawing/2014/main" id="{DF1B7943-0090-462C-868D-3731FD1DF577}"/>
                </a:ext>
              </a:extLst>
            </p:cNvPr>
            <p:cNvSpPr/>
            <p:nvPr/>
          </p:nvSpPr>
          <p:spPr>
            <a:xfrm>
              <a:off x="8466060" y="653963"/>
              <a:ext cx="136918" cy="1716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9">
              <a:extLst>
                <a:ext uri="{FF2B5EF4-FFF2-40B4-BE49-F238E27FC236}">
                  <a16:creationId xmlns:a16="http://schemas.microsoft.com/office/drawing/2014/main" id="{B6CDD8CA-0521-4C8B-9A02-F06ABD11CC23}"/>
                </a:ext>
              </a:extLst>
            </p:cNvPr>
            <p:cNvSpPr/>
            <p:nvPr/>
          </p:nvSpPr>
          <p:spPr>
            <a:xfrm>
              <a:off x="8603300" y="416491"/>
              <a:ext cx="161696" cy="2839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">
            <a:extLst>
              <a:ext uri="{FF2B5EF4-FFF2-40B4-BE49-F238E27FC236}">
                <a16:creationId xmlns:a16="http://schemas.microsoft.com/office/drawing/2014/main" id="{675E4850-59C1-4A76-B084-7905478DA671}"/>
              </a:ext>
            </a:extLst>
          </p:cNvPr>
          <p:cNvSpPr/>
          <p:nvPr/>
        </p:nvSpPr>
        <p:spPr>
          <a:xfrm>
            <a:off x="4824608" y="4713875"/>
            <a:ext cx="1657320" cy="1744736"/>
          </a:xfrm>
          <a:prstGeom prst="rect">
            <a:avLst/>
          </a:prstGeom>
          <a:blipFill>
            <a:blip r:embed="rId4" cstate="print"/>
            <a:stretch>
              <a:fillRect t="-34342" b="-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F8AD4B-2056-4B97-ADEC-E09B01FAFA45}"/>
              </a:ext>
            </a:extLst>
          </p:cNvPr>
          <p:cNvSpPr txBox="1"/>
          <p:nvPr/>
        </p:nvSpPr>
        <p:spPr>
          <a:xfrm>
            <a:off x="4734903" y="4390147"/>
            <a:ext cx="2810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Note: Data collection method for operational jobs differs from KPMG approach for construction jobs</a:t>
            </a: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B0E6F7FF-6D21-4385-B84A-507B6C97936B}"/>
              </a:ext>
            </a:extLst>
          </p:cNvPr>
          <p:cNvSpPr/>
          <p:nvPr/>
        </p:nvSpPr>
        <p:spPr>
          <a:xfrm>
            <a:off x="2640082" y="4713875"/>
            <a:ext cx="1646296" cy="1782519"/>
          </a:xfrm>
          <a:prstGeom prst="rect">
            <a:avLst/>
          </a:prstGeom>
          <a:blipFill>
            <a:blip r:embed="rId5" cstate="print"/>
            <a:stretch>
              <a:fillRect t="-185" b="-6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291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467E87-DDE2-4F0B-B9E5-768356085C25}"/>
              </a:ext>
            </a:extLst>
          </p:cNvPr>
          <p:cNvSpPr/>
          <p:nvPr/>
        </p:nvSpPr>
        <p:spPr>
          <a:xfrm>
            <a:off x="0" y="5294489"/>
            <a:ext cx="9144000" cy="1586980"/>
          </a:xfrm>
          <a:prstGeom prst="rect">
            <a:avLst/>
          </a:prstGeom>
          <a:solidFill>
            <a:srgbClr val="DDD8D4"/>
          </a:solidFill>
          <a:ln>
            <a:solidFill>
              <a:srgbClr val="DDD8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E911F09A-AB68-418E-BADE-72F0D201C284}"/>
              </a:ext>
            </a:extLst>
          </p:cNvPr>
          <p:cNvSpPr/>
          <p:nvPr/>
        </p:nvSpPr>
        <p:spPr>
          <a:xfrm>
            <a:off x="5154039" y="1565817"/>
            <a:ext cx="3751459" cy="5017541"/>
          </a:xfrm>
          <a:prstGeom prst="rect">
            <a:avLst/>
          </a:prstGeom>
          <a:blipFill>
            <a:blip r:embed="rId2" cstate="print"/>
            <a:stretch>
              <a:fillRect l="-6310" t="-1" b="-409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1334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Creating Jobs in Development Nodes near Townships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FF9B3-1C9F-4646-AB6D-A86F3B2A28E8}"/>
              </a:ext>
            </a:extLst>
          </p:cNvPr>
          <p:cNvSpPr txBox="1"/>
          <p:nvPr/>
        </p:nvSpPr>
        <p:spPr>
          <a:xfrm>
            <a:off x="552359" y="1504426"/>
            <a:ext cx="400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4890"/>
                </a:solidFill>
                <a:latin typeface="Century Gothic" panose="020B0502020202020204" pitchFamily="34" charset="0"/>
              </a:rPr>
              <a:t>Alexandra and Sandton/Marlboro</a:t>
            </a:r>
            <a:endParaRPr lang="en-GB" sz="1100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DD6E0-5F2E-4B6B-864A-1F6CB0221254}"/>
              </a:ext>
            </a:extLst>
          </p:cNvPr>
          <p:cNvSpPr txBox="1"/>
          <p:nvPr/>
        </p:nvSpPr>
        <p:spPr>
          <a:xfrm>
            <a:off x="663475" y="2069023"/>
            <a:ext cx="40040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Alexandra residents can easily access Marlboro and Sandton (via the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Grayston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Pedestrian Bridge)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Commercial floorspace around these stations has grown by </a:t>
            </a:r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506,000 sqm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since 2012</a:t>
            </a:r>
            <a:endParaRPr lang="en-GB" sz="1400" b="1" dirty="0">
              <a:solidFill>
                <a:srgbClr val="9D8A56"/>
              </a:solidFill>
              <a:latin typeface="Century Gothic" panose="020B0502020202020204" pitchFamily="34" charset="0"/>
            </a:endParaRPr>
          </a:p>
          <a:p>
            <a:endParaRPr lang="en-GB" sz="1400" b="1" dirty="0">
              <a:solidFill>
                <a:srgbClr val="9D8A56"/>
              </a:solidFill>
              <a:latin typeface="Century Gothic" panose="020B0502020202020204" pitchFamily="34" charset="0"/>
            </a:endParaRP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proportion of new jobs are taken by people from Alexandra – E.g.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Around </a:t>
            </a:r>
            <a:r>
              <a:rPr lang="en-GB" sz="12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50%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of staff at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Radison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Blu Gautrain live in Alexandra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Around </a:t>
            </a:r>
            <a:r>
              <a:rPr lang="en-GB" sz="12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40%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of staff at Saint restaurant and bar live in Alexandra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7AD704-F9B4-41CC-8CD5-F3EC0732A326}"/>
              </a:ext>
            </a:extLst>
          </p:cNvPr>
          <p:cNvSpPr/>
          <p:nvPr/>
        </p:nvSpPr>
        <p:spPr>
          <a:xfrm>
            <a:off x="8468142" y="0"/>
            <a:ext cx="437356" cy="905278"/>
          </a:xfrm>
          <a:prstGeom prst="rect">
            <a:avLst/>
          </a:prstGeom>
          <a:solidFill>
            <a:srgbClr val="9D8A56"/>
          </a:solidFill>
          <a:ln>
            <a:solidFill>
              <a:srgbClr val="9D8A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D33349-B33D-4A46-8F97-58B048589E1C}"/>
              </a:ext>
            </a:extLst>
          </p:cNvPr>
          <p:cNvGrpSpPr/>
          <p:nvPr/>
        </p:nvGrpSpPr>
        <p:grpSpPr>
          <a:xfrm>
            <a:off x="8507710" y="445152"/>
            <a:ext cx="358180" cy="356231"/>
            <a:chOff x="8466060" y="416491"/>
            <a:chExt cx="408056" cy="409112"/>
          </a:xfrm>
        </p:grpSpPr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CA8368B-E756-4B39-B2E3-C7B7EA60D1DA}"/>
                </a:ext>
              </a:extLst>
            </p:cNvPr>
            <p:cNvSpPr/>
            <p:nvPr/>
          </p:nvSpPr>
          <p:spPr>
            <a:xfrm>
              <a:off x="8536296" y="586667"/>
              <a:ext cx="337820" cy="186055"/>
            </a:xfrm>
            <a:custGeom>
              <a:avLst/>
              <a:gdLst/>
              <a:ahLst/>
              <a:cxnLst/>
              <a:rect l="l" t="t" r="r" b="b"/>
              <a:pathLst>
                <a:path w="337820" h="186054">
                  <a:moveTo>
                    <a:pt x="190436" y="31867"/>
                  </a:moveTo>
                  <a:lnTo>
                    <a:pt x="85343" y="31867"/>
                  </a:lnTo>
                  <a:lnTo>
                    <a:pt x="70099" y="33836"/>
                  </a:lnTo>
                  <a:lnTo>
                    <a:pt x="28435" y="59134"/>
                  </a:lnTo>
                  <a:lnTo>
                    <a:pt x="0" y="92027"/>
                  </a:lnTo>
                  <a:lnTo>
                    <a:pt x="5019" y="108076"/>
                  </a:lnTo>
                  <a:lnTo>
                    <a:pt x="19486" y="140152"/>
                  </a:lnTo>
                  <a:lnTo>
                    <a:pt x="36542" y="171606"/>
                  </a:lnTo>
                  <a:lnTo>
                    <a:pt x="49326" y="185791"/>
                  </a:lnTo>
                  <a:lnTo>
                    <a:pt x="199732" y="185791"/>
                  </a:lnTo>
                  <a:lnTo>
                    <a:pt x="212297" y="183620"/>
                  </a:lnTo>
                  <a:lnTo>
                    <a:pt x="225696" y="177247"/>
                  </a:lnTo>
                  <a:lnTo>
                    <a:pt x="240014" y="166893"/>
                  </a:lnTo>
                  <a:lnTo>
                    <a:pt x="42646" y="166893"/>
                  </a:lnTo>
                  <a:lnTo>
                    <a:pt x="9524" y="109566"/>
                  </a:lnTo>
                  <a:lnTo>
                    <a:pt x="41376" y="72253"/>
                  </a:lnTo>
                  <a:lnTo>
                    <a:pt x="73853" y="52313"/>
                  </a:lnTo>
                  <a:lnTo>
                    <a:pt x="85343" y="50752"/>
                  </a:lnTo>
                  <a:lnTo>
                    <a:pt x="222602" y="50752"/>
                  </a:lnTo>
                  <a:lnTo>
                    <a:pt x="222508" y="50525"/>
                  </a:lnTo>
                  <a:lnTo>
                    <a:pt x="214153" y="40800"/>
                  </a:lnTo>
                  <a:lnTo>
                    <a:pt x="203217" y="34321"/>
                  </a:lnTo>
                  <a:lnTo>
                    <a:pt x="190436" y="31867"/>
                  </a:lnTo>
                  <a:close/>
                </a:path>
                <a:path w="337820" h="186054">
                  <a:moveTo>
                    <a:pt x="331634" y="18815"/>
                  </a:moveTo>
                  <a:lnTo>
                    <a:pt x="296705" y="18815"/>
                  </a:lnTo>
                  <a:lnTo>
                    <a:pt x="304546" y="19502"/>
                  </a:lnTo>
                  <a:lnTo>
                    <a:pt x="311886" y="23485"/>
                  </a:lnTo>
                  <a:lnTo>
                    <a:pt x="317116" y="29423"/>
                  </a:lnTo>
                  <a:lnTo>
                    <a:pt x="319519" y="36280"/>
                  </a:lnTo>
                  <a:lnTo>
                    <a:pt x="318883" y="43537"/>
                  </a:lnTo>
                  <a:lnTo>
                    <a:pt x="283156" y="92163"/>
                  </a:lnTo>
                  <a:lnTo>
                    <a:pt x="257163" y="123909"/>
                  </a:lnTo>
                  <a:lnTo>
                    <a:pt x="230049" y="151056"/>
                  </a:lnTo>
                  <a:lnTo>
                    <a:pt x="199732" y="166893"/>
                  </a:lnTo>
                  <a:lnTo>
                    <a:pt x="240014" y="166893"/>
                  </a:lnTo>
                  <a:lnTo>
                    <a:pt x="270252" y="136856"/>
                  </a:lnTo>
                  <a:lnTo>
                    <a:pt x="296979" y="104233"/>
                  </a:lnTo>
                  <a:lnTo>
                    <a:pt x="328675" y="62918"/>
                  </a:lnTo>
                  <a:lnTo>
                    <a:pt x="337348" y="34321"/>
                  </a:lnTo>
                  <a:lnTo>
                    <a:pt x="337319" y="33836"/>
                  </a:lnTo>
                  <a:lnTo>
                    <a:pt x="332742" y="20111"/>
                  </a:lnTo>
                  <a:lnTo>
                    <a:pt x="331634" y="18815"/>
                  </a:lnTo>
                  <a:close/>
                </a:path>
                <a:path w="337820" h="186054">
                  <a:moveTo>
                    <a:pt x="222602" y="50752"/>
                  </a:moveTo>
                  <a:lnTo>
                    <a:pt x="190322" y="50752"/>
                  </a:lnTo>
                  <a:lnTo>
                    <a:pt x="198258" y="52558"/>
                  </a:lnTo>
                  <a:lnTo>
                    <a:pt x="204746" y="57270"/>
                  </a:lnTo>
                  <a:lnTo>
                    <a:pt x="209124" y="64196"/>
                  </a:lnTo>
                  <a:lnTo>
                    <a:pt x="210656" y="72253"/>
                  </a:lnTo>
                  <a:lnTo>
                    <a:pt x="210731" y="77790"/>
                  </a:lnTo>
                  <a:lnTo>
                    <a:pt x="209041" y="82642"/>
                  </a:lnTo>
                  <a:lnTo>
                    <a:pt x="206006" y="86528"/>
                  </a:lnTo>
                  <a:lnTo>
                    <a:pt x="203890" y="93666"/>
                  </a:lnTo>
                  <a:lnTo>
                    <a:pt x="206967" y="99590"/>
                  </a:lnTo>
                  <a:lnTo>
                    <a:pt x="212912" y="102123"/>
                  </a:lnTo>
                  <a:lnTo>
                    <a:pt x="219405" y="99088"/>
                  </a:lnTo>
                  <a:lnTo>
                    <a:pt x="237002" y="79702"/>
                  </a:lnTo>
                  <a:lnTo>
                    <a:pt x="252067" y="62715"/>
                  </a:lnTo>
                  <a:lnTo>
                    <a:pt x="227545" y="62715"/>
                  </a:lnTo>
                  <a:lnTo>
                    <a:pt x="222602" y="50752"/>
                  </a:lnTo>
                  <a:close/>
                </a:path>
                <a:path w="337820" h="186054">
                  <a:moveTo>
                    <a:pt x="295009" y="0"/>
                  </a:moveTo>
                  <a:lnTo>
                    <a:pt x="280778" y="4716"/>
                  </a:lnTo>
                  <a:lnTo>
                    <a:pt x="268008" y="15674"/>
                  </a:lnTo>
                  <a:lnTo>
                    <a:pt x="258885" y="26643"/>
                  </a:lnTo>
                  <a:lnTo>
                    <a:pt x="249100" y="38138"/>
                  </a:lnTo>
                  <a:lnTo>
                    <a:pt x="238131" y="50752"/>
                  </a:lnTo>
                  <a:lnTo>
                    <a:pt x="227545" y="62715"/>
                  </a:lnTo>
                  <a:lnTo>
                    <a:pt x="252067" y="62715"/>
                  </a:lnTo>
                  <a:lnTo>
                    <a:pt x="253236" y="61398"/>
                  </a:lnTo>
                  <a:lnTo>
                    <a:pt x="268105" y="44174"/>
                  </a:lnTo>
                  <a:lnTo>
                    <a:pt x="281609" y="28032"/>
                  </a:lnTo>
                  <a:lnTo>
                    <a:pt x="288885" y="21599"/>
                  </a:lnTo>
                  <a:lnTo>
                    <a:pt x="296705" y="18815"/>
                  </a:lnTo>
                  <a:lnTo>
                    <a:pt x="331634" y="18815"/>
                  </a:lnTo>
                  <a:lnTo>
                    <a:pt x="322821" y="8499"/>
                  </a:lnTo>
                  <a:lnTo>
                    <a:pt x="309443" y="1326"/>
                  </a:lnTo>
                  <a:lnTo>
                    <a:pt x="2950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3D9DCD77-EC2E-409C-9179-F82F552EF046}"/>
                </a:ext>
              </a:extLst>
            </p:cNvPr>
            <p:cNvSpPr/>
            <p:nvPr/>
          </p:nvSpPr>
          <p:spPr>
            <a:xfrm>
              <a:off x="8466060" y="653963"/>
              <a:ext cx="136918" cy="1716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14CF515C-A9B9-4788-B73B-5F41A283306B}"/>
                </a:ext>
              </a:extLst>
            </p:cNvPr>
            <p:cNvSpPr/>
            <p:nvPr/>
          </p:nvSpPr>
          <p:spPr>
            <a:xfrm>
              <a:off x="8603300" y="416491"/>
              <a:ext cx="161696" cy="2839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27917CA-4D36-41D1-8E5A-AB2A361410D7}"/>
              </a:ext>
            </a:extLst>
          </p:cNvPr>
          <p:cNvSpPr/>
          <p:nvPr/>
        </p:nvSpPr>
        <p:spPr>
          <a:xfrm>
            <a:off x="6801589" y="4441549"/>
            <a:ext cx="529474" cy="428225"/>
          </a:xfrm>
          <a:prstGeom prst="rect">
            <a:avLst/>
          </a:prstGeom>
          <a:noFill/>
          <a:ln w="12700">
            <a:solidFill>
              <a:srgbClr val="00489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4A29A4-263A-4F99-B6BE-93EE8C8356A6}"/>
              </a:ext>
            </a:extLst>
          </p:cNvPr>
          <p:cNvCxnSpPr>
            <a:cxnSpLocks/>
          </p:cNvCxnSpPr>
          <p:nvPr/>
        </p:nvCxnSpPr>
        <p:spPr>
          <a:xfrm>
            <a:off x="3952876" y="1859172"/>
            <a:ext cx="439563" cy="0"/>
          </a:xfrm>
          <a:prstGeom prst="line">
            <a:avLst/>
          </a:prstGeom>
          <a:ln w="12700">
            <a:solidFill>
              <a:srgbClr val="00489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901EA7-6B31-48C1-A0BC-68D9C4BDE25A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4392439" y="1866900"/>
            <a:ext cx="2409150" cy="2788762"/>
          </a:xfrm>
          <a:prstGeom prst="line">
            <a:avLst/>
          </a:prstGeom>
          <a:ln w="12700">
            <a:solidFill>
              <a:srgbClr val="00489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bject 7">
            <a:extLst>
              <a:ext uri="{FF2B5EF4-FFF2-40B4-BE49-F238E27FC236}">
                <a16:creationId xmlns:a16="http://schemas.microsoft.com/office/drawing/2014/main" id="{7DD2D637-7149-49EA-9996-4D51BCAA1878}"/>
              </a:ext>
            </a:extLst>
          </p:cNvPr>
          <p:cNvSpPr/>
          <p:nvPr/>
        </p:nvSpPr>
        <p:spPr>
          <a:xfrm>
            <a:off x="759001" y="5380344"/>
            <a:ext cx="3812999" cy="1322910"/>
          </a:xfrm>
          <a:prstGeom prst="rect">
            <a:avLst/>
          </a:prstGeom>
          <a:blipFill>
            <a:blip r:embed="rId5" cstate="print"/>
            <a:stretch>
              <a:fillRect l="-1103" t="-7448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CDF8AB-DE18-4B10-9F46-F94785F1BF8C}"/>
              </a:ext>
            </a:extLst>
          </p:cNvPr>
          <p:cNvSpPr txBox="1"/>
          <p:nvPr/>
        </p:nvSpPr>
        <p:spPr>
          <a:xfrm>
            <a:off x="3860191" y="6657945"/>
            <a:ext cx="51031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Sources: </a:t>
            </a:r>
            <a:r>
              <a:rPr lang="en-GB" sz="7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GeoTerra</a:t>
            </a:r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 Hatch Research</a:t>
            </a:r>
          </a:p>
        </p:txBody>
      </p:sp>
    </p:spTree>
    <p:extLst>
      <p:ext uri="{BB962C8B-B14F-4D97-AF65-F5344CB8AC3E}">
        <p14:creationId xmlns:p14="http://schemas.microsoft.com/office/powerpoint/2010/main" val="703532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541" y="580253"/>
            <a:ext cx="7251700" cy="232868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9D8A56"/>
                </a:solidFill>
                <a:latin typeface="Century Gothic" panose="020B0502020202020204" pitchFamily="34" charset="0"/>
              </a:rPr>
              <a:t>Shaping Gauteng’s future</a:t>
            </a:r>
            <a:endParaRPr lang="en-US" dirty="0">
              <a:solidFill>
                <a:srgbClr val="9D8A5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70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117" y="239987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Delivering Change</a:t>
            </a:r>
            <a:endParaRPr lang="en-US" sz="2800" b="1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617B31-793C-4763-AC4A-0E2B24F883A9}"/>
              </a:ext>
            </a:extLst>
          </p:cNvPr>
          <p:cNvSpPr txBox="1"/>
          <p:nvPr/>
        </p:nvSpPr>
        <p:spPr>
          <a:xfrm>
            <a:off x="4040881" y="6669931"/>
            <a:ext cx="51031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Sources: Various. All sources for this contextual data are listed in Main Report.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3B3D69-350D-40F7-BDBC-C862E56605EF}"/>
              </a:ext>
            </a:extLst>
          </p:cNvPr>
          <p:cNvSpPr txBox="1"/>
          <p:nvPr/>
        </p:nvSpPr>
        <p:spPr>
          <a:xfrm>
            <a:off x="457200" y="1352436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Urban rail infrastructure creates transformative economic and social benefits. </a:t>
            </a:r>
          </a:p>
          <a:p>
            <a:pPr algn="ctr"/>
            <a:endParaRPr lang="en-GB" sz="20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E8971F5-4617-4944-9D0F-3A92EF099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4" t="16929" r="9990" b="19057"/>
          <a:stretch/>
        </p:blipFill>
        <p:spPr>
          <a:xfrm>
            <a:off x="1019387" y="3584373"/>
            <a:ext cx="1000819" cy="816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AA1463-F9F4-4EEE-BA8E-FBDEB38CC393}"/>
              </a:ext>
            </a:extLst>
          </p:cNvPr>
          <p:cNvSpPr txBox="1"/>
          <p:nvPr/>
        </p:nvSpPr>
        <p:spPr>
          <a:xfrm>
            <a:off x="630037" y="4543465"/>
            <a:ext cx="177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4890"/>
                </a:solidFill>
                <a:latin typeface="Century Gothic" panose="020B0502020202020204" pitchFamily="34" charset="0"/>
              </a:rPr>
              <a:t>GDP Growth</a:t>
            </a:r>
          </a:p>
        </p:txBody>
      </p:sp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3513111-3C78-4A8E-A14E-DC8DFB4BBE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31" t="31776" r="13194" b="29821"/>
          <a:stretch/>
        </p:blipFill>
        <p:spPr>
          <a:xfrm>
            <a:off x="3107793" y="3642297"/>
            <a:ext cx="1214726" cy="6463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A1A23A-B00A-4674-9672-4DBDFD800FD5}"/>
              </a:ext>
            </a:extLst>
          </p:cNvPr>
          <p:cNvSpPr txBox="1"/>
          <p:nvPr/>
        </p:nvSpPr>
        <p:spPr>
          <a:xfrm>
            <a:off x="2825396" y="4543465"/>
            <a:ext cx="177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4890"/>
                </a:solidFill>
                <a:latin typeface="Century Gothic" panose="020B0502020202020204" pitchFamily="34" charset="0"/>
              </a:rPr>
              <a:t>Job Creation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6041D1-7C2E-4EA9-8787-F9C64A7A13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38" t="15410" r="17970" b="15529"/>
          <a:stretch/>
        </p:blipFill>
        <p:spPr>
          <a:xfrm>
            <a:off x="5349436" y="3497892"/>
            <a:ext cx="794379" cy="8750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1F49BE8-B1B4-4590-8F9C-D30161F6D038}"/>
              </a:ext>
            </a:extLst>
          </p:cNvPr>
          <p:cNvSpPr txBox="1"/>
          <p:nvPr/>
        </p:nvSpPr>
        <p:spPr>
          <a:xfrm>
            <a:off x="4856864" y="4543465"/>
            <a:ext cx="1779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4890"/>
                </a:solidFill>
                <a:latin typeface="Century Gothic" panose="020B0502020202020204" pitchFamily="34" charset="0"/>
              </a:rPr>
              <a:t>Stimulating Industry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9714C58-5535-40FE-80FA-E0319A8DE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186" y="3296474"/>
            <a:ext cx="1368498" cy="13684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88DAE30-CE3C-4FFE-B353-70E9AB150F5E}"/>
              </a:ext>
            </a:extLst>
          </p:cNvPr>
          <p:cNvSpPr txBox="1"/>
          <p:nvPr/>
        </p:nvSpPr>
        <p:spPr>
          <a:xfrm>
            <a:off x="6847049" y="4544172"/>
            <a:ext cx="1779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4890"/>
                </a:solidFill>
                <a:latin typeface="Century Gothic" panose="020B0502020202020204" pitchFamily="34" charset="0"/>
              </a:rPr>
              <a:t>Uplifting Communities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BB61FB-04F6-4AEF-B366-3B8873996CC6}"/>
              </a:ext>
            </a:extLst>
          </p:cNvPr>
          <p:cNvSpPr txBox="1"/>
          <p:nvPr/>
        </p:nvSpPr>
        <p:spPr>
          <a:xfrm>
            <a:off x="207719" y="229938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Governments around the world are using rail systems to increase prosperity and drive progress.</a:t>
            </a:r>
          </a:p>
        </p:txBody>
      </p:sp>
    </p:spTree>
    <p:extLst>
      <p:ext uri="{BB962C8B-B14F-4D97-AF65-F5344CB8AC3E}">
        <p14:creationId xmlns:p14="http://schemas.microsoft.com/office/powerpoint/2010/main" val="916158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85FDE32-3937-46D5-BE53-FD0B17E50105}"/>
              </a:ext>
            </a:extLst>
          </p:cNvPr>
          <p:cNvSpPr/>
          <p:nvPr/>
        </p:nvSpPr>
        <p:spPr>
          <a:xfrm>
            <a:off x="0" y="5271021"/>
            <a:ext cx="9144000" cy="1586980"/>
          </a:xfrm>
          <a:prstGeom prst="rect">
            <a:avLst/>
          </a:prstGeom>
          <a:solidFill>
            <a:srgbClr val="DDD8D4"/>
          </a:solidFill>
          <a:ln>
            <a:solidFill>
              <a:srgbClr val="DDD8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Gauteng’s Sustainable Future</a:t>
            </a:r>
            <a:endParaRPr lang="en-US" sz="2800" b="1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83552416-3044-4C87-A8A3-96140BB5214F}"/>
              </a:ext>
            </a:extLst>
          </p:cNvPr>
          <p:cNvSpPr txBox="1"/>
          <p:nvPr/>
        </p:nvSpPr>
        <p:spPr>
          <a:xfrm>
            <a:off x="1659475" y="1632502"/>
            <a:ext cx="2858770" cy="877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200"/>
              </a:lnSpc>
              <a:spcBef>
                <a:spcPts val="100"/>
              </a:spcBef>
            </a:pPr>
            <a:r>
              <a:rPr lang="en-GB" sz="1600" dirty="0">
                <a:solidFill>
                  <a:srgbClr val="413C3F"/>
                </a:solidFill>
                <a:latin typeface="Century Gothic"/>
                <a:cs typeface="Century Gothic"/>
              </a:rPr>
              <a:t>GMA plan </a:t>
            </a:r>
            <a:r>
              <a:rPr sz="1600" dirty="0">
                <a:solidFill>
                  <a:srgbClr val="413C3F"/>
                </a:solidFill>
                <a:latin typeface="Century Gothic"/>
                <a:cs typeface="Century Gothic"/>
              </a:rPr>
              <a:t>to </a:t>
            </a:r>
            <a:r>
              <a:rPr sz="1600" spc="-5" dirty="0">
                <a:solidFill>
                  <a:srgbClr val="413C3F"/>
                </a:solidFill>
                <a:latin typeface="Century Gothic"/>
                <a:cs typeface="Century Gothic"/>
              </a:rPr>
              <a:t>invest in </a:t>
            </a:r>
            <a:r>
              <a:rPr sz="16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improving</a:t>
            </a:r>
            <a:r>
              <a:rPr sz="1600" spc="-5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413C3F"/>
                </a:solidFill>
                <a:latin typeface="Century Gothic"/>
                <a:cs typeface="Century Gothic"/>
              </a:rPr>
              <a:t>the 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existing network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GB" sz="1600" dirty="0">
                <a:solidFill>
                  <a:srgbClr val="413C3F"/>
                </a:solidFill>
                <a:latin typeface="Century Gothic"/>
                <a:cs typeface="Century Gothic"/>
              </a:rPr>
              <a:t>via:</a:t>
            </a: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5B2287A9-4073-4467-821B-4E460764AD08}"/>
              </a:ext>
            </a:extLst>
          </p:cNvPr>
          <p:cNvSpPr txBox="1"/>
          <p:nvPr/>
        </p:nvSpPr>
        <p:spPr>
          <a:xfrm>
            <a:off x="1623601" y="2702095"/>
            <a:ext cx="3034030" cy="291272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SzPct val="109090"/>
              <a:buFont typeface="Palatino Linotype"/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413C3F"/>
                </a:solidFill>
                <a:latin typeface="Century Gothic"/>
                <a:cs typeface="Century Gothic"/>
              </a:rPr>
              <a:t>New </a:t>
            </a:r>
            <a:r>
              <a:rPr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stations at </a:t>
            </a:r>
            <a:r>
              <a:rPr sz="1100" dirty="0">
                <a:solidFill>
                  <a:srgbClr val="413C3F"/>
                </a:solidFill>
                <a:latin typeface="Century Gothic"/>
                <a:cs typeface="Century Gothic"/>
              </a:rPr>
              <a:t>Modderfontein,</a:t>
            </a:r>
            <a:r>
              <a:rPr sz="1100" spc="-80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Samrand</a:t>
            </a:r>
            <a:endParaRPr sz="1100" dirty="0">
              <a:latin typeface="Century Gothic"/>
              <a:cs typeface="Century Gothic"/>
            </a:endParaRPr>
          </a:p>
          <a:p>
            <a:pPr marL="241300">
              <a:lnSpc>
                <a:spcPct val="100000"/>
              </a:lnSpc>
              <a:spcBef>
                <a:spcPts val="180"/>
              </a:spcBef>
            </a:pPr>
            <a:r>
              <a:rPr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and</a:t>
            </a:r>
            <a:r>
              <a:rPr sz="1100" spc="-100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sz="1100" dirty="0">
                <a:solidFill>
                  <a:srgbClr val="413C3F"/>
                </a:solidFill>
                <a:latin typeface="Century Gothic"/>
                <a:cs typeface="Century Gothic"/>
              </a:rPr>
              <a:t>Waterfall</a:t>
            </a:r>
            <a:endParaRPr sz="1100" dirty="0">
              <a:latin typeface="Century Gothic"/>
              <a:cs typeface="Century Gothic"/>
            </a:endParaRPr>
          </a:p>
          <a:p>
            <a:pPr marL="241300" marR="316865" indent="-228600">
              <a:lnSpc>
                <a:spcPct val="113599"/>
              </a:lnSpc>
              <a:buClr>
                <a:srgbClr val="231F20"/>
              </a:buClr>
              <a:buSzPct val="109090"/>
              <a:buFont typeface="Palatino Linotype"/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413C3F"/>
                </a:solidFill>
                <a:latin typeface="Century Gothic"/>
                <a:cs typeface="Century Gothic"/>
              </a:rPr>
              <a:t>Commercialisation of Centurion</a:t>
            </a:r>
            <a:r>
              <a:rPr sz="1100" spc="-100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and  </a:t>
            </a:r>
            <a:r>
              <a:rPr sz="1100" dirty="0">
                <a:solidFill>
                  <a:srgbClr val="413C3F"/>
                </a:solidFill>
                <a:latin typeface="Century Gothic"/>
                <a:cs typeface="Century Gothic"/>
              </a:rPr>
              <a:t>Marlboro</a:t>
            </a:r>
            <a:endParaRPr lang="en-GB" sz="1100" dirty="0">
              <a:solidFill>
                <a:srgbClr val="413C3F"/>
              </a:solidFill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SzPct val="109090"/>
              <a:buFont typeface="Palatino Linotype"/>
              <a:buChar char="•"/>
              <a:tabLst>
                <a:tab pos="240665" algn="l"/>
                <a:tab pos="241300" algn="l"/>
              </a:tabLst>
            </a:pPr>
            <a:r>
              <a:rPr lang="en-US" sz="1100" dirty="0">
                <a:solidFill>
                  <a:srgbClr val="413C3F"/>
                </a:solidFill>
                <a:latin typeface="Century Gothic"/>
                <a:cs typeface="Century Gothic"/>
              </a:rPr>
              <a:t>New rolling </a:t>
            </a:r>
            <a:r>
              <a:rPr lang="en-US"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stock, depot and</a:t>
            </a:r>
            <a:r>
              <a:rPr lang="en-US" sz="1100" spc="-50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lang="en-US" sz="1100" dirty="0">
                <a:solidFill>
                  <a:srgbClr val="413C3F"/>
                </a:solidFill>
                <a:latin typeface="Century Gothic"/>
                <a:cs typeface="Century Gothic"/>
              </a:rPr>
              <a:t>operator</a:t>
            </a:r>
            <a:endParaRPr lang="en-US" sz="1100" dirty="0">
              <a:latin typeface="Century Gothic"/>
              <a:cs typeface="Century Gothic"/>
            </a:endParaRPr>
          </a:p>
          <a:p>
            <a:pPr marL="241300">
              <a:lnSpc>
                <a:spcPct val="100000"/>
              </a:lnSpc>
              <a:spcBef>
                <a:spcPts val="180"/>
              </a:spcBef>
            </a:pPr>
            <a:r>
              <a:rPr lang="en-US" sz="1100" dirty="0">
                <a:solidFill>
                  <a:srgbClr val="413C3F"/>
                </a:solidFill>
                <a:latin typeface="Century Gothic"/>
                <a:cs typeface="Century Gothic"/>
              </a:rPr>
              <a:t>facilities</a:t>
            </a:r>
            <a:endParaRPr lang="en-US" sz="1100" dirty="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80"/>
              </a:spcBef>
              <a:buClr>
                <a:srgbClr val="231F20"/>
              </a:buClr>
              <a:buSzPct val="109090"/>
              <a:buFont typeface="Palatino Linotype"/>
              <a:buChar char="•"/>
              <a:tabLst>
                <a:tab pos="240665" algn="l"/>
                <a:tab pos="241300" algn="l"/>
              </a:tabLst>
            </a:pPr>
            <a:r>
              <a:rPr lang="en-US" sz="1100" dirty="0">
                <a:solidFill>
                  <a:srgbClr val="413C3F"/>
                </a:solidFill>
                <a:latin typeface="Century Gothic"/>
                <a:cs typeface="Century Gothic"/>
              </a:rPr>
              <a:t>Upgrades to </a:t>
            </a:r>
            <a:r>
              <a:rPr lang="en-US"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system</a:t>
            </a:r>
            <a:r>
              <a:rPr lang="en-US" sz="1100" spc="-20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lang="en-US" sz="1100" dirty="0">
                <a:solidFill>
                  <a:srgbClr val="413C3F"/>
                </a:solidFill>
                <a:latin typeface="Century Gothic"/>
                <a:cs typeface="Century Gothic"/>
              </a:rPr>
              <a:t>capacity</a:t>
            </a:r>
            <a:endParaRPr lang="en-US" sz="1100" dirty="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80"/>
              </a:spcBef>
              <a:buClr>
                <a:srgbClr val="231F20"/>
              </a:buClr>
              <a:buSzPct val="109090"/>
              <a:buFont typeface="Palatino Linotype"/>
              <a:buChar char="•"/>
              <a:tabLst>
                <a:tab pos="240665" algn="l"/>
                <a:tab pos="241300" algn="l"/>
              </a:tabLst>
            </a:pPr>
            <a:r>
              <a:rPr lang="en-US" sz="1100" dirty="0">
                <a:solidFill>
                  <a:srgbClr val="413C3F"/>
                </a:solidFill>
                <a:latin typeface="Century Gothic"/>
                <a:cs typeface="Century Gothic"/>
              </a:rPr>
              <a:t>Additional new</a:t>
            </a:r>
            <a:r>
              <a:rPr lang="en-US" sz="1100" spc="-10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lang="en-US"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buses</a:t>
            </a:r>
            <a:endParaRPr lang="en-US" sz="1100" dirty="0">
              <a:latin typeface="Century Gothic"/>
              <a:cs typeface="Century Gothic"/>
            </a:endParaRPr>
          </a:p>
          <a:p>
            <a:pPr marL="241300" marR="5080" indent="-228600">
              <a:lnSpc>
                <a:spcPct val="113599"/>
              </a:lnSpc>
              <a:buClr>
                <a:srgbClr val="231F20"/>
              </a:buClr>
              <a:buSzPct val="109090"/>
              <a:buFont typeface="Palatino Linotype"/>
              <a:buChar char="•"/>
              <a:tabLst>
                <a:tab pos="240665" algn="l"/>
                <a:tab pos="241300" algn="l"/>
              </a:tabLst>
            </a:pPr>
            <a:r>
              <a:rPr lang="en-US" sz="1100" dirty="0">
                <a:solidFill>
                  <a:srgbClr val="413C3F"/>
                </a:solidFill>
                <a:latin typeface="Century Gothic"/>
                <a:cs typeface="Century Gothic"/>
              </a:rPr>
              <a:t>Y-link to connect northern </a:t>
            </a:r>
            <a:r>
              <a:rPr lang="en-US"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part </a:t>
            </a:r>
            <a:r>
              <a:rPr lang="en-US" sz="1100" dirty="0">
                <a:solidFill>
                  <a:srgbClr val="413C3F"/>
                </a:solidFill>
                <a:latin typeface="Century Gothic"/>
                <a:cs typeface="Century Gothic"/>
              </a:rPr>
              <a:t>of</a:t>
            </a:r>
            <a:r>
              <a:rPr lang="en-US" sz="1100" spc="-95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lang="en-US"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system  directly </a:t>
            </a:r>
            <a:r>
              <a:rPr lang="en-US" sz="1100" dirty="0">
                <a:solidFill>
                  <a:srgbClr val="413C3F"/>
                </a:solidFill>
                <a:latin typeface="Century Gothic"/>
                <a:cs typeface="Century Gothic"/>
              </a:rPr>
              <a:t>to </a:t>
            </a:r>
            <a:r>
              <a:rPr lang="en-US"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O.R. </a:t>
            </a:r>
            <a:r>
              <a:rPr lang="en-US" sz="1100" dirty="0">
                <a:solidFill>
                  <a:srgbClr val="413C3F"/>
                </a:solidFill>
                <a:latin typeface="Century Gothic"/>
                <a:cs typeface="Century Gothic"/>
              </a:rPr>
              <a:t>Tambo </a:t>
            </a:r>
            <a:r>
              <a:rPr lang="en-US"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International  </a:t>
            </a:r>
            <a:r>
              <a:rPr lang="en-US" sz="1100" dirty="0">
                <a:solidFill>
                  <a:srgbClr val="413C3F"/>
                </a:solidFill>
                <a:latin typeface="Century Gothic"/>
                <a:cs typeface="Century Gothic"/>
              </a:rPr>
              <a:t>Airport</a:t>
            </a:r>
          </a:p>
          <a:p>
            <a:pPr marL="241300" marR="5080" indent="-228600">
              <a:lnSpc>
                <a:spcPct val="113599"/>
              </a:lnSpc>
              <a:buClr>
                <a:srgbClr val="231F20"/>
              </a:buClr>
              <a:buSzPct val="109090"/>
              <a:buFont typeface="Palatino Linotype"/>
              <a:buChar char="•"/>
              <a:tabLst>
                <a:tab pos="240665" algn="l"/>
                <a:tab pos="241300" algn="l"/>
              </a:tabLst>
            </a:pPr>
            <a:r>
              <a:rPr lang="en-US" sz="1100" dirty="0">
                <a:solidFill>
                  <a:srgbClr val="413C3F"/>
                </a:solidFill>
                <a:latin typeface="Century Gothic"/>
                <a:cs typeface="Century Gothic"/>
              </a:rPr>
              <a:t>Parking enhancements </a:t>
            </a:r>
            <a:r>
              <a:rPr lang="en-US"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at</a:t>
            </a:r>
            <a:r>
              <a:rPr lang="en-US" sz="1100" spc="-100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lang="en-US" sz="1100" dirty="0">
                <a:solidFill>
                  <a:srgbClr val="413C3F"/>
                </a:solidFill>
                <a:latin typeface="Century Gothic"/>
                <a:cs typeface="Century Gothic"/>
              </a:rPr>
              <a:t>Rosebank,  Pretoria </a:t>
            </a:r>
            <a:r>
              <a:rPr lang="en-US" sz="1100" spc="-5" dirty="0">
                <a:solidFill>
                  <a:srgbClr val="413C3F"/>
                </a:solidFill>
                <a:latin typeface="Century Gothic"/>
                <a:cs typeface="Century Gothic"/>
              </a:rPr>
              <a:t>and</a:t>
            </a:r>
            <a:r>
              <a:rPr lang="en-US" sz="1100" spc="-15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lang="en-US" sz="1100" spc="-10" dirty="0">
                <a:solidFill>
                  <a:srgbClr val="413C3F"/>
                </a:solidFill>
                <a:latin typeface="Century Gothic"/>
                <a:cs typeface="Century Gothic"/>
              </a:rPr>
              <a:t>Hatfield</a:t>
            </a:r>
            <a:endParaRPr lang="en-US" sz="1100" dirty="0">
              <a:latin typeface="Century Gothic"/>
              <a:cs typeface="Century Gothic"/>
            </a:endParaRPr>
          </a:p>
          <a:p>
            <a:pPr marL="241300" marR="5080" indent="-228600">
              <a:lnSpc>
                <a:spcPct val="113599"/>
              </a:lnSpc>
              <a:buClr>
                <a:srgbClr val="231F20"/>
              </a:buClr>
              <a:buSzPct val="109090"/>
              <a:buFont typeface="Palatino Linotype"/>
              <a:buChar char="•"/>
              <a:tabLst>
                <a:tab pos="240665" algn="l"/>
                <a:tab pos="241300" algn="l"/>
              </a:tabLst>
            </a:pPr>
            <a:endParaRPr lang="en-US" sz="1100" dirty="0">
              <a:latin typeface="Century Gothic"/>
              <a:cs typeface="Century Gothic"/>
            </a:endParaRPr>
          </a:p>
          <a:p>
            <a:pPr marL="241300" marR="316865" indent="-228600">
              <a:lnSpc>
                <a:spcPct val="113599"/>
              </a:lnSpc>
              <a:buClr>
                <a:srgbClr val="231F20"/>
              </a:buClr>
              <a:buSzPct val="109090"/>
              <a:buFont typeface="Palatino Linotype"/>
              <a:buChar char="•"/>
              <a:tabLst>
                <a:tab pos="240665" algn="l"/>
                <a:tab pos="241300" algn="l"/>
              </a:tabLst>
            </a:pPr>
            <a:endParaRPr sz="1100" dirty="0">
              <a:latin typeface="Century Gothic"/>
              <a:cs typeface="Century Gothic"/>
            </a:endParaRPr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07A2C592-5EC7-41D1-BA80-03840B176D15}"/>
              </a:ext>
            </a:extLst>
          </p:cNvPr>
          <p:cNvSpPr txBox="1"/>
          <p:nvPr/>
        </p:nvSpPr>
        <p:spPr>
          <a:xfrm>
            <a:off x="5192416" y="1607943"/>
            <a:ext cx="2897505" cy="1175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200"/>
              </a:lnSpc>
              <a:spcBef>
                <a:spcPts val="100"/>
              </a:spcBef>
            </a:pPr>
            <a:r>
              <a:rPr lang="en-GB" sz="1600" spc="-5" dirty="0">
                <a:solidFill>
                  <a:srgbClr val="413C3F"/>
                </a:solidFill>
                <a:latin typeface="Century Gothic"/>
                <a:cs typeface="Century Gothic"/>
              </a:rPr>
              <a:t>GMA</a:t>
            </a:r>
            <a:r>
              <a:rPr sz="1600" spc="-5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lang="en-GB" sz="1600" spc="-5" dirty="0">
                <a:solidFill>
                  <a:srgbClr val="413C3F"/>
                </a:solidFill>
                <a:latin typeface="Century Gothic"/>
                <a:cs typeface="Century Gothic"/>
              </a:rPr>
              <a:t>also plan to</a:t>
            </a:r>
            <a:r>
              <a:rPr sz="1600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sz="16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extend </a:t>
            </a:r>
            <a:r>
              <a:rPr sz="1600" dirty="0">
                <a:solidFill>
                  <a:srgbClr val="413C3F"/>
                </a:solidFill>
                <a:latin typeface="Century Gothic"/>
                <a:cs typeface="Century Gothic"/>
              </a:rPr>
              <a:t>the </a:t>
            </a:r>
            <a:r>
              <a:rPr sz="1600" spc="-5" dirty="0">
                <a:solidFill>
                  <a:srgbClr val="413C3F"/>
                </a:solidFill>
                <a:latin typeface="Century Gothic"/>
                <a:cs typeface="Century Gothic"/>
              </a:rPr>
              <a:t>system </a:t>
            </a:r>
            <a:r>
              <a:rPr lang="en-GB" sz="1600" spc="-5" dirty="0">
                <a:solidFill>
                  <a:srgbClr val="413C3F"/>
                </a:solidFill>
                <a:latin typeface="Century Gothic"/>
                <a:cs typeface="Century Gothic"/>
              </a:rPr>
              <a:t>by investing in </a:t>
            </a:r>
            <a:r>
              <a:rPr sz="1600" dirty="0">
                <a:solidFill>
                  <a:srgbClr val="413C3F"/>
                </a:solidFill>
                <a:latin typeface="Century Gothic"/>
                <a:cs typeface="Century Gothic"/>
              </a:rPr>
              <a:t>the construction of new track </a:t>
            </a:r>
            <a:r>
              <a:rPr sz="1600" spc="-5" dirty="0">
                <a:solidFill>
                  <a:srgbClr val="413C3F"/>
                </a:solidFill>
                <a:latin typeface="Century Gothic"/>
                <a:cs typeface="Century Gothic"/>
              </a:rPr>
              <a:t>and</a:t>
            </a:r>
            <a:r>
              <a:rPr sz="1600" spc="-50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sz="1600" spc="-5" dirty="0">
                <a:solidFill>
                  <a:srgbClr val="413C3F"/>
                </a:solidFill>
                <a:latin typeface="Century Gothic"/>
                <a:cs typeface="Century Gothic"/>
              </a:rPr>
              <a:t>stations</a:t>
            </a:r>
            <a:r>
              <a:rPr lang="en-GB" sz="1600" spc="-5" dirty="0">
                <a:solidFill>
                  <a:srgbClr val="413C3F"/>
                </a:solidFill>
                <a:latin typeface="Century Gothic"/>
                <a:cs typeface="Century Gothic"/>
              </a:rPr>
              <a:t>: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48023DAA-413C-43D7-A404-569514DAE083}"/>
              </a:ext>
            </a:extLst>
          </p:cNvPr>
          <p:cNvSpPr txBox="1"/>
          <p:nvPr/>
        </p:nvSpPr>
        <p:spPr>
          <a:xfrm>
            <a:off x="5162872" y="2905660"/>
            <a:ext cx="2998574" cy="960263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SzPct val="109090"/>
              <a:buFont typeface="Palatino Linotype"/>
              <a:buChar char="•"/>
              <a:tabLst>
                <a:tab pos="240665" algn="l"/>
                <a:tab pos="241300" algn="l"/>
              </a:tabLst>
            </a:pPr>
            <a:r>
              <a:rPr lang="en-GB" sz="1100" dirty="0">
                <a:solidFill>
                  <a:srgbClr val="413C3F"/>
                </a:solidFill>
                <a:latin typeface="Century Gothic"/>
                <a:cs typeface="Century Gothic"/>
              </a:rPr>
              <a:t>149km of new dual track</a:t>
            </a:r>
            <a:endParaRPr sz="1100" dirty="0">
              <a:latin typeface="Century Gothic"/>
              <a:cs typeface="Century Gothic"/>
            </a:endParaRPr>
          </a:p>
          <a:p>
            <a:pPr marL="241300" marR="316865" indent="-228600">
              <a:lnSpc>
                <a:spcPct val="113599"/>
              </a:lnSpc>
              <a:buClr>
                <a:srgbClr val="231F20"/>
              </a:buClr>
              <a:buSzPct val="109090"/>
              <a:buFont typeface="Palatino Linotype"/>
              <a:buChar char="•"/>
              <a:tabLst>
                <a:tab pos="240665" algn="l"/>
                <a:tab pos="241300" algn="l"/>
              </a:tabLst>
            </a:pPr>
            <a:r>
              <a:rPr lang="en-GB" sz="1100" dirty="0">
                <a:solidFill>
                  <a:srgbClr val="413C3F"/>
                </a:solidFill>
                <a:latin typeface="Century Gothic"/>
                <a:cs typeface="Century Gothic"/>
              </a:rPr>
              <a:t>19 new stations</a:t>
            </a:r>
          </a:p>
          <a:p>
            <a:pPr marL="12700" marR="316865">
              <a:lnSpc>
                <a:spcPct val="113599"/>
              </a:lnSpc>
              <a:buClr>
                <a:srgbClr val="231F20"/>
              </a:buClr>
              <a:buSzPct val="109090"/>
              <a:tabLst>
                <a:tab pos="240665" algn="l"/>
                <a:tab pos="241300" algn="l"/>
              </a:tabLst>
            </a:pPr>
            <a:endParaRPr lang="en-US" sz="1100" dirty="0">
              <a:latin typeface="Century Gothic"/>
              <a:cs typeface="Century Gothic"/>
            </a:endParaRPr>
          </a:p>
          <a:p>
            <a:pPr marL="12700" marR="5080">
              <a:lnSpc>
                <a:spcPct val="113599"/>
              </a:lnSpc>
              <a:buClr>
                <a:srgbClr val="231F20"/>
              </a:buClr>
              <a:buSzPct val="109090"/>
              <a:tabLst>
                <a:tab pos="240665" algn="l"/>
                <a:tab pos="241300" algn="l"/>
              </a:tabLst>
            </a:pPr>
            <a:endParaRPr lang="en-US" sz="1100" dirty="0">
              <a:latin typeface="Century Gothic"/>
              <a:cs typeface="Century Gothic"/>
            </a:endParaRPr>
          </a:p>
          <a:p>
            <a:pPr marL="241300" marR="316865" indent="-228600">
              <a:lnSpc>
                <a:spcPct val="113599"/>
              </a:lnSpc>
              <a:buClr>
                <a:srgbClr val="231F20"/>
              </a:buClr>
              <a:buSzPct val="109090"/>
              <a:buFont typeface="Palatino Linotype"/>
              <a:buChar char="•"/>
              <a:tabLst>
                <a:tab pos="240665" algn="l"/>
                <a:tab pos="241300" algn="l"/>
              </a:tabLst>
            </a:pPr>
            <a:endParaRPr sz="1100" dirty="0">
              <a:latin typeface="Century Gothic"/>
              <a:cs typeface="Century Gothic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73516DB5-95B8-4CCB-A3BC-C6D7365D3BD5}"/>
              </a:ext>
            </a:extLst>
          </p:cNvPr>
          <p:cNvSpPr/>
          <p:nvPr/>
        </p:nvSpPr>
        <p:spPr>
          <a:xfrm>
            <a:off x="5185593" y="3736617"/>
            <a:ext cx="2975853" cy="1891771"/>
          </a:xfrm>
          <a:prstGeom prst="rect">
            <a:avLst/>
          </a:prstGeom>
          <a:blipFill>
            <a:blip r:embed="rId3" cstate="print"/>
            <a:stretch>
              <a:fillRect l="1" r="-1931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B0134E-8070-4188-B4B9-66430BF59159}"/>
              </a:ext>
            </a:extLst>
          </p:cNvPr>
          <p:cNvSpPr/>
          <p:nvPr/>
        </p:nvSpPr>
        <p:spPr>
          <a:xfrm>
            <a:off x="8468142" y="0"/>
            <a:ext cx="437356" cy="905278"/>
          </a:xfrm>
          <a:prstGeom prst="rect">
            <a:avLst/>
          </a:prstGeom>
          <a:solidFill>
            <a:srgbClr val="9D8A56"/>
          </a:solidFill>
          <a:ln>
            <a:solidFill>
              <a:srgbClr val="9D8A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bject 30">
            <a:extLst>
              <a:ext uri="{FF2B5EF4-FFF2-40B4-BE49-F238E27FC236}">
                <a16:creationId xmlns:a16="http://schemas.microsoft.com/office/drawing/2014/main" id="{D77BBD27-9B30-4AA2-84B9-C3F8E76A9FB1}"/>
              </a:ext>
            </a:extLst>
          </p:cNvPr>
          <p:cNvSpPr/>
          <p:nvPr/>
        </p:nvSpPr>
        <p:spPr>
          <a:xfrm>
            <a:off x="8486457" y="606109"/>
            <a:ext cx="400685" cy="240029"/>
          </a:xfrm>
          <a:custGeom>
            <a:avLst/>
            <a:gdLst/>
            <a:ahLst/>
            <a:cxnLst/>
            <a:rect l="l" t="t" r="r" b="b"/>
            <a:pathLst>
              <a:path w="400684" h="240029">
                <a:moveTo>
                  <a:pt x="145684" y="75793"/>
                </a:moveTo>
                <a:lnTo>
                  <a:pt x="138522" y="77901"/>
                </a:lnTo>
                <a:lnTo>
                  <a:pt x="7572" y="197904"/>
                </a:lnTo>
                <a:lnTo>
                  <a:pt x="2050" y="205541"/>
                </a:lnTo>
                <a:lnTo>
                  <a:pt x="0" y="214482"/>
                </a:lnTo>
                <a:lnTo>
                  <a:pt x="1421" y="223659"/>
                </a:lnTo>
                <a:lnTo>
                  <a:pt x="19370" y="239166"/>
                </a:lnTo>
                <a:lnTo>
                  <a:pt x="20627" y="239585"/>
                </a:lnTo>
                <a:lnTo>
                  <a:pt x="23155" y="239585"/>
                </a:lnTo>
                <a:lnTo>
                  <a:pt x="29467" y="240004"/>
                </a:lnTo>
                <a:lnTo>
                  <a:pt x="35791" y="237477"/>
                </a:lnTo>
                <a:lnTo>
                  <a:pt x="148212" y="134315"/>
                </a:lnTo>
                <a:lnTo>
                  <a:pt x="213699" y="134315"/>
                </a:lnTo>
                <a:lnTo>
                  <a:pt x="167579" y="84213"/>
                </a:lnTo>
                <a:lnTo>
                  <a:pt x="163375" y="79578"/>
                </a:lnTo>
                <a:lnTo>
                  <a:pt x="158321" y="77050"/>
                </a:lnTo>
                <a:lnTo>
                  <a:pt x="152428" y="76631"/>
                </a:lnTo>
                <a:lnTo>
                  <a:pt x="145684" y="75793"/>
                </a:lnTo>
                <a:close/>
              </a:path>
              <a:path w="400684" h="240029">
                <a:moveTo>
                  <a:pt x="213699" y="134315"/>
                </a:moveTo>
                <a:lnTo>
                  <a:pt x="148212" y="134315"/>
                </a:lnTo>
                <a:lnTo>
                  <a:pt x="197056" y="187794"/>
                </a:lnTo>
                <a:lnTo>
                  <a:pt x="204752" y="193383"/>
                </a:lnTo>
                <a:lnTo>
                  <a:pt x="213791" y="195535"/>
                </a:lnTo>
                <a:lnTo>
                  <a:pt x="222988" y="194134"/>
                </a:lnTo>
                <a:lnTo>
                  <a:pt x="231155" y="189064"/>
                </a:lnTo>
                <a:lnTo>
                  <a:pt x="287537" y="137274"/>
                </a:lnTo>
                <a:lnTo>
                  <a:pt x="216423" y="137274"/>
                </a:lnTo>
                <a:lnTo>
                  <a:pt x="213699" y="134315"/>
                </a:lnTo>
                <a:close/>
              </a:path>
              <a:path w="400684" h="240029">
                <a:moveTo>
                  <a:pt x="389054" y="0"/>
                </a:moveTo>
                <a:lnTo>
                  <a:pt x="304841" y="7581"/>
                </a:lnTo>
                <a:lnTo>
                  <a:pt x="299367" y="8001"/>
                </a:lnTo>
                <a:lnTo>
                  <a:pt x="294744" y="11366"/>
                </a:lnTo>
                <a:lnTo>
                  <a:pt x="293055" y="16421"/>
                </a:lnTo>
                <a:lnTo>
                  <a:pt x="290947" y="21475"/>
                </a:lnTo>
                <a:lnTo>
                  <a:pt x="292217" y="26949"/>
                </a:lnTo>
                <a:lnTo>
                  <a:pt x="296002" y="31165"/>
                </a:lnTo>
                <a:lnTo>
                  <a:pt x="312423" y="49263"/>
                </a:lnTo>
                <a:lnTo>
                  <a:pt x="216423" y="137274"/>
                </a:lnTo>
                <a:lnTo>
                  <a:pt x="287537" y="137274"/>
                </a:lnTo>
                <a:lnTo>
                  <a:pt x="344846" y="84632"/>
                </a:lnTo>
                <a:lnTo>
                  <a:pt x="387276" y="84632"/>
                </a:lnTo>
                <a:lnTo>
                  <a:pt x="399164" y="17259"/>
                </a:lnTo>
                <a:lnTo>
                  <a:pt x="400434" y="12636"/>
                </a:lnTo>
                <a:lnTo>
                  <a:pt x="399164" y="8001"/>
                </a:lnTo>
                <a:lnTo>
                  <a:pt x="396217" y="5054"/>
                </a:lnTo>
                <a:lnTo>
                  <a:pt x="393271" y="1689"/>
                </a:lnTo>
                <a:lnTo>
                  <a:pt x="389054" y="0"/>
                </a:lnTo>
                <a:close/>
              </a:path>
              <a:path w="400684" h="240029">
                <a:moveTo>
                  <a:pt x="387276" y="84632"/>
                </a:moveTo>
                <a:lnTo>
                  <a:pt x="344846" y="84632"/>
                </a:lnTo>
                <a:lnTo>
                  <a:pt x="361267" y="102743"/>
                </a:lnTo>
                <a:lnTo>
                  <a:pt x="365064" y="106527"/>
                </a:lnTo>
                <a:lnTo>
                  <a:pt x="370538" y="108216"/>
                </a:lnTo>
                <a:lnTo>
                  <a:pt x="375580" y="106946"/>
                </a:lnTo>
                <a:lnTo>
                  <a:pt x="380634" y="105270"/>
                </a:lnTo>
                <a:lnTo>
                  <a:pt x="384432" y="101053"/>
                </a:lnTo>
                <a:lnTo>
                  <a:pt x="385270" y="95999"/>
                </a:lnTo>
                <a:lnTo>
                  <a:pt x="387276" y="846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503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9DF1FA2-E6FB-4295-A7A2-A7365C97952D}"/>
              </a:ext>
            </a:extLst>
          </p:cNvPr>
          <p:cNvSpPr/>
          <p:nvPr/>
        </p:nvSpPr>
        <p:spPr>
          <a:xfrm>
            <a:off x="0" y="5271021"/>
            <a:ext cx="9144000" cy="1586980"/>
          </a:xfrm>
          <a:prstGeom prst="rect">
            <a:avLst/>
          </a:prstGeom>
          <a:solidFill>
            <a:srgbClr val="DDD8D4"/>
          </a:solidFill>
          <a:ln>
            <a:solidFill>
              <a:srgbClr val="DDD8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Inclusive Employment for All – Future Jobs 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538C1C1-9297-4BAE-9459-8A896B38F442}"/>
              </a:ext>
            </a:extLst>
          </p:cNvPr>
          <p:cNvSpPr/>
          <p:nvPr/>
        </p:nvSpPr>
        <p:spPr>
          <a:xfrm>
            <a:off x="5096684" y="1408146"/>
            <a:ext cx="2331204" cy="18173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6DFF4B6-21A6-4956-A381-40EB1CCE50A6}"/>
              </a:ext>
            </a:extLst>
          </p:cNvPr>
          <p:cNvSpPr/>
          <p:nvPr/>
        </p:nvSpPr>
        <p:spPr>
          <a:xfrm>
            <a:off x="1766327" y="1408145"/>
            <a:ext cx="2471755" cy="1829526"/>
          </a:xfrm>
          <a:prstGeom prst="rect">
            <a:avLst/>
          </a:prstGeom>
          <a:blipFill>
            <a:blip r:embed="rId3" cstate="print"/>
            <a:stretch>
              <a:fillRect b="-371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C09D3D72-E315-4E61-977F-6D36E6021D04}"/>
              </a:ext>
            </a:extLst>
          </p:cNvPr>
          <p:cNvSpPr/>
          <p:nvPr/>
        </p:nvSpPr>
        <p:spPr>
          <a:xfrm>
            <a:off x="1286603" y="3609140"/>
            <a:ext cx="3087370" cy="3596004"/>
          </a:xfrm>
          <a:custGeom>
            <a:avLst/>
            <a:gdLst/>
            <a:ahLst/>
            <a:cxnLst/>
            <a:rect l="l" t="t" r="r" b="b"/>
            <a:pathLst>
              <a:path w="3087370" h="3596004">
                <a:moveTo>
                  <a:pt x="0" y="3596004"/>
                </a:moveTo>
                <a:lnTo>
                  <a:pt x="3087103" y="3596004"/>
                </a:lnTo>
                <a:lnTo>
                  <a:pt x="3087103" y="0"/>
                </a:lnTo>
                <a:lnTo>
                  <a:pt x="0" y="0"/>
                </a:lnTo>
                <a:lnTo>
                  <a:pt x="0" y="3596004"/>
                </a:lnTo>
                <a:close/>
              </a:path>
            </a:pathLst>
          </a:custGeom>
          <a:ln w="12700">
            <a:solidFill>
              <a:srgbClr val="D7D7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97107DA0-45B8-4026-9A6C-721CDBCE032B}"/>
              </a:ext>
            </a:extLst>
          </p:cNvPr>
          <p:cNvSpPr/>
          <p:nvPr/>
        </p:nvSpPr>
        <p:spPr>
          <a:xfrm>
            <a:off x="4644191" y="3609140"/>
            <a:ext cx="3037840" cy="3596004"/>
          </a:xfrm>
          <a:custGeom>
            <a:avLst/>
            <a:gdLst/>
            <a:ahLst/>
            <a:cxnLst/>
            <a:rect l="l" t="t" r="r" b="b"/>
            <a:pathLst>
              <a:path w="3037840" h="3596004">
                <a:moveTo>
                  <a:pt x="0" y="3596004"/>
                </a:moveTo>
                <a:lnTo>
                  <a:pt x="3037357" y="3596004"/>
                </a:lnTo>
                <a:lnTo>
                  <a:pt x="3037357" y="0"/>
                </a:lnTo>
                <a:lnTo>
                  <a:pt x="0" y="0"/>
                </a:lnTo>
                <a:lnTo>
                  <a:pt x="0" y="3596004"/>
                </a:lnTo>
                <a:close/>
              </a:path>
            </a:pathLst>
          </a:custGeom>
          <a:ln w="12699">
            <a:solidFill>
              <a:srgbClr val="D7D7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823DDD62-8047-4BDE-B7EB-BC50DFD5017D}"/>
              </a:ext>
            </a:extLst>
          </p:cNvPr>
          <p:cNvSpPr/>
          <p:nvPr/>
        </p:nvSpPr>
        <p:spPr>
          <a:xfrm>
            <a:off x="1766327" y="3237671"/>
            <a:ext cx="2477436" cy="119226"/>
          </a:xfrm>
          <a:custGeom>
            <a:avLst/>
            <a:gdLst/>
            <a:ahLst/>
            <a:cxnLst/>
            <a:rect l="l" t="t" r="r" b="b"/>
            <a:pathLst>
              <a:path w="3100070">
                <a:moveTo>
                  <a:pt x="0" y="0"/>
                </a:moveTo>
                <a:lnTo>
                  <a:pt x="3099803" y="0"/>
                </a:lnTo>
              </a:path>
            </a:pathLst>
          </a:custGeom>
          <a:ln w="71996">
            <a:solidFill>
              <a:srgbClr val="9D8A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2A49E829-78E6-48D1-A23E-9E0085630780}"/>
              </a:ext>
            </a:extLst>
          </p:cNvPr>
          <p:cNvSpPr/>
          <p:nvPr/>
        </p:nvSpPr>
        <p:spPr>
          <a:xfrm>
            <a:off x="5093548" y="3246395"/>
            <a:ext cx="2331204" cy="59304"/>
          </a:xfrm>
          <a:custGeom>
            <a:avLst/>
            <a:gdLst/>
            <a:ahLst/>
            <a:cxnLst/>
            <a:rect l="l" t="t" r="r" b="b"/>
            <a:pathLst>
              <a:path w="3043554">
                <a:moveTo>
                  <a:pt x="0" y="0"/>
                </a:moveTo>
                <a:lnTo>
                  <a:pt x="3043224" y="0"/>
                </a:lnTo>
              </a:path>
            </a:pathLst>
          </a:custGeom>
          <a:ln w="71996">
            <a:solidFill>
              <a:srgbClr val="9D8A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E7139F67-BA84-4870-8726-AEC98ACA1E42}"/>
              </a:ext>
            </a:extLst>
          </p:cNvPr>
          <p:cNvSpPr txBox="1"/>
          <p:nvPr/>
        </p:nvSpPr>
        <p:spPr>
          <a:xfrm>
            <a:off x="4685093" y="3446230"/>
            <a:ext cx="3148114" cy="30518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algn="ctr">
              <a:lnSpc>
                <a:spcPct val="100000"/>
              </a:lnSpc>
              <a:spcBef>
                <a:spcPts val="100"/>
              </a:spcBef>
            </a:pPr>
            <a:r>
              <a:rPr sz="1600" b="1" spc="25" dirty="0">
                <a:solidFill>
                  <a:srgbClr val="004890"/>
                </a:solidFill>
                <a:latin typeface="Century Gothic"/>
                <a:cs typeface="Century Gothic"/>
              </a:rPr>
              <a:t>Operational </a:t>
            </a:r>
            <a:r>
              <a:rPr sz="1600" b="1" spc="20" dirty="0">
                <a:solidFill>
                  <a:srgbClr val="004890"/>
                </a:solidFill>
                <a:latin typeface="Century Gothic"/>
                <a:cs typeface="Century Gothic"/>
              </a:rPr>
              <a:t>Phase</a:t>
            </a:r>
            <a:r>
              <a:rPr sz="1600" b="1" spc="95" dirty="0">
                <a:solidFill>
                  <a:srgbClr val="004890"/>
                </a:solidFill>
                <a:latin typeface="Century Gothic"/>
                <a:cs typeface="Century Gothic"/>
              </a:rPr>
              <a:t> </a:t>
            </a:r>
            <a:r>
              <a:rPr sz="1600" b="1" spc="30" dirty="0">
                <a:solidFill>
                  <a:srgbClr val="004890"/>
                </a:solidFill>
                <a:latin typeface="Century Gothic"/>
                <a:cs typeface="Century Gothic"/>
              </a:rPr>
              <a:t>Impacts</a:t>
            </a:r>
            <a:endParaRPr sz="16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 dirty="0">
              <a:latin typeface="Times New Roman"/>
              <a:cs typeface="Times New Roman"/>
            </a:endParaRPr>
          </a:p>
          <a:p>
            <a:pPr marL="320675" marR="455930" indent="-171450">
              <a:lnSpc>
                <a:spcPct val="113599"/>
              </a:lnSpc>
              <a:buFont typeface="Arial" panose="020B0604020202020204" pitchFamily="34" charset="0"/>
              <a:buChar char="•"/>
            </a:pP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Operation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of the new complete  network could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deliver </a:t>
            </a:r>
            <a:r>
              <a:rPr lang="en-GB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at least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an additional </a:t>
            </a:r>
            <a:r>
              <a:rPr lang="en-GB" sz="14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68,</a:t>
            </a:r>
            <a:r>
              <a:rPr sz="14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000 </a:t>
            </a:r>
            <a:r>
              <a:rPr lang="en-GB" sz="12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direct</a:t>
            </a:r>
            <a:r>
              <a:rPr lang="en-GB" sz="14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sz="12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jobs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over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20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years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of</a:t>
            </a:r>
            <a:r>
              <a:rPr sz="12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operation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and an additional </a:t>
            </a:r>
            <a:r>
              <a:rPr lang="en-GB" sz="1200" dirty="0">
                <a:solidFill>
                  <a:srgbClr val="9D8A56"/>
                </a:solidFill>
                <a:latin typeface="Century Gothic"/>
                <a:cs typeface="Century Gothic"/>
              </a:rPr>
              <a:t>380,000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through supply chain and wage spend</a:t>
            </a:r>
          </a:p>
          <a:p>
            <a:pPr marL="320675" marR="208279" indent="-171450">
              <a:lnSpc>
                <a:spcPct val="113599"/>
              </a:lnSpc>
              <a:spcBef>
                <a:spcPts val="565"/>
              </a:spcBef>
              <a:buFont typeface="Arial" panose="020B0604020202020204" pitchFamily="34" charset="0"/>
              <a:buChar char="•"/>
            </a:pP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Around </a:t>
            </a:r>
            <a:r>
              <a:rPr sz="14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R</a:t>
            </a:r>
            <a:r>
              <a:rPr lang="en-GB" sz="14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74</a:t>
            </a:r>
            <a:r>
              <a:rPr sz="14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bn </a:t>
            </a:r>
            <a:r>
              <a:rPr sz="1200" b="1" dirty="0">
                <a:solidFill>
                  <a:srgbClr val="9D8A56"/>
                </a:solidFill>
                <a:latin typeface="Century Gothic"/>
                <a:cs typeface="Century Gothic"/>
              </a:rPr>
              <a:t>of </a:t>
            </a:r>
            <a:r>
              <a:rPr sz="12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salary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would be  delivered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over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20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years</a:t>
            </a:r>
            <a:endParaRPr lang="en-GB" sz="1200" spc="-5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320675" marR="208279" indent="-171450">
              <a:lnSpc>
                <a:spcPct val="113599"/>
              </a:lnSpc>
              <a:spcBef>
                <a:spcPts val="565"/>
              </a:spcBef>
              <a:buFont typeface="Arial" panose="020B0604020202020204" pitchFamily="34" charset="0"/>
              <a:buChar char="•"/>
            </a:pPr>
            <a:r>
              <a:rPr lang="en-GB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Times New Roman"/>
              </a:rPr>
              <a:t>At least c.</a:t>
            </a:r>
            <a:r>
              <a:rPr lang="en-GB" sz="1400" b="1" spc="-5" dirty="0">
                <a:solidFill>
                  <a:srgbClr val="9D8A56"/>
                </a:solidFill>
                <a:latin typeface="Century Gothic"/>
                <a:cs typeface="Times New Roman"/>
              </a:rPr>
              <a:t>R126bn</a:t>
            </a:r>
            <a:r>
              <a:rPr lang="en-GB" sz="1200" b="1" spc="-5" dirty="0">
                <a:solidFill>
                  <a:srgbClr val="9D8A56"/>
                </a:solidFill>
                <a:latin typeface="Century Gothic"/>
                <a:cs typeface="Times New Roman"/>
              </a:rPr>
              <a:t> contribution to GDP</a:t>
            </a:r>
            <a:r>
              <a:rPr lang="en-GB"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Times New Roman"/>
              </a:rPr>
              <a:t> </a:t>
            </a:r>
            <a:r>
              <a:rPr lang="en-GB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Times New Roman"/>
              </a:rPr>
              <a:t>over 20 years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315432A7-0BC7-4934-8FC9-332BC8AB2817}"/>
              </a:ext>
            </a:extLst>
          </p:cNvPr>
          <p:cNvSpPr txBox="1"/>
          <p:nvPr/>
        </p:nvSpPr>
        <p:spPr>
          <a:xfrm>
            <a:off x="1391340" y="3450988"/>
            <a:ext cx="3074670" cy="25833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 algn="ctr">
              <a:lnSpc>
                <a:spcPct val="100000"/>
              </a:lnSpc>
              <a:spcBef>
                <a:spcPts val="100"/>
              </a:spcBef>
            </a:pPr>
            <a:r>
              <a:rPr sz="1600" b="1" spc="25" dirty="0">
                <a:solidFill>
                  <a:srgbClr val="004890"/>
                </a:solidFill>
                <a:latin typeface="Century Gothic"/>
                <a:cs typeface="Century Gothic"/>
              </a:rPr>
              <a:t>Construction </a:t>
            </a:r>
            <a:r>
              <a:rPr sz="1600" b="1" spc="20" dirty="0">
                <a:solidFill>
                  <a:srgbClr val="004890"/>
                </a:solidFill>
                <a:latin typeface="Century Gothic"/>
                <a:cs typeface="Century Gothic"/>
              </a:rPr>
              <a:t>Phase</a:t>
            </a:r>
            <a:r>
              <a:rPr sz="1600" b="1" spc="95" dirty="0">
                <a:solidFill>
                  <a:srgbClr val="004890"/>
                </a:solidFill>
                <a:latin typeface="Century Gothic"/>
                <a:cs typeface="Century Gothic"/>
              </a:rPr>
              <a:t> </a:t>
            </a:r>
            <a:r>
              <a:rPr sz="1600" b="1" spc="30" dirty="0">
                <a:solidFill>
                  <a:srgbClr val="004890"/>
                </a:solidFill>
                <a:latin typeface="Century Gothic"/>
                <a:cs typeface="Century Gothic"/>
              </a:rPr>
              <a:t>Impacts</a:t>
            </a:r>
            <a:endParaRPr sz="1600" dirty="0">
              <a:latin typeface="Century Gothic"/>
              <a:cs typeface="Century Gothic"/>
            </a:endParaRPr>
          </a:p>
          <a:p>
            <a:pPr marL="143510" marR="331470">
              <a:lnSpc>
                <a:spcPct val="113599"/>
              </a:lnSpc>
              <a:spcBef>
                <a:spcPts val="570"/>
              </a:spcBef>
            </a:pPr>
            <a:endParaRPr lang="en-GB" sz="1200" spc="-5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314960" marR="331470" indent="-171450">
              <a:lnSpc>
                <a:spcPct val="113599"/>
              </a:lnSpc>
              <a:spcBef>
                <a:spcPts val="570"/>
              </a:spcBef>
              <a:buFont typeface="Arial" panose="020B0604020202020204" pitchFamily="34" charset="0"/>
              <a:buChar char="•"/>
            </a:pPr>
            <a:r>
              <a:rPr lang="en-GB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pend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could create up to </a:t>
            </a:r>
            <a:r>
              <a:rPr lang="en-GB" sz="1400" b="1" dirty="0">
                <a:solidFill>
                  <a:srgbClr val="9D8A56"/>
                </a:solidFill>
                <a:latin typeface="Century Gothic"/>
                <a:cs typeface="Century Gothic"/>
              </a:rPr>
              <a:t>175,000</a:t>
            </a:r>
            <a:r>
              <a:rPr sz="12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additional </a:t>
            </a:r>
            <a:r>
              <a:rPr sz="12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direct jobs</a:t>
            </a:r>
            <a:r>
              <a:rPr lang="en-GB" sz="12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lang="en-GB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and around </a:t>
            </a:r>
            <a:r>
              <a:rPr lang="en-GB" sz="1200" spc="-5" dirty="0">
                <a:solidFill>
                  <a:srgbClr val="9D8A56"/>
                </a:solidFill>
                <a:latin typeface="Century Gothic"/>
                <a:cs typeface="Century Gothic"/>
              </a:rPr>
              <a:t>438,000</a:t>
            </a:r>
            <a:r>
              <a:rPr lang="en-GB"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GB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through supply chain and wage spend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endParaRPr lang="en-GB" sz="1200" spc="-5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314960" marR="332740" indent="-171450">
              <a:lnSpc>
                <a:spcPct val="113599"/>
              </a:lnSpc>
              <a:spcBef>
                <a:spcPts val="570"/>
              </a:spcBef>
              <a:buFont typeface="Arial" panose="020B0604020202020204" pitchFamily="34" charset="0"/>
              <a:buChar char="•"/>
            </a:pPr>
            <a:r>
              <a:rPr lang="en-GB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</a:t>
            </a:r>
            <a:r>
              <a:rPr sz="1200" spc="-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ver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14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R</a:t>
            </a:r>
            <a:r>
              <a:rPr lang="en-GB" sz="14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60</a:t>
            </a:r>
            <a:r>
              <a:rPr sz="14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bn</a:t>
            </a:r>
            <a:r>
              <a:rPr sz="14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9D8A56"/>
                </a:solidFill>
                <a:latin typeface="Century Gothic"/>
                <a:cs typeface="Century Gothic"/>
              </a:rPr>
              <a:t>of </a:t>
            </a:r>
            <a:r>
              <a:rPr sz="12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salary </a:t>
            </a:r>
            <a:r>
              <a:rPr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would be  delivered</a:t>
            </a:r>
            <a:endParaRPr lang="en-GB" sz="1200" spc="-5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314960" marR="332740" indent="-171450">
              <a:lnSpc>
                <a:spcPct val="113599"/>
              </a:lnSpc>
              <a:spcBef>
                <a:spcPts val="570"/>
              </a:spcBef>
              <a:buFont typeface="Arial" panose="020B0604020202020204" pitchFamily="34" charset="0"/>
              <a:buChar char="•"/>
            </a:pPr>
            <a:r>
              <a:rPr lang="en-GB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c.</a:t>
            </a:r>
            <a:r>
              <a:rPr lang="en-GB" sz="14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R100bn</a:t>
            </a:r>
            <a:r>
              <a:rPr lang="en-GB" sz="12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 contribution to GDP </a:t>
            </a:r>
            <a:r>
              <a:rPr lang="en-GB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over a circa 20 year period 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369B0A-904A-4A12-80F5-8B886F8299AA}"/>
              </a:ext>
            </a:extLst>
          </p:cNvPr>
          <p:cNvSpPr/>
          <p:nvPr/>
        </p:nvSpPr>
        <p:spPr>
          <a:xfrm>
            <a:off x="8468142" y="0"/>
            <a:ext cx="437356" cy="905278"/>
          </a:xfrm>
          <a:prstGeom prst="rect">
            <a:avLst/>
          </a:prstGeom>
          <a:solidFill>
            <a:srgbClr val="9D8A56"/>
          </a:solidFill>
          <a:ln>
            <a:solidFill>
              <a:srgbClr val="9D8A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bject 30">
            <a:extLst>
              <a:ext uri="{FF2B5EF4-FFF2-40B4-BE49-F238E27FC236}">
                <a16:creationId xmlns:a16="http://schemas.microsoft.com/office/drawing/2014/main" id="{FF728B17-B56B-4E77-A586-4F252F0E7AAD}"/>
              </a:ext>
            </a:extLst>
          </p:cNvPr>
          <p:cNvSpPr/>
          <p:nvPr/>
        </p:nvSpPr>
        <p:spPr>
          <a:xfrm>
            <a:off x="8486457" y="606109"/>
            <a:ext cx="400685" cy="240029"/>
          </a:xfrm>
          <a:custGeom>
            <a:avLst/>
            <a:gdLst/>
            <a:ahLst/>
            <a:cxnLst/>
            <a:rect l="l" t="t" r="r" b="b"/>
            <a:pathLst>
              <a:path w="400684" h="240029">
                <a:moveTo>
                  <a:pt x="145684" y="75793"/>
                </a:moveTo>
                <a:lnTo>
                  <a:pt x="138522" y="77901"/>
                </a:lnTo>
                <a:lnTo>
                  <a:pt x="7572" y="197904"/>
                </a:lnTo>
                <a:lnTo>
                  <a:pt x="2050" y="205541"/>
                </a:lnTo>
                <a:lnTo>
                  <a:pt x="0" y="214482"/>
                </a:lnTo>
                <a:lnTo>
                  <a:pt x="1421" y="223659"/>
                </a:lnTo>
                <a:lnTo>
                  <a:pt x="19370" y="239166"/>
                </a:lnTo>
                <a:lnTo>
                  <a:pt x="20627" y="239585"/>
                </a:lnTo>
                <a:lnTo>
                  <a:pt x="23155" y="239585"/>
                </a:lnTo>
                <a:lnTo>
                  <a:pt x="29467" y="240004"/>
                </a:lnTo>
                <a:lnTo>
                  <a:pt x="35791" y="237477"/>
                </a:lnTo>
                <a:lnTo>
                  <a:pt x="148212" y="134315"/>
                </a:lnTo>
                <a:lnTo>
                  <a:pt x="213699" y="134315"/>
                </a:lnTo>
                <a:lnTo>
                  <a:pt x="167579" y="84213"/>
                </a:lnTo>
                <a:lnTo>
                  <a:pt x="163375" y="79578"/>
                </a:lnTo>
                <a:lnTo>
                  <a:pt x="158321" y="77050"/>
                </a:lnTo>
                <a:lnTo>
                  <a:pt x="152428" y="76631"/>
                </a:lnTo>
                <a:lnTo>
                  <a:pt x="145684" y="75793"/>
                </a:lnTo>
                <a:close/>
              </a:path>
              <a:path w="400684" h="240029">
                <a:moveTo>
                  <a:pt x="213699" y="134315"/>
                </a:moveTo>
                <a:lnTo>
                  <a:pt x="148212" y="134315"/>
                </a:lnTo>
                <a:lnTo>
                  <a:pt x="197056" y="187794"/>
                </a:lnTo>
                <a:lnTo>
                  <a:pt x="204752" y="193383"/>
                </a:lnTo>
                <a:lnTo>
                  <a:pt x="213791" y="195535"/>
                </a:lnTo>
                <a:lnTo>
                  <a:pt x="222988" y="194134"/>
                </a:lnTo>
                <a:lnTo>
                  <a:pt x="231155" y="189064"/>
                </a:lnTo>
                <a:lnTo>
                  <a:pt x="287537" y="137274"/>
                </a:lnTo>
                <a:lnTo>
                  <a:pt x="216423" y="137274"/>
                </a:lnTo>
                <a:lnTo>
                  <a:pt x="213699" y="134315"/>
                </a:lnTo>
                <a:close/>
              </a:path>
              <a:path w="400684" h="240029">
                <a:moveTo>
                  <a:pt x="389054" y="0"/>
                </a:moveTo>
                <a:lnTo>
                  <a:pt x="304841" y="7581"/>
                </a:lnTo>
                <a:lnTo>
                  <a:pt x="299367" y="8001"/>
                </a:lnTo>
                <a:lnTo>
                  <a:pt x="294744" y="11366"/>
                </a:lnTo>
                <a:lnTo>
                  <a:pt x="293055" y="16421"/>
                </a:lnTo>
                <a:lnTo>
                  <a:pt x="290947" y="21475"/>
                </a:lnTo>
                <a:lnTo>
                  <a:pt x="292217" y="26949"/>
                </a:lnTo>
                <a:lnTo>
                  <a:pt x="296002" y="31165"/>
                </a:lnTo>
                <a:lnTo>
                  <a:pt x="312423" y="49263"/>
                </a:lnTo>
                <a:lnTo>
                  <a:pt x="216423" y="137274"/>
                </a:lnTo>
                <a:lnTo>
                  <a:pt x="287537" y="137274"/>
                </a:lnTo>
                <a:lnTo>
                  <a:pt x="344846" y="84632"/>
                </a:lnTo>
                <a:lnTo>
                  <a:pt x="387276" y="84632"/>
                </a:lnTo>
                <a:lnTo>
                  <a:pt x="399164" y="17259"/>
                </a:lnTo>
                <a:lnTo>
                  <a:pt x="400434" y="12636"/>
                </a:lnTo>
                <a:lnTo>
                  <a:pt x="399164" y="8001"/>
                </a:lnTo>
                <a:lnTo>
                  <a:pt x="396217" y="5054"/>
                </a:lnTo>
                <a:lnTo>
                  <a:pt x="393271" y="1689"/>
                </a:lnTo>
                <a:lnTo>
                  <a:pt x="389054" y="0"/>
                </a:lnTo>
                <a:close/>
              </a:path>
              <a:path w="400684" h="240029">
                <a:moveTo>
                  <a:pt x="387276" y="84632"/>
                </a:moveTo>
                <a:lnTo>
                  <a:pt x="344846" y="84632"/>
                </a:lnTo>
                <a:lnTo>
                  <a:pt x="361267" y="102743"/>
                </a:lnTo>
                <a:lnTo>
                  <a:pt x="365064" y="106527"/>
                </a:lnTo>
                <a:lnTo>
                  <a:pt x="370538" y="108216"/>
                </a:lnTo>
                <a:lnTo>
                  <a:pt x="375580" y="106946"/>
                </a:lnTo>
                <a:lnTo>
                  <a:pt x="380634" y="105270"/>
                </a:lnTo>
                <a:lnTo>
                  <a:pt x="384432" y="101053"/>
                </a:lnTo>
                <a:lnTo>
                  <a:pt x="385270" y="95999"/>
                </a:lnTo>
                <a:lnTo>
                  <a:pt x="387276" y="846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B44812-014F-4451-8687-DCFE8F7338BA}"/>
              </a:ext>
            </a:extLst>
          </p:cNvPr>
          <p:cNvSpPr txBox="1"/>
          <p:nvPr/>
        </p:nvSpPr>
        <p:spPr>
          <a:xfrm>
            <a:off x="4040881" y="6669931"/>
            <a:ext cx="51031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Sources: </a:t>
            </a:r>
            <a:r>
              <a:rPr lang="en-GB" sz="7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Seriti</a:t>
            </a:r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 Hatch Calculations; KPMG</a:t>
            </a:r>
          </a:p>
        </p:txBody>
      </p:sp>
    </p:spTree>
    <p:extLst>
      <p:ext uri="{BB962C8B-B14F-4D97-AF65-F5344CB8AC3E}">
        <p14:creationId xmlns:p14="http://schemas.microsoft.com/office/powerpoint/2010/main" val="864079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An Even More Integrated City Region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6F745E-3095-4FF5-96C0-FC71479D955E}"/>
              </a:ext>
            </a:extLst>
          </p:cNvPr>
          <p:cNvSpPr/>
          <p:nvPr/>
        </p:nvSpPr>
        <p:spPr>
          <a:xfrm>
            <a:off x="0" y="5271020"/>
            <a:ext cx="9144000" cy="1586980"/>
          </a:xfrm>
          <a:prstGeom prst="rect">
            <a:avLst/>
          </a:prstGeom>
          <a:solidFill>
            <a:srgbClr val="DDD8D4"/>
          </a:solidFill>
          <a:ln>
            <a:solidFill>
              <a:srgbClr val="DDD8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47F02-A8F7-4D6F-9B71-47E5CB16944B}"/>
              </a:ext>
            </a:extLst>
          </p:cNvPr>
          <p:cNvSpPr txBox="1"/>
          <p:nvPr/>
        </p:nvSpPr>
        <p:spPr>
          <a:xfrm>
            <a:off x="781590" y="1869116"/>
            <a:ext cx="40649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New infrastructure will link people to better employment, training and education opportunities</a:t>
            </a:r>
          </a:p>
          <a:p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Over </a:t>
            </a:r>
            <a:r>
              <a:rPr lang="en-GB" sz="14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2.2m</a:t>
            </a:r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 people will be brought within 2km of the line - </a:t>
            </a:r>
            <a:r>
              <a:rPr lang="en-GB" sz="14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18%</a:t>
            </a:r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 of the population of Johannesburg, Tshwane and Ekurhuleni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Around</a:t>
            </a:r>
            <a:r>
              <a:rPr lang="en-GB" sz="1400" b="1" dirty="0">
                <a:solidFill>
                  <a:srgbClr val="CC990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2m township residents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will</a:t>
            </a:r>
            <a:r>
              <a:rPr lang="en-GB" sz="1400" b="1" dirty="0">
                <a:solidFill>
                  <a:srgbClr val="CC990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also be linked to the network and nodes in the centre of the province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Gauteng residents will also have a safer, faster and more reliable transport option – currently over </a:t>
            </a:r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52%</a:t>
            </a:r>
            <a:r>
              <a:rPr lang="en-GB" sz="1400" dirty="0">
                <a:solidFill>
                  <a:srgbClr val="9D8A56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of people use informal modes of transport or walk to get to work</a:t>
            </a:r>
            <a:endParaRPr lang="en-GB" sz="1400" b="1" dirty="0">
              <a:solidFill>
                <a:srgbClr val="9D8A56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38764827-36FB-47E6-8581-A5EB00C4B83A}"/>
              </a:ext>
            </a:extLst>
          </p:cNvPr>
          <p:cNvSpPr/>
          <p:nvPr/>
        </p:nvSpPr>
        <p:spPr>
          <a:xfrm>
            <a:off x="5229106" y="1360160"/>
            <a:ext cx="3751459" cy="5223202"/>
          </a:xfrm>
          <a:prstGeom prst="rect">
            <a:avLst/>
          </a:prstGeom>
          <a:blipFill>
            <a:blip r:embed="rId2" cstate="print"/>
            <a:stretch>
              <a:fillRect l="-631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A6C3EE5E-F856-4F6F-9784-46190A9D0DFB}"/>
              </a:ext>
            </a:extLst>
          </p:cNvPr>
          <p:cNvSpPr/>
          <p:nvPr/>
        </p:nvSpPr>
        <p:spPr>
          <a:xfrm>
            <a:off x="0" y="8992286"/>
            <a:ext cx="3266998" cy="1400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695001-A359-4BE3-BD8D-D4221439C4B0}"/>
              </a:ext>
            </a:extLst>
          </p:cNvPr>
          <p:cNvSpPr/>
          <p:nvPr/>
        </p:nvSpPr>
        <p:spPr>
          <a:xfrm>
            <a:off x="8468142" y="0"/>
            <a:ext cx="437356" cy="905278"/>
          </a:xfrm>
          <a:prstGeom prst="rect">
            <a:avLst/>
          </a:prstGeom>
          <a:solidFill>
            <a:srgbClr val="9D8A56"/>
          </a:solidFill>
          <a:ln>
            <a:solidFill>
              <a:srgbClr val="9D8A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bject 30">
            <a:extLst>
              <a:ext uri="{FF2B5EF4-FFF2-40B4-BE49-F238E27FC236}">
                <a16:creationId xmlns:a16="http://schemas.microsoft.com/office/drawing/2014/main" id="{A8A3CD53-9D95-4233-ACD1-722A2A9AB5AE}"/>
              </a:ext>
            </a:extLst>
          </p:cNvPr>
          <p:cNvSpPr/>
          <p:nvPr/>
        </p:nvSpPr>
        <p:spPr>
          <a:xfrm>
            <a:off x="8486457" y="606109"/>
            <a:ext cx="400685" cy="240029"/>
          </a:xfrm>
          <a:custGeom>
            <a:avLst/>
            <a:gdLst/>
            <a:ahLst/>
            <a:cxnLst/>
            <a:rect l="l" t="t" r="r" b="b"/>
            <a:pathLst>
              <a:path w="400684" h="240029">
                <a:moveTo>
                  <a:pt x="145684" y="75793"/>
                </a:moveTo>
                <a:lnTo>
                  <a:pt x="138522" y="77901"/>
                </a:lnTo>
                <a:lnTo>
                  <a:pt x="7572" y="197904"/>
                </a:lnTo>
                <a:lnTo>
                  <a:pt x="2050" y="205541"/>
                </a:lnTo>
                <a:lnTo>
                  <a:pt x="0" y="214482"/>
                </a:lnTo>
                <a:lnTo>
                  <a:pt x="1421" y="223659"/>
                </a:lnTo>
                <a:lnTo>
                  <a:pt x="19370" y="239166"/>
                </a:lnTo>
                <a:lnTo>
                  <a:pt x="20627" y="239585"/>
                </a:lnTo>
                <a:lnTo>
                  <a:pt x="23155" y="239585"/>
                </a:lnTo>
                <a:lnTo>
                  <a:pt x="29467" y="240004"/>
                </a:lnTo>
                <a:lnTo>
                  <a:pt x="35791" y="237477"/>
                </a:lnTo>
                <a:lnTo>
                  <a:pt x="148212" y="134315"/>
                </a:lnTo>
                <a:lnTo>
                  <a:pt x="213699" y="134315"/>
                </a:lnTo>
                <a:lnTo>
                  <a:pt x="167579" y="84213"/>
                </a:lnTo>
                <a:lnTo>
                  <a:pt x="163375" y="79578"/>
                </a:lnTo>
                <a:lnTo>
                  <a:pt x="158321" y="77050"/>
                </a:lnTo>
                <a:lnTo>
                  <a:pt x="152428" y="76631"/>
                </a:lnTo>
                <a:lnTo>
                  <a:pt x="145684" y="75793"/>
                </a:lnTo>
                <a:close/>
              </a:path>
              <a:path w="400684" h="240029">
                <a:moveTo>
                  <a:pt x="213699" y="134315"/>
                </a:moveTo>
                <a:lnTo>
                  <a:pt x="148212" y="134315"/>
                </a:lnTo>
                <a:lnTo>
                  <a:pt x="197056" y="187794"/>
                </a:lnTo>
                <a:lnTo>
                  <a:pt x="204752" y="193383"/>
                </a:lnTo>
                <a:lnTo>
                  <a:pt x="213791" y="195535"/>
                </a:lnTo>
                <a:lnTo>
                  <a:pt x="222988" y="194134"/>
                </a:lnTo>
                <a:lnTo>
                  <a:pt x="231155" y="189064"/>
                </a:lnTo>
                <a:lnTo>
                  <a:pt x="287537" y="137274"/>
                </a:lnTo>
                <a:lnTo>
                  <a:pt x="216423" y="137274"/>
                </a:lnTo>
                <a:lnTo>
                  <a:pt x="213699" y="134315"/>
                </a:lnTo>
                <a:close/>
              </a:path>
              <a:path w="400684" h="240029">
                <a:moveTo>
                  <a:pt x="389054" y="0"/>
                </a:moveTo>
                <a:lnTo>
                  <a:pt x="304841" y="7581"/>
                </a:lnTo>
                <a:lnTo>
                  <a:pt x="299367" y="8001"/>
                </a:lnTo>
                <a:lnTo>
                  <a:pt x="294744" y="11366"/>
                </a:lnTo>
                <a:lnTo>
                  <a:pt x="293055" y="16421"/>
                </a:lnTo>
                <a:lnTo>
                  <a:pt x="290947" y="21475"/>
                </a:lnTo>
                <a:lnTo>
                  <a:pt x="292217" y="26949"/>
                </a:lnTo>
                <a:lnTo>
                  <a:pt x="296002" y="31165"/>
                </a:lnTo>
                <a:lnTo>
                  <a:pt x="312423" y="49263"/>
                </a:lnTo>
                <a:lnTo>
                  <a:pt x="216423" y="137274"/>
                </a:lnTo>
                <a:lnTo>
                  <a:pt x="287537" y="137274"/>
                </a:lnTo>
                <a:lnTo>
                  <a:pt x="344846" y="84632"/>
                </a:lnTo>
                <a:lnTo>
                  <a:pt x="387276" y="84632"/>
                </a:lnTo>
                <a:lnTo>
                  <a:pt x="399164" y="17259"/>
                </a:lnTo>
                <a:lnTo>
                  <a:pt x="400434" y="12636"/>
                </a:lnTo>
                <a:lnTo>
                  <a:pt x="399164" y="8001"/>
                </a:lnTo>
                <a:lnTo>
                  <a:pt x="396217" y="5054"/>
                </a:lnTo>
                <a:lnTo>
                  <a:pt x="393271" y="1689"/>
                </a:lnTo>
                <a:lnTo>
                  <a:pt x="389054" y="0"/>
                </a:lnTo>
                <a:close/>
              </a:path>
              <a:path w="400684" h="240029">
                <a:moveTo>
                  <a:pt x="387276" y="84632"/>
                </a:moveTo>
                <a:lnTo>
                  <a:pt x="344846" y="84632"/>
                </a:lnTo>
                <a:lnTo>
                  <a:pt x="361267" y="102743"/>
                </a:lnTo>
                <a:lnTo>
                  <a:pt x="365064" y="106527"/>
                </a:lnTo>
                <a:lnTo>
                  <a:pt x="370538" y="108216"/>
                </a:lnTo>
                <a:lnTo>
                  <a:pt x="375580" y="106946"/>
                </a:lnTo>
                <a:lnTo>
                  <a:pt x="380634" y="105270"/>
                </a:lnTo>
                <a:lnTo>
                  <a:pt x="384432" y="101053"/>
                </a:lnTo>
                <a:lnTo>
                  <a:pt x="385270" y="95999"/>
                </a:lnTo>
                <a:lnTo>
                  <a:pt x="387276" y="846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C76FD3-3BAC-4DA6-AD43-35BBE512BF1E}"/>
              </a:ext>
            </a:extLst>
          </p:cNvPr>
          <p:cNvSpPr txBox="1"/>
          <p:nvPr/>
        </p:nvSpPr>
        <p:spPr>
          <a:xfrm>
            <a:off x="4002555" y="6669931"/>
            <a:ext cx="51031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Sources: Census; Gauteng City Region Observatory</a:t>
            </a:r>
          </a:p>
        </p:txBody>
      </p:sp>
    </p:spTree>
    <p:extLst>
      <p:ext uri="{BB962C8B-B14F-4D97-AF65-F5344CB8AC3E}">
        <p14:creationId xmlns:p14="http://schemas.microsoft.com/office/powerpoint/2010/main" val="1354572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0279D-D2D5-424A-9A03-645D7600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Key Performance Metrics – Future Gautrain</a:t>
            </a:r>
            <a:endParaRPr lang="en-US" sz="2800" b="1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0CC8AF-8623-41D2-9540-CCE26C1A43F4}"/>
              </a:ext>
            </a:extLst>
          </p:cNvPr>
          <p:cNvSpPr txBox="1"/>
          <p:nvPr/>
        </p:nvSpPr>
        <p:spPr>
          <a:xfrm>
            <a:off x="1306599" y="1552003"/>
            <a:ext cx="3407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510">
              <a:lnSpc>
                <a:spcPct val="100000"/>
              </a:lnSpc>
              <a:spcBef>
                <a:spcPts val="100"/>
              </a:spcBef>
            </a:pPr>
            <a:r>
              <a:rPr lang="en-GB" sz="1400" b="1" spc="25" dirty="0">
                <a:solidFill>
                  <a:srgbClr val="004890"/>
                </a:solidFill>
                <a:latin typeface="Century Gothic"/>
                <a:cs typeface="Century Gothic"/>
              </a:rPr>
              <a:t>Context</a:t>
            </a:r>
            <a:endParaRPr lang="en-GB" sz="10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4A776-89AD-4A3E-A30F-16F5CB05364B}"/>
              </a:ext>
            </a:extLst>
          </p:cNvPr>
          <p:cNvSpPr txBox="1"/>
          <p:nvPr/>
        </p:nvSpPr>
        <p:spPr>
          <a:xfrm>
            <a:off x="2476500" y="1522449"/>
            <a:ext cx="5629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Assume GDP growth continues to be circa </a:t>
            </a:r>
            <a:r>
              <a:rPr lang="en-GB" sz="16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2.4%</a:t>
            </a:r>
            <a:r>
              <a:rPr lang="en-GB" sz="12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per annum 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E32733-7C16-4AE3-970F-6A69FCE4D6BE}"/>
              </a:ext>
            </a:extLst>
          </p:cNvPr>
          <p:cNvSpPr txBox="1"/>
          <p:nvPr/>
        </p:nvSpPr>
        <p:spPr>
          <a:xfrm>
            <a:off x="475452" y="2094391"/>
            <a:ext cx="1876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510" algn="r">
              <a:lnSpc>
                <a:spcPct val="100000"/>
              </a:lnSpc>
              <a:spcBef>
                <a:spcPts val="100"/>
              </a:spcBef>
            </a:pPr>
            <a:r>
              <a:rPr lang="en-GB" sz="1400" b="1" spc="25" dirty="0">
                <a:solidFill>
                  <a:srgbClr val="004890"/>
                </a:solidFill>
                <a:latin typeface="Century Gothic"/>
                <a:cs typeface="Century Gothic"/>
              </a:rPr>
              <a:t>In a typical </a:t>
            </a:r>
            <a:r>
              <a:rPr lang="en-GB" sz="1400" b="1" i="1" spc="25" dirty="0">
                <a:solidFill>
                  <a:srgbClr val="004890"/>
                </a:solidFill>
                <a:latin typeface="Century Gothic"/>
                <a:cs typeface="Century Gothic"/>
              </a:rPr>
              <a:t>construction</a:t>
            </a:r>
            <a:r>
              <a:rPr lang="en-GB" sz="1400" b="1" spc="25" dirty="0">
                <a:solidFill>
                  <a:srgbClr val="004890"/>
                </a:solidFill>
                <a:latin typeface="Century Gothic"/>
                <a:cs typeface="Century Gothic"/>
              </a:rPr>
              <a:t> year</a:t>
            </a:r>
            <a:endParaRPr lang="en-GB" sz="10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F36FB-6599-4133-B4EE-6929235BB488}"/>
              </a:ext>
            </a:extLst>
          </p:cNvPr>
          <p:cNvSpPr txBox="1"/>
          <p:nvPr/>
        </p:nvSpPr>
        <p:spPr>
          <a:xfrm>
            <a:off x="394232" y="3324820"/>
            <a:ext cx="1933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510" algn="r">
              <a:lnSpc>
                <a:spcPct val="100000"/>
              </a:lnSpc>
              <a:spcBef>
                <a:spcPts val="100"/>
              </a:spcBef>
            </a:pPr>
            <a:r>
              <a:rPr lang="en-GB" sz="1400" b="1" spc="25" dirty="0">
                <a:solidFill>
                  <a:srgbClr val="004890"/>
                </a:solidFill>
                <a:latin typeface="Century Gothic"/>
                <a:cs typeface="Century Gothic"/>
              </a:rPr>
              <a:t>In a typical year </a:t>
            </a:r>
            <a:r>
              <a:rPr lang="en-GB" sz="1400" b="1" i="1" spc="25" dirty="0">
                <a:solidFill>
                  <a:srgbClr val="004890"/>
                </a:solidFill>
                <a:latin typeface="Century Gothic"/>
                <a:cs typeface="Century Gothic"/>
              </a:rPr>
              <a:t>post-construction</a:t>
            </a:r>
            <a:endParaRPr lang="en-GB" sz="10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925148-E1A1-4B6D-ADFB-968BA3B9DB05}"/>
              </a:ext>
            </a:extLst>
          </p:cNvPr>
          <p:cNvSpPr txBox="1"/>
          <p:nvPr/>
        </p:nvSpPr>
        <p:spPr>
          <a:xfrm>
            <a:off x="2505075" y="2122524"/>
            <a:ext cx="5629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Gautrain will add </a:t>
            </a:r>
            <a:r>
              <a:rPr lang="en-GB" sz="16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0.33%</a:t>
            </a:r>
            <a:r>
              <a:rPr lang="en-GB" sz="12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per annum to GDP 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8E3909-D288-4706-AD54-B52B9AF06CC9}"/>
              </a:ext>
            </a:extLst>
          </p:cNvPr>
          <p:cNvSpPr txBox="1"/>
          <p:nvPr/>
        </p:nvSpPr>
        <p:spPr>
          <a:xfrm>
            <a:off x="2479437" y="3230542"/>
            <a:ext cx="5629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Gautrain will add at least </a:t>
            </a:r>
            <a:r>
              <a:rPr lang="en-GB" sz="16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0.83%</a:t>
            </a:r>
            <a:r>
              <a:rPr lang="en-GB" sz="12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per annum to GDP 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5500AB-9D23-4ADB-9072-75A1EE148B2A}"/>
              </a:ext>
            </a:extLst>
          </p:cNvPr>
          <p:cNvSpPr txBox="1"/>
          <p:nvPr/>
        </p:nvSpPr>
        <p:spPr>
          <a:xfrm>
            <a:off x="2487534" y="2451705"/>
            <a:ext cx="6424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Bigger impact than existing network due to larger construction spend per annum  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C7D3E3-592C-4705-8B57-DB2CF1E357CF}"/>
              </a:ext>
            </a:extLst>
          </p:cNvPr>
          <p:cNvSpPr txBox="1"/>
          <p:nvPr/>
        </p:nvSpPr>
        <p:spPr>
          <a:xfrm>
            <a:off x="2476500" y="3624271"/>
            <a:ext cx="6199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Bigger impact than currently due to growth of stations and associated jobs  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67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92495459-5E8D-4E8A-A983-C4BA13282CDE}"/>
              </a:ext>
            </a:extLst>
          </p:cNvPr>
          <p:cNvSpPr/>
          <p:nvPr/>
        </p:nvSpPr>
        <p:spPr>
          <a:xfrm>
            <a:off x="0" y="5269173"/>
            <a:ext cx="9144000" cy="1586980"/>
          </a:xfrm>
          <a:prstGeom prst="rect">
            <a:avLst/>
          </a:prstGeom>
          <a:solidFill>
            <a:srgbClr val="DDD8D4"/>
          </a:solidFill>
          <a:ln>
            <a:solidFill>
              <a:srgbClr val="DDD8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In Summary: the Report Demonstrates</a:t>
            </a:r>
            <a:endParaRPr lang="en-US" sz="2800" b="1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D52E07F-87C3-4358-856F-358E4F704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19" t="16667" r="41927" b="4259"/>
          <a:stretch/>
        </p:blipFill>
        <p:spPr>
          <a:xfrm>
            <a:off x="3954046" y="2283230"/>
            <a:ext cx="1383768" cy="1963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7C7F69-465F-4E10-BA5D-6D54FB8DB5E8}"/>
              </a:ext>
            </a:extLst>
          </p:cNvPr>
          <p:cNvSpPr txBox="1"/>
          <p:nvPr/>
        </p:nvSpPr>
        <p:spPr>
          <a:xfrm>
            <a:off x="783066" y="1524205"/>
            <a:ext cx="35667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Gauteng Faces Profound Economic and Social Challenges</a:t>
            </a:r>
          </a:p>
          <a:p>
            <a:endParaRPr lang="en-GB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en-GB" sz="14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Status Quo is Not an Option</a:t>
            </a:r>
          </a:p>
          <a:p>
            <a:r>
              <a:rPr lang="en-GB" sz="14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- A Proven Need to Invest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BDA465-68B8-4745-A43E-4FCD64186859}"/>
              </a:ext>
            </a:extLst>
          </p:cNvPr>
          <p:cNvSpPr txBox="1"/>
          <p:nvPr/>
        </p:nvSpPr>
        <p:spPr>
          <a:xfrm>
            <a:off x="6023714" y="1592490"/>
            <a:ext cx="306650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Gautrain Has Already Delivered Significant Economic and Social Benefits</a:t>
            </a:r>
          </a:p>
          <a:p>
            <a:endParaRPr lang="en-GB" b="1" dirty="0">
              <a:solidFill>
                <a:srgbClr val="9D8A56"/>
              </a:solidFill>
              <a:latin typeface="Century Gothic" panose="020B0502020202020204" pitchFamily="34" charset="0"/>
            </a:endParaRPr>
          </a:p>
          <a:p>
            <a:r>
              <a:rPr lang="en-GB" sz="14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- Jobs and Addressing Poverty</a:t>
            </a:r>
          </a:p>
          <a:p>
            <a:r>
              <a:rPr lang="en-GB" sz="14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- Perceptions of Public Transport</a:t>
            </a:r>
          </a:p>
          <a:p>
            <a:r>
              <a:rPr lang="en-GB" sz="14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- Connecting Communities</a:t>
            </a:r>
          </a:p>
          <a:p>
            <a:r>
              <a:rPr lang="en-GB" sz="14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- Image of the Province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7F8D46-7064-4712-AF2D-3AA0BD45CA38}"/>
              </a:ext>
            </a:extLst>
          </p:cNvPr>
          <p:cNvSpPr txBox="1"/>
          <p:nvPr/>
        </p:nvSpPr>
        <p:spPr>
          <a:xfrm>
            <a:off x="755923" y="4326819"/>
            <a:ext cx="40579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In the Future Gautrain Will Have a Transformative Impact</a:t>
            </a:r>
          </a:p>
          <a:p>
            <a:endParaRPr lang="en-GB" b="1" dirty="0">
              <a:solidFill>
                <a:srgbClr val="9D8A56"/>
              </a:solidFill>
              <a:latin typeface="Century Gothic" panose="020B0502020202020204" pitchFamily="34" charset="0"/>
            </a:endParaRPr>
          </a:p>
          <a:p>
            <a:r>
              <a:rPr lang="en-GB" sz="14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- A Full and Integrated Network of Stations</a:t>
            </a:r>
          </a:p>
          <a:p>
            <a:r>
              <a:rPr lang="en-GB" sz="14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- Accelerating the Move to Public Transport </a:t>
            </a:r>
            <a:endParaRPr lang="en-US" sz="1400" b="1" dirty="0">
              <a:solidFill>
                <a:srgbClr val="004890"/>
              </a:solidFill>
              <a:latin typeface="Century Gothic" panose="020B0502020202020204" pitchFamily="34" charset="0"/>
            </a:endParaRPr>
          </a:p>
          <a:p>
            <a:r>
              <a:rPr lang="en-US" sz="14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- Linking Many More Communities into Growth</a:t>
            </a:r>
          </a:p>
          <a:p>
            <a:r>
              <a:rPr lang="en-GB" sz="14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- New Instruments to Maximise Economic Impacts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FF12DF-7C9D-415C-B66C-CC6C0F50B4A5}"/>
              </a:ext>
            </a:extLst>
          </p:cNvPr>
          <p:cNvCxnSpPr>
            <a:cxnSpLocks/>
          </p:cNvCxnSpPr>
          <p:nvPr/>
        </p:nvCxnSpPr>
        <p:spPr>
          <a:xfrm>
            <a:off x="4349804" y="1795269"/>
            <a:ext cx="1087317" cy="1214"/>
          </a:xfrm>
          <a:prstGeom prst="line">
            <a:avLst/>
          </a:prstGeom>
          <a:ln w="50800">
            <a:solidFill>
              <a:srgbClr val="00489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CE804B-17FA-4DCA-B48F-8EC8DD4A778D}"/>
              </a:ext>
            </a:extLst>
          </p:cNvPr>
          <p:cNvCxnSpPr>
            <a:cxnSpLocks/>
          </p:cNvCxnSpPr>
          <p:nvPr/>
        </p:nvCxnSpPr>
        <p:spPr>
          <a:xfrm>
            <a:off x="7153419" y="3606191"/>
            <a:ext cx="0" cy="566866"/>
          </a:xfrm>
          <a:prstGeom prst="line">
            <a:avLst/>
          </a:prstGeom>
          <a:ln w="50800">
            <a:solidFill>
              <a:srgbClr val="00489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FBE76E8-6AE3-43B4-943A-DB17A2F1871A}"/>
              </a:ext>
            </a:extLst>
          </p:cNvPr>
          <p:cNvCxnSpPr>
            <a:cxnSpLocks/>
          </p:cNvCxnSpPr>
          <p:nvPr/>
        </p:nvCxnSpPr>
        <p:spPr>
          <a:xfrm flipH="1">
            <a:off x="4893462" y="5439732"/>
            <a:ext cx="658907" cy="13114"/>
          </a:xfrm>
          <a:prstGeom prst="straightConnector1">
            <a:avLst/>
          </a:prstGeom>
          <a:ln w="50800">
            <a:solidFill>
              <a:srgbClr val="00489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4DFD4A7-CEF6-431E-AAAE-D24C5EA172F9}"/>
              </a:ext>
            </a:extLst>
          </p:cNvPr>
          <p:cNvCxnSpPr>
            <a:cxnSpLocks/>
          </p:cNvCxnSpPr>
          <p:nvPr/>
        </p:nvCxnSpPr>
        <p:spPr>
          <a:xfrm flipV="1">
            <a:off x="2091635" y="2936912"/>
            <a:ext cx="0" cy="1088399"/>
          </a:xfrm>
          <a:prstGeom prst="straightConnector1">
            <a:avLst/>
          </a:prstGeom>
          <a:ln w="50800">
            <a:solidFill>
              <a:srgbClr val="00489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B247F14-4E53-4264-9A9D-E455EB573D4F}"/>
              </a:ext>
            </a:extLst>
          </p:cNvPr>
          <p:cNvSpPr/>
          <p:nvPr/>
        </p:nvSpPr>
        <p:spPr>
          <a:xfrm>
            <a:off x="401655" y="1555338"/>
            <a:ext cx="341832" cy="341832"/>
          </a:xfrm>
          <a:prstGeom prst="ellipse">
            <a:avLst/>
          </a:prstGeom>
          <a:solidFill>
            <a:srgbClr val="9D8A56"/>
          </a:solidFill>
          <a:ln>
            <a:solidFill>
              <a:srgbClr val="0048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Century Gothic" panose="020B0502020202020204" pitchFamily="34" charset="0"/>
              </a:rPr>
              <a:t>1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FAC894B-4DD2-4678-93D5-D5F8C247BAB9}"/>
              </a:ext>
            </a:extLst>
          </p:cNvPr>
          <p:cNvSpPr/>
          <p:nvPr/>
        </p:nvSpPr>
        <p:spPr>
          <a:xfrm>
            <a:off x="5670843" y="1624353"/>
            <a:ext cx="341832" cy="341832"/>
          </a:xfrm>
          <a:prstGeom prst="ellipse">
            <a:avLst/>
          </a:prstGeom>
          <a:solidFill>
            <a:srgbClr val="9D8A56"/>
          </a:solidFill>
          <a:ln>
            <a:solidFill>
              <a:srgbClr val="0048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Century Gothic" panose="020B0502020202020204" pitchFamily="34" charset="0"/>
              </a:rPr>
              <a:t>2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CBF3F60-7555-4A50-A6F1-02F66851111B}"/>
              </a:ext>
            </a:extLst>
          </p:cNvPr>
          <p:cNvSpPr/>
          <p:nvPr/>
        </p:nvSpPr>
        <p:spPr>
          <a:xfrm>
            <a:off x="345181" y="4416563"/>
            <a:ext cx="341832" cy="341832"/>
          </a:xfrm>
          <a:prstGeom prst="ellipse">
            <a:avLst/>
          </a:prstGeom>
          <a:solidFill>
            <a:srgbClr val="9D8A56"/>
          </a:solidFill>
          <a:ln>
            <a:solidFill>
              <a:srgbClr val="0048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33E8F1-807E-460B-8909-1791BB0604C6}"/>
              </a:ext>
            </a:extLst>
          </p:cNvPr>
          <p:cNvSpPr txBox="1"/>
          <p:nvPr/>
        </p:nvSpPr>
        <p:spPr>
          <a:xfrm>
            <a:off x="6033684" y="4308847"/>
            <a:ext cx="30665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Gautrain Represents Value for Money</a:t>
            </a:r>
          </a:p>
          <a:p>
            <a:endParaRPr lang="en-GB" b="1" dirty="0">
              <a:solidFill>
                <a:srgbClr val="9D8A56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4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For every rand invested, R2.6 of economic benefit has been delivered to the Gauteng Region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CB0B31C-D64F-4379-8506-CD08384609F5}"/>
              </a:ext>
            </a:extLst>
          </p:cNvPr>
          <p:cNvSpPr/>
          <p:nvPr/>
        </p:nvSpPr>
        <p:spPr>
          <a:xfrm>
            <a:off x="5601228" y="4319797"/>
            <a:ext cx="341832" cy="341832"/>
          </a:xfrm>
          <a:prstGeom prst="ellipse">
            <a:avLst/>
          </a:prstGeom>
          <a:solidFill>
            <a:srgbClr val="9D8A56"/>
          </a:solidFill>
          <a:ln>
            <a:solidFill>
              <a:srgbClr val="0048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Century Gothic" panose="020B0502020202020204" pitchFamily="34" charset="0"/>
              </a:rPr>
              <a:t>3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990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830" y="294255"/>
            <a:ext cx="7900987" cy="1362075"/>
          </a:xfrm>
        </p:spPr>
        <p:txBody>
          <a:bodyPr/>
          <a:lstStyle/>
          <a:p>
            <a:r>
              <a:rPr lang="en-GB" dirty="0">
                <a:solidFill>
                  <a:srgbClr val="9D8A56"/>
                </a:solidFill>
                <a:latin typeface="Century Gothic" panose="020B0502020202020204" pitchFamily="34" charset="0"/>
              </a:rPr>
              <a:t>The economic and social impact of </a:t>
            </a:r>
            <a:r>
              <a:rPr lang="en-GB" dirty="0" err="1">
                <a:solidFill>
                  <a:srgbClr val="9D8A56"/>
                </a:solidFill>
                <a:latin typeface="Century Gothic" panose="020B0502020202020204" pitchFamily="34" charset="0"/>
              </a:rPr>
              <a:t>gautrain</a:t>
            </a:r>
            <a:endParaRPr lang="en-US" dirty="0">
              <a:solidFill>
                <a:srgbClr val="9D8A5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48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The Need for Change in Gauteng</a:t>
            </a:r>
            <a:endParaRPr lang="en-US" sz="2800" b="1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BB4E91-19E6-40A2-B679-6ECFFACFEAE5}"/>
              </a:ext>
            </a:extLst>
          </p:cNvPr>
          <p:cNvSpPr/>
          <p:nvPr/>
        </p:nvSpPr>
        <p:spPr>
          <a:xfrm>
            <a:off x="937312" y="1600922"/>
            <a:ext cx="3708525" cy="3408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defTabSz="914400"/>
            <a:r>
              <a:rPr lang="en-US" sz="1400" b="1" spc="20" dirty="0">
                <a:solidFill>
                  <a:srgbClr val="004890"/>
                </a:solidFill>
                <a:latin typeface="Century Gothic" panose="020B0502020202020204" pitchFamily="34" charset="0"/>
                <a:cs typeface="Century Gothic"/>
              </a:rPr>
              <a:t>Rapid Population Growth</a:t>
            </a:r>
            <a:endParaRPr lang="en-US" sz="1400" dirty="0">
              <a:solidFill>
                <a:prstClr val="black"/>
              </a:solidFill>
              <a:latin typeface="Century Gothic" panose="020B0502020202020204" pitchFamily="34" charset="0"/>
              <a:cs typeface="Century Gothic"/>
            </a:endParaRPr>
          </a:p>
          <a:p>
            <a:pPr marL="630238" lvl="0" defTabSz="914400">
              <a:spcBef>
                <a:spcPts val="1295"/>
              </a:spcBef>
              <a:tabLst>
                <a:tab pos="756920" algn="l"/>
                <a:tab pos="757555" algn="l"/>
              </a:tabLst>
            </a:pP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Gauteng’s population will increase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to</a:t>
            </a:r>
            <a:r>
              <a:rPr lang="en-US" sz="1200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US" sz="1200" b="1" spc="-15" dirty="0">
                <a:solidFill>
                  <a:srgbClr val="9D8A56"/>
                </a:solidFill>
                <a:latin typeface="Century Gothic" panose="020B0502020202020204" pitchFamily="34" charset="0"/>
                <a:cs typeface="Century Gothic"/>
              </a:rPr>
              <a:t>18.7</a:t>
            </a:r>
            <a:r>
              <a:rPr lang="en-US" sz="1200" b="1" spc="-5" dirty="0">
                <a:solidFill>
                  <a:srgbClr val="9D8A56"/>
                </a:solidFill>
                <a:latin typeface="Century Gothic" panose="020B0502020202020204" pitchFamily="34" charset="0"/>
                <a:cs typeface="Century Gothic"/>
              </a:rPr>
              <a:t>m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by 2037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  <a:p>
            <a:pPr marL="630238" lvl="0" defTabSz="914400">
              <a:spcBef>
                <a:spcPts val="750"/>
              </a:spcBef>
              <a:tabLst>
                <a:tab pos="756920" algn="l"/>
                <a:tab pos="757555" algn="l"/>
              </a:tabLst>
            </a:pP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Annual</a:t>
            </a:r>
            <a:r>
              <a:rPr lang="en-US" sz="1200" b="1" spc="-5" dirty="0">
                <a:solidFill>
                  <a:srgbClr val="9D8A56"/>
                </a:solidFill>
                <a:latin typeface="Century Gothic" panose="020B0502020202020204" pitchFamily="34" charset="0"/>
                <a:cs typeface="Century Gothic"/>
              </a:rPr>
              <a:t> population growth</a:t>
            </a:r>
            <a:r>
              <a:rPr lang="en-US" sz="12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in Gauteng (+1.7%) is</a:t>
            </a:r>
            <a:r>
              <a:rPr lang="en-US" sz="1200" spc="-5" dirty="0">
                <a:solidFill>
                  <a:srgbClr val="413C3F"/>
                </a:solidFill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US" sz="1200" b="1" dirty="0">
                <a:solidFill>
                  <a:srgbClr val="9D8A56"/>
                </a:solidFill>
                <a:latin typeface="Century Gothic" panose="020B0502020202020204" pitchFamily="34" charset="0"/>
                <a:cs typeface="Century Gothic"/>
              </a:rPr>
              <a:t>well above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the</a:t>
            </a:r>
            <a:r>
              <a:rPr lang="en-US" sz="12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 SA expected rate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  <a:p>
            <a:pPr lvl="0" defTabSz="914400">
              <a:spcBef>
                <a:spcPts val="40"/>
              </a:spcBef>
            </a:pP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  <a:cs typeface="Times New Roman"/>
            </a:endParaRPr>
          </a:p>
          <a:p>
            <a:pPr marL="12700" lvl="0" defTabSz="914400"/>
            <a:endParaRPr lang="en-US" sz="1200" b="1" spc="25" dirty="0">
              <a:solidFill>
                <a:srgbClr val="004890"/>
              </a:solidFill>
              <a:latin typeface="Century Gothic" panose="020B0502020202020204" pitchFamily="34" charset="0"/>
              <a:cs typeface="Century Gothic"/>
            </a:endParaRPr>
          </a:p>
          <a:p>
            <a:pPr marL="12700" lvl="0" defTabSz="914400"/>
            <a:r>
              <a:rPr lang="en-US" sz="1400" b="1" spc="25" dirty="0">
                <a:solidFill>
                  <a:srgbClr val="004890"/>
                </a:solidFill>
                <a:latin typeface="Century Gothic" panose="020B0502020202020204" pitchFamily="34" charset="0"/>
                <a:cs typeface="Century Gothic"/>
              </a:rPr>
              <a:t>Significant Traffic Congestion</a:t>
            </a:r>
            <a:endParaRPr lang="en-US" sz="1400" dirty="0">
              <a:solidFill>
                <a:prstClr val="black"/>
              </a:solidFill>
              <a:latin typeface="Century Gothic" panose="020B0502020202020204" pitchFamily="34" charset="0"/>
              <a:cs typeface="Century Gothic"/>
            </a:endParaRPr>
          </a:p>
          <a:p>
            <a:pPr marL="630238" lvl="0" defTabSz="914400">
              <a:spcBef>
                <a:spcPts val="865"/>
              </a:spcBef>
              <a:buClr>
                <a:srgbClr val="413C3F"/>
              </a:buClr>
              <a:tabLst>
                <a:tab pos="756920" algn="l"/>
                <a:tab pos="757555" algn="l"/>
              </a:tabLst>
            </a:pP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Peak hour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trips on key roads take </a:t>
            </a:r>
            <a:r>
              <a:rPr lang="en-US" sz="1200" b="1" spc="-5" dirty="0">
                <a:solidFill>
                  <a:srgbClr val="9D8A56"/>
                </a:solidFill>
                <a:latin typeface="Century Gothic" panose="020B0502020202020204" pitchFamily="34" charset="0"/>
                <a:cs typeface="Century Gothic"/>
              </a:rPr>
              <a:t>70%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longer</a:t>
            </a:r>
            <a:r>
              <a:rPr lang="en-US" sz="1200" b="1" spc="-30" dirty="0">
                <a:solidFill>
                  <a:srgbClr val="9D8A56"/>
                </a:solidFill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than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during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the off-peak</a:t>
            </a:r>
          </a:p>
          <a:p>
            <a:pPr marL="630238" lvl="0" defTabSz="914400">
              <a:spcBef>
                <a:spcPts val="865"/>
              </a:spcBef>
              <a:buClr>
                <a:srgbClr val="413C3F"/>
              </a:buClr>
              <a:tabLst>
                <a:tab pos="756920" algn="l"/>
                <a:tab pos="757555" algn="l"/>
              </a:tabLst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  <a:p>
            <a:pPr lvl="0" defTabSz="914400">
              <a:spcBef>
                <a:spcPts val="45"/>
              </a:spcBef>
              <a:buClr>
                <a:srgbClr val="413C3F"/>
              </a:buClr>
              <a:buFont typeface="Century Gothic"/>
              <a:buChar char="•"/>
            </a:pPr>
            <a:endParaRPr lang="en-US" sz="17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 defTabSz="914400">
              <a:spcBef>
                <a:spcPts val="25"/>
              </a:spcBef>
              <a:buClr>
                <a:srgbClr val="413C3F"/>
              </a:buClr>
              <a:buFont typeface="Century Gothic"/>
              <a:buChar char="•"/>
            </a:pP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53BC1C-33D2-481D-BC83-B3D1C45AE8CD}"/>
              </a:ext>
            </a:extLst>
          </p:cNvPr>
          <p:cNvSpPr/>
          <p:nvPr/>
        </p:nvSpPr>
        <p:spPr>
          <a:xfrm>
            <a:off x="4994453" y="1607790"/>
            <a:ext cx="3985646" cy="3217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defTabSz="914400"/>
            <a:r>
              <a:rPr lang="en-US" sz="1400" b="1" spc="20" dirty="0">
                <a:solidFill>
                  <a:srgbClr val="004890"/>
                </a:solidFill>
                <a:latin typeface="Century Gothic"/>
                <a:cs typeface="Century Gothic"/>
              </a:rPr>
              <a:t>Deep Poverty and Inequality</a:t>
            </a:r>
            <a:endParaRPr lang="en-US" sz="14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528320" lvl="0" defTabSz="914400">
              <a:spcBef>
                <a:spcPts val="860"/>
              </a:spcBef>
              <a:tabLst>
                <a:tab pos="756920" algn="l"/>
                <a:tab pos="757555" algn="l"/>
              </a:tabLst>
            </a:pP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Gauteng’s</a:t>
            </a:r>
            <a:r>
              <a:rPr lang="en-US" sz="1200" spc="-5" dirty="0">
                <a:solidFill>
                  <a:srgbClr val="413C3F"/>
                </a:solidFill>
                <a:latin typeface="Century Gothic"/>
                <a:cs typeface="Century Gothic"/>
              </a:rPr>
              <a:t>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unemployment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rate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is </a:t>
            </a:r>
            <a:r>
              <a:rPr lang="en-US" sz="12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29%</a:t>
            </a:r>
            <a:r>
              <a:rPr lang="en-US" sz="1200" spc="-5" dirty="0">
                <a:solidFill>
                  <a:srgbClr val="413C3F"/>
                </a:solidFill>
                <a:latin typeface="Century Gothic"/>
                <a:cs typeface="Century Gothic"/>
              </a:rPr>
              <a:t>, which is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above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SA average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528320" marR="806450" lvl="0" defTabSz="914400">
              <a:lnSpc>
                <a:spcPct val="113599"/>
              </a:lnSpc>
              <a:spcBef>
                <a:spcPts val="570"/>
              </a:spcBef>
              <a:tabLst>
                <a:tab pos="756920" algn="l"/>
                <a:tab pos="757555" algn="l"/>
              </a:tabLst>
            </a:pP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Employment in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 formal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sector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has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declined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to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around </a:t>
            </a:r>
            <a:r>
              <a:rPr lang="en-US" sz="12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77%</a:t>
            </a:r>
          </a:p>
          <a:p>
            <a:pPr marL="528320" marR="806450" lvl="0" defTabSz="914400">
              <a:lnSpc>
                <a:spcPct val="113599"/>
              </a:lnSpc>
              <a:spcBef>
                <a:spcPts val="570"/>
              </a:spcBef>
              <a:tabLst>
                <a:tab pos="756920" algn="l"/>
                <a:tab pos="757555" algn="l"/>
              </a:tabLst>
            </a:pP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 lvl="0" defTabSz="914400">
              <a:spcBef>
                <a:spcPts val="100"/>
              </a:spcBef>
            </a:pPr>
            <a:endParaRPr lang="en-US" sz="1200" b="1" spc="30" dirty="0">
              <a:solidFill>
                <a:srgbClr val="004890"/>
              </a:solidFill>
              <a:latin typeface="Century Gothic"/>
              <a:cs typeface="Century Gothic"/>
            </a:endParaRPr>
          </a:p>
          <a:p>
            <a:pPr marL="12700" lvl="0" defTabSz="914400">
              <a:spcBef>
                <a:spcPts val="100"/>
              </a:spcBef>
            </a:pPr>
            <a:r>
              <a:rPr lang="en-US" sz="1400" b="1" spc="30" dirty="0">
                <a:solidFill>
                  <a:srgbClr val="004890"/>
                </a:solidFill>
                <a:latin typeface="Century Gothic"/>
                <a:cs typeface="Century Gothic"/>
              </a:rPr>
              <a:t>Intense Global Competition</a:t>
            </a:r>
            <a:endParaRPr lang="en-US" sz="14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528320" marR="5080" lvl="0" defTabSz="914400">
              <a:lnSpc>
                <a:spcPct val="113599"/>
              </a:lnSpc>
              <a:spcBef>
                <a:spcPts val="680"/>
              </a:spcBef>
              <a:tabLst>
                <a:tab pos="756920" algn="l"/>
                <a:tab pos="757555" algn="l"/>
              </a:tabLst>
            </a:pP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 City of Johannesburg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is ranked </a:t>
            </a:r>
            <a:r>
              <a:rPr lang="en-US" sz="12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42nd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out of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44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cities on the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Global 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Power City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Index (2018) </a:t>
            </a:r>
          </a:p>
          <a:p>
            <a:pPr marL="528320" marR="5080" lvl="0" defTabSz="914400">
              <a:lnSpc>
                <a:spcPct val="113599"/>
              </a:lnSpc>
              <a:spcBef>
                <a:spcPts val="680"/>
              </a:spcBef>
              <a:tabLst>
                <a:tab pos="756920" algn="l"/>
                <a:tab pos="757555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Gauteng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needs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to invest in infrastructure to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better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compete on</a:t>
            </a:r>
            <a:r>
              <a:rPr lang="en-US" sz="12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  global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stage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188FABDD-F1EB-462F-9998-18DE48F55E56}"/>
              </a:ext>
            </a:extLst>
          </p:cNvPr>
          <p:cNvSpPr/>
          <p:nvPr/>
        </p:nvSpPr>
        <p:spPr>
          <a:xfrm>
            <a:off x="5104207" y="3852921"/>
            <a:ext cx="393552" cy="394063"/>
          </a:xfrm>
          <a:custGeom>
            <a:avLst/>
            <a:gdLst/>
            <a:ahLst/>
            <a:cxnLst/>
            <a:rect l="l" t="t" r="r" b="b"/>
            <a:pathLst>
              <a:path w="506094" h="505459">
                <a:moveTo>
                  <a:pt x="252984" y="0"/>
                </a:moveTo>
                <a:lnTo>
                  <a:pt x="207511" y="3810"/>
                </a:lnTo>
                <a:lnTo>
                  <a:pt x="164712" y="16510"/>
                </a:lnTo>
                <a:lnTo>
                  <a:pt x="125301" y="34290"/>
                </a:lnTo>
                <a:lnTo>
                  <a:pt x="89992" y="59690"/>
                </a:lnTo>
                <a:lnTo>
                  <a:pt x="59500" y="90170"/>
                </a:lnTo>
                <a:lnTo>
                  <a:pt x="34541" y="125730"/>
                </a:lnTo>
                <a:lnTo>
                  <a:pt x="15828" y="165100"/>
                </a:lnTo>
                <a:lnTo>
                  <a:pt x="4076" y="208280"/>
                </a:lnTo>
                <a:lnTo>
                  <a:pt x="0" y="252730"/>
                </a:lnTo>
                <a:lnTo>
                  <a:pt x="4076" y="298450"/>
                </a:lnTo>
                <a:lnTo>
                  <a:pt x="15828" y="341630"/>
                </a:lnTo>
                <a:lnTo>
                  <a:pt x="34541" y="381000"/>
                </a:lnTo>
                <a:lnTo>
                  <a:pt x="59500" y="416560"/>
                </a:lnTo>
                <a:lnTo>
                  <a:pt x="89992" y="447040"/>
                </a:lnTo>
                <a:lnTo>
                  <a:pt x="125301" y="471170"/>
                </a:lnTo>
                <a:lnTo>
                  <a:pt x="164712" y="490220"/>
                </a:lnTo>
                <a:lnTo>
                  <a:pt x="207511" y="501650"/>
                </a:lnTo>
                <a:lnTo>
                  <a:pt x="252984" y="505460"/>
                </a:lnTo>
                <a:lnTo>
                  <a:pt x="278310" y="505460"/>
                </a:lnTo>
                <a:lnTo>
                  <a:pt x="290717" y="502920"/>
                </a:lnTo>
                <a:lnTo>
                  <a:pt x="302933" y="501650"/>
                </a:lnTo>
                <a:lnTo>
                  <a:pt x="299156" y="495300"/>
                </a:lnTo>
                <a:lnTo>
                  <a:pt x="297681" y="485140"/>
                </a:lnTo>
                <a:lnTo>
                  <a:pt x="298636" y="472440"/>
                </a:lnTo>
                <a:lnTo>
                  <a:pt x="302145" y="461010"/>
                </a:lnTo>
                <a:lnTo>
                  <a:pt x="309451" y="447040"/>
                </a:lnTo>
                <a:lnTo>
                  <a:pt x="316874" y="427990"/>
                </a:lnTo>
                <a:lnTo>
                  <a:pt x="318787" y="410210"/>
                </a:lnTo>
                <a:lnTo>
                  <a:pt x="309562" y="396240"/>
                </a:lnTo>
                <a:lnTo>
                  <a:pt x="297458" y="388620"/>
                </a:lnTo>
                <a:lnTo>
                  <a:pt x="291491" y="381000"/>
                </a:lnTo>
                <a:lnTo>
                  <a:pt x="287147" y="373380"/>
                </a:lnTo>
                <a:lnTo>
                  <a:pt x="279908" y="363220"/>
                </a:lnTo>
                <a:lnTo>
                  <a:pt x="272907" y="354330"/>
                </a:lnTo>
                <a:lnTo>
                  <a:pt x="270690" y="349250"/>
                </a:lnTo>
                <a:lnTo>
                  <a:pt x="281960" y="313690"/>
                </a:lnTo>
                <a:lnTo>
                  <a:pt x="284848" y="308610"/>
                </a:lnTo>
                <a:lnTo>
                  <a:pt x="285597" y="307340"/>
                </a:lnTo>
                <a:lnTo>
                  <a:pt x="285473" y="298450"/>
                </a:lnTo>
                <a:lnTo>
                  <a:pt x="285102" y="294640"/>
                </a:lnTo>
                <a:lnTo>
                  <a:pt x="282632" y="293370"/>
                </a:lnTo>
                <a:lnTo>
                  <a:pt x="262128" y="293370"/>
                </a:lnTo>
                <a:lnTo>
                  <a:pt x="247053" y="284480"/>
                </a:lnTo>
                <a:lnTo>
                  <a:pt x="240626" y="279400"/>
                </a:lnTo>
                <a:lnTo>
                  <a:pt x="239153" y="273050"/>
                </a:lnTo>
                <a:lnTo>
                  <a:pt x="234066" y="267970"/>
                </a:lnTo>
                <a:lnTo>
                  <a:pt x="229755" y="267970"/>
                </a:lnTo>
                <a:lnTo>
                  <a:pt x="222846" y="265430"/>
                </a:lnTo>
                <a:lnTo>
                  <a:pt x="215104" y="261620"/>
                </a:lnTo>
                <a:lnTo>
                  <a:pt x="203541" y="257810"/>
                </a:lnTo>
                <a:lnTo>
                  <a:pt x="166555" y="241300"/>
                </a:lnTo>
                <a:lnTo>
                  <a:pt x="157873" y="223520"/>
                </a:lnTo>
                <a:lnTo>
                  <a:pt x="156071" y="218440"/>
                </a:lnTo>
                <a:lnTo>
                  <a:pt x="153626" y="214630"/>
                </a:lnTo>
                <a:lnTo>
                  <a:pt x="140817" y="214630"/>
                </a:lnTo>
                <a:lnTo>
                  <a:pt x="137121" y="207010"/>
                </a:lnTo>
                <a:lnTo>
                  <a:pt x="132181" y="200660"/>
                </a:lnTo>
                <a:lnTo>
                  <a:pt x="130659" y="196850"/>
                </a:lnTo>
                <a:lnTo>
                  <a:pt x="130943" y="193040"/>
                </a:lnTo>
                <a:lnTo>
                  <a:pt x="129188" y="184150"/>
                </a:lnTo>
                <a:lnTo>
                  <a:pt x="121551" y="166370"/>
                </a:lnTo>
                <a:lnTo>
                  <a:pt x="115668" y="146050"/>
                </a:lnTo>
                <a:lnTo>
                  <a:pt x="118216" y="129540"/>
                </a:lnTo>
                <a:lnTo>
                  <a:pt x="123914" y="115570"/>
                </a:lnTo>
                <a:lnTo>
                  <a:pt x="127482" y="102870"/>
                </a:lnTo>
                <a:lnTo>
                  <a:pt x="129883" y="96520"/>
                </a:lnTo>
                <a:lnTo>
                  <a:pt x="133726" y="96520"/>
                </a:lnTo>
                <a:lnTo>
                  <a:pt x="131693" y="88900"/>
                </a:lnTo>
                <a:lnTo>
                  <a:pt x="131805" y="67310"/>
                </a:lnTo>
                <a:lnTo>
                  <a:pt x="96850" y="67310"/>
                </a:lnTo>
                <a:lnTo>
                  <a:pt x="101290" y="60960"/>
                </a:lnTo>
                <a:lnTo>
                  <a:pt x="111639" y="52070"/>
                </a:lnTo>
                <a:lnTo>
                  <a:pt x="138849" y="34290"/>
                </a:lnTo>
                <a:lnTo>
                  <a:pt x="150715" y="29210"/>
                </a:lnTo>
                <a:lnTo>
                  <a:pt x="189369" y="29210"/>
                </a:lnTo>
                <a:lnTo>
                  <a:pt x="192709" y="27940"/>
                </a:lnTo>
                <a:lnTo>
                  <a:pt x="278956" y="27940"/>
                </a:lnTo>
                <a:lnTo>
                  <a:pt x="275469" y="26670"/>
                </a:lnTo>
                <a:lnTo>
                  <a:pt x="233808" y="26670"/>
                </a:lnTo>
                <a:lnTo>
                  <a:pt x="229514" y="25400"/>
                </a:lnTo>
                <a:lnTo>
                  <a:pt x="227787" y="24130"/>
                </a:lnTo>
                <a:lnTo>
                  <a:pt x="230936" y="22860"/>
                </a:lnTo>
                <a:lnTo>
                  <a:pt x="233908" y="19050"/>
                </a:lnTo>
                <a:lnTo>
                  <a:pt x="233095" y="16510"/>
                </a:lnTo>
                <a:lnTo>
                  <a:pt x="234454" y="15240"/>
                </a:lnTo>
                <a:lnTo>
                  <a:pt x="239398" y="12700"/>
                </a:lnTo>
                <a:lnTo>
                  <a:pt x="246391" y="10160"/>
                </a:lnTo>
                <a:lnTo>
                  <a:pt x="260400" y="10160"/>
                </a:lnTo>
                <a:lnTo>
                  <a:pt x="267358" y="7620"/>
                </a:lnTo>
                <a:lnTo>
                  <a:pt x="311296" y="7620"/>
                </a:lnTo>
                <a:lnTo>
                  <a:pt x="298456" y="3810"/>
                </a:lnTo>
                <a:lnTo>
                  <a:pt x="252984" y="0"/>
                </a:lnTo>
                <a:close/>
              </a:path>
              <a:path w="506094" h="505459">
                <a:moveTo>
                  <a:pt x="504587" y="266700"/>
                </a:moveTo>
                <a:lnTo>
                  <a:pt x="325280" y="266700"/>
                </a:lnTo>
                <a:lnTo>
                  <a:pt x="336353" y="267970"/>
                </a:lnTo>
                <a:lnTo>
                  <a:pt x="351802" y="274320"/>
                </a:lnTo>
                <a:lnTo>
                  <a:pt x="367536" y="281940"/>
                </a:lnTo>
                <a:lnTo>
                  <a:pt x="379631" y="285750"/>
                </a:lnTo>
                <a:lnTo>
                  <a:pt x="388807" y="288290"/>
                </a:lnTo>
                <a:lnTo>
                  <a:pt x="395782" y="290830"/>
                </a:lnTo>
                <a:lnTo>
                  <a:pt x="399727" y="295910"/>
                </a:lnTo>
                <a:lnTo>
                  <a:pt x="402238" y="307340"/>
                </a:lnTo>
                <a:lnTo>
                  <a:pt x="405904" y="312420"/>
                </a:lnTo>
                <a:lnTo>
                  <a:pt x="415238" y="313690"/>
                </a:lnTo>
                <a:lnTo>
                  <a:pt x="428880" y="313690"/>
                </a:lnTo>
                <a:lnTo>
                  <a:pt x="442525" y="316230"/>
                </a:lnTo>
                <a:lnTo>
                  <a:pt x="451866" y="323850"/>
                </a:lnTo>
                <a:lnTo>
                  <a:pt x="449962" y="340360"/>
                </a:lnTo>
                <a:lnTo>
                  <a:pt x="437381" y="367030"/>
                </a:lnTo>
                <a:lnTo>
                  <a:pt x="421047" y="392430"/>
                </a:lnTo>
                <a:lnTo>
                  <a:pt x="407885" y="406400"/>
                </a:lnTo>
                <a:lnTo>
                  <a:pt x="399661" y="412750"/>
                </a:lnTo>
                <a:lnTo>
                  <a:pt x="385718" y="430530"/>
                </a:lnTo>
                <a:lnTo>
                  <a:pt x="377494" y="439420"/>
                </a:lnTo>
                <a:lnTo>
                  <a:pt x="367400" y="447040"/>
                </a:lnTo>
                <a:lnTo>
                  <a:pt x="356006" y="454660"/>
                </a:lnTo>
                <a:lnTo>
                  <a:pt x="343869" y="463550"/>
                </a:lnTo>
                <a:lnTo>
                  <a:pt x="331546" y="471170"/>
                </a:lnTo>
                <a:lnTo>
                  <a:pt x="322698" y="478790"/>
                </a:lnTo>
                <a:lnTo>
                  <a:pt x="316817" y="487680"/>
                </a:lnTo>
                <a:lnTo>
                  <a:pt x="312436" y="495300"/>
                </a:lnTo>
                <a:lnTo>
                  <a:pt x="308089" y="500380"/>
                </a:lnTo>
                <a:lnTo>
                  <a:pt x="354700" y="485140"/>
                </a:lnTo>
                <a:lnTo>
                  <a:pt x="396832" y="461010"/>
                </a:lnTo>
                <a:lnTo>
                  <a:pt x="433504" y="430530"/>
                </a:lnTo>
                <a:lnTo>
                  <a:pt x="463735" y="393700"/>
                </a:lnTo>
                <a:lnTo>
                  <a:pt x="486543" y="350520"/>
                </a:lnTo>
                <a:lnTo>
                  <a:pt x="500948" y="303530"/>
                </a:lnTo>
                <a:lnTo>
                  <a:pt x="504587" y="266700"/>
                </a:lnTo>
                <a:close/>
              </a:path>
              <a:path w="506094" h="505459">
                <a:moveTo>
                  <a:pt x="270281" y="288290"/>
                </a:moveTo>
                <a:lnTo>
                  <a:pt x="269036" y="293370"/>
                </a:lnTo>
                <a:lnTo>
                  <a:pt x="282632" y="293370"/>
                </a:lnTo>
                <a:lnTo>
                  <a:pt x="275221" y="289560"/>
                </a:lnTo>
                <a:lnTo>
                  <a:pt x="270281" y="288290"/>
                </a:lnTo>
                <a:close/>
              </a:path>
              <a:path w="506094" h="505459">
                <a:moveTo>
                  <a:pt x="262528" y="226060"/>
                </a:moveTo>
                <a:lnTo>
                  <a:pt x="233959" y="226060"/>
                </a:lnTo>
                <a:lnTo>
                  <a:pt x="236594" y="229870"/>
                </a:lnTo>
                <a:lnTo>
                  <a:pt x="235754" y="236220"/>
                </a:lnTo>
                <a:lnTo>
                  <a:pt x="233893" y="242570"/>
                </a:lnTo>
                <a:lnTo>
                  <a:pt x="233464" y="245110"/>
                </a:lnTo>
                <a:lnTo>
                  <a:pt x="237156" y="245110"/>
                </a:lnTo>
                <a:lnTo>
                  <a:pt x="243905" y="247650"/>
                </a:lnTo>
                <a:lnTo>
                  <a:pt x="250560" y="254000"/>
                </a:lnTo>
                <a:lnTo>
                  <a:pt x="253974" y="266700"/>
                </a:lnTo>
                <a:lnTo>
                  <a:pt x="258765" y="278130"/>
                </a:lnTo>
                <a:lnTo>
                  <a:pt x="268765" y="284480"/>
                </a:lnTo>
                <a:lnTo>
                  <a:pt x="279643" y="285750"/>
                </a:lnTo>
                <a:lnTo>
                  <a:pt x="287070" y="287020"/>
                </a:lnTo>
                <a:lnTo>
                  <a:pt x="293375" y="284480"/>
                </a:lnTo>
                <a:lnTo>
                  <a:pt x="301901" y="279400"/>
                </a:lnTo>
                <a:lnTo>
                  <a:pt x="309870" y="273050"/>
                </a:lnTo>
                <a:lnTo>
                  <a:pt x="314502" y="270510"/>
                </a:lnTo>
                <a:lnTo>
                  <a:pt x="318143" y="267970"/>
                </a:lnTo>
                <a:lnTo>
                  <a:pt x="325280" y="266700"/>
                </a:lnTo>
                <a:lnTo>
                  <a:pt x="504587" y="266700"/>
                </a:lnTo>
                <a:lnTo>
                  <a:pt x="505968" y="252730"/>
                </a:lnTo>
                <a:lnTo>
                  <a:pt x="504803" y="240030"/>
                </a:lnTo>
                <a:lnTo>
                  <a:pt x="295424" y="240030"/>
                </a:lnTo>
                <a:lnTo>
                  <a:pt x="284111" y="234950"/>
                </a:lnTo>
                <a:lnTo>
                  <a:pt x="272057" y="228600"/>
                </a:lnTo>
                <a:lnTo>
                  <a:pt x="262528" y="226060"/>
                </a:lnTo>
                <a:close/>
              </a:path>
              <a:path w="506094" h="505459">
                <a:moveTo>
                  <a:pt x="230251" y="264160"/>
                </a:moveTo>
                <a:lnTo>
                  <a:pt x="229755" y="267970"/>
                </a:lnTo>
                <a:lnTo>
                  <a:pt x="234066" y="267970"/>
                </a:lnTo>
                <a:lnTo>
                  <a:pt x="230251" y="264160"/>
                </a:lnTo>
                <a:close/>
              </a:path>
              <a:path w="506094" h="505459">
                <a:moveTo>
                  <a:pt x="503871" y="229870"/>
                </a:moveTo>
                <a:lnTo>
                  <a:pt x="305854" y="229870"/>
                </a:lnTo>
                <a:lnTo>
                  <a:pt x="321665" y="234950"/>
                </a:lnTo>
                <a:lnTo>
                  <a:pt x="315734" y="236220"/>
                </a:lnTo>
                <a:lnTo>
                  <a:pt x="308882" y="238760"/>
                </a:lnTo>
                <a:lnTo>
                  <a:pt x="303472" y="240030"/>
                </a:lnTo>
                <a:lnTo>
                  <a:pt x="504803" y="240030"/>
                </a:lnTo>
                <a:lnTo>
                  <a:pt x="503871" y="229870"/>
                </a:lnTo>
                <a:close/>
              </a:path>
              <a:path w="506094" h="505459">
                <a:moveTo>
                  <a:pt x="236532" y="187960"/>
                </a:moveTo>
                <a:lnTo>
                  <a:pt x="215430" y="190500"/>
                </a:lnTo>
                <a:lnTo>
                  <a:pt x="205975" y="194310"/>
                </a:lnTo>
                <a:lnTo>
                  <a:pt x="196267" y="201930"/>
                </a:lnTo>
                <a:lnTo>
                  <a:pt x="190828" y="213360"/>
                </a:lnTo>
                <a:lnTo>
                  <a:pt x="194183" y="228600"/>
                </a:lnTo>
                <a:lnTo>
                  <a:pt x="204637" y="238760"/>
                </a:lnTo>
                <a:lnTo>
                  <a:pt x="216109" y="234950"/>
                </a:lnTo>
                <a:lnTo>
                  <a:pt x="226562" y="228600"/>
                </a:lnTo>
                <a:lnTo>
                  <a:pt x="233959" y="226060"/>
                </a:lnTo>
                <a:lnTo>
                  <a:pt x="262528" y="226060"/>
                </a:lnTo>
                <a:lnTo>
                  <a:pt x="256008" y="224790"/>
                </a:lnTo>
                <a:lnTo>
                  <a:pt x="252984" y="224790"/>
                </a:lnTo>
                <a:lnTo>
                  <a:pt x="251498" y="219710"/>
                </a:lnTo>
                <a:lnTo>
                  <a:pt x="502940" y="219710"/>
                </a:lnTo>
                <a:lnTo>
                  <a:pt x="501891" y="208280"/>
                </a:lnTo>
                <a:lnTo>
                  <a:pt x="500854" y="204470"/>
                </a:lnTo>
                <a:lnTo>
                  <a:pt x="262864" y="204470"/>
                </a:lnTo>
                <a:lnTo>
                  <a:pt x="257606" y="201930"/>
                </a:lnTo>
                <a:lnTo>
                  <a:pt x="249710" y="194310"/>
                </a:lnTo>
                <a:lnTo>
                  <a:pt x="236532" y="187960"/>
                </a:lnTo>
                <a:close/>
              </a:path>
              <a:path w="506094" h="505459">
                <a:moveTo>
                  <a:pt x="502940" y="219710"/>
                </a:moveTo>
                <a:lnTo>
                  <a:pt x="259156" y="219710"/>
                </a:lnTo>
                <a:lnTo>
                  <a:pt x="271424" y="220980"/>
                </a:lnTo>
                <a:lnTo>
                  <a:pt x="283405" y="226060"/>
                </a:lnTo>
                <a:lnTo>
                  <a:pt x="293269" y="231140"/>
                </a:lnTo>
                <a:lnTo>
                  <a:pt x="299186" y="234950"/>
                </a:lnTo>
                <a:lnTo>
                  <a:pt x="303631" y="234950"/>
                </a:lnTo>
                <a:lnTo>
                  <a:pt x="305854" y="229870"/>
                </a:lnTo>
                <a:lnTo>
                  <a:pt x="503871" y="229870"/>
                </a:lnTo>
                <a:lnTo>
                  <a:pt x="502940" y="219710"/>
                </a:lnTo>
                <a:close/>
              </a:path>
              <a:path w="506094" h="505459">
                <a:moveTo>
                  <a:pt x="137121" y="182880"/>
                </a:moveTo>
                <a:lnTo>
                  <a:pt x="135382" y="185420"/>
                </a:lnTo>
                <a:lnTo>
                  <a:pt x="136017" y="190500"/>
                </a:lnTo>
                <a:lnTo>
                  <a:pt x="138969" y="199390"/>
                </a:lnTo>
                <a:lnTo>
                  <a:pt x="141922" y="209550"/>
                </a:lnTo>
                <a:lnTo>
                  <a:pt x="142557" y="213360"/>
                </a:lnTo>
                <a:lnTo>
                  <a:pt x="140817" y="214630"/>
                </a:lnTo>
                <a:lnTo>
                  <a:pt x="153626" y="214630"/>
                </a:lnTo>
                <a:lnTo>
                  <a:pt x="151996" y="212090"/>
                </a:lnTo>
                <a:lnTo>
                  <a:pt x="147079" y="205740"/>
                </a:lnTo>
                <a:lnTo>
                  <a:pt x="142748" y="199390"/>
                </a:lnTo>
                <a:lnTo>
                  <a:pt x="137998" y="193040"/>
                </a:lnTo>
                <a:lnTo>
                  <a:pt x="137121" y="182880"/>
                </a:lnTo>
                <a:close/>
              </a:path>
              <a:path w="506094" h="505459">
                <a:moveTo>
                  <a:pt x="297700" y="113030"/>
                </a:moveTo>
                <a:lnTo>
                  <a:pt x="296710" y="119380"/>
                </a:lnTo>
                <a:lnTo>
                  <a:pt x="288810" y="124460"/>
                </a:lnTo>
                <a:lnTo>
                  <a:pt x="292506" y="129540"/>
                </a:lnTo>
                <a:lnTo>
                  <a:pt x="281419" y="134620"/>
                </a:lnTo>
                <a:lnTo>
                  <a:pt x="276969" y="143510"/>
                </a:lnTo>
                <a:lnTo>
                  <a:pt x="276399" y="153670"/>
                </a:lnTo>
                <a:lnTo>
                  <a:pt x="276948" y="160020"/>
                </a:lnTo>
                <a:lnTo>
                  <a:pt x="274950" y="163830"/>
                </a:lnTo>
                <a:lnTo>
                  <a:pt x="270060" y="168910"/>
                </a:lnTo>
                <a:lnTo>
                  <a:pt x="264477" y="175260"/>
                </a:lnTo>
                <a:lnTo>
                  <a:pt x="260400" y="180340"/>
                </a:lnTo>
                <a:lnTo>
                  <a:pt x="260226" y="186690"/>
                </a:lnTo>
                <a:lnTo>
                  <a:pt x="262742" y="194310"/>
                </a:lnTo>
                <a:lnTo>
                  <a:pt x="264703" y="201930"/>
                </a:lnTo>
                <a:lnTo>
                  <a:pt x="262864" y="204470"/>
                </a:lnTo>
                <a:lnTo>
                  <a:pt x="500854" y="204470"/>
                </a:lnTo>
                <a:lnTo>
                  <a:pt x="490139" y="165100"/>
                </a:lnTo>
                <a:lnTo>
                  <a:pt x="471426" y="125730"/>
                </a:lnTo>
                <a:lnTo>
                  <a:pt x="466969" y="119380"/>
                </a:lnTo>
                <a:lnTo>
                  <a:pt x="303872" y="119380"/>
                </a:lnTo>
                <a:lnTo>
                  <a:pt x="297700" y="113030"/>
                </a:lnTo>
                <a:close/>
              </a:path>
              <a:path w="506094" h="505459">
                <a:moveTo>
                  <a:pt x="419787" y="63500"/>
                </a:moveTo>
                <a:lnTo>
                  <a:pt x="283008" y="63500"/>
                </a:lnTo>
                <a:lnTo>
                  <a:pt x="287845" y="64770"/>
                </a:lnTo>
                <a:lnTo>
                  <a:pt x="296508" y="69850"/>
                </a:lnTo>
                <a:lnTo>
                  <a:pt x="307135" y="77470"/>
                </a:lnTo>
                <a:lnTo>
                  <a:pt x="316140" y="83820"/>
                </a:lnTo>
                <a:lnTo>
                  <a:pt x="319938" y="87630"/>
                </a:lnTo>
                <a:lnTo>
                  <a:pt x="305913" y="96520"/>
                </a:lnTo>
                <a:lnTo>
                  <a:pt x="304095" y="102870"/>
                </a:lnTo>
                <a:lnTo>
                  <a:pt x="308715" y="105410"/>
                </a:lnTo>
                <a:lnTo>
                  <a:pt x="314007" y="109220"/>
                </a:lnTo>
                <a:lnTo>
                  <a:pt x="318947" y="111760"/>
                </a:lnTo>
                <a:lnTo>
                  <a:pt x="303872" y="119380"/>
                </a:lnTo>
                <a:lnTo>
                  <a:pt x="466969" y="119380"/>
                </a:lnTo>
                <a:lnTo>
                  <a:pt x="446467" y="90170"/>
                </a:lnTo>
                <a:lnTo>
                  <a:pt x="419787" y="63500"/>
                </a:lnTo>
                <a:close/>
              </a:path>
              <a:path w="506094" h="505459">
                <a:moveTo>
                  <a:pt x="133726" y="96520"/>
                </a:moveTo>
                <a:lnTo>
                  <a:pt x="129883" y="96520"/>
                </a:lnTo>
                <a:lnTo>
                  <a:pt x="133719" y="99060"/>
                </a:lnTo>
                <a:lnTo>
                  <a:pt x="136167" y="101600"/>
                </a:lnTo>
                <a:lnTo>
                  <a:pt x="134404" y="99060"/>
                </a:lnTo>
                <a:lnTo>
                  <a:pt x="133726" y="96520"/>
                </a:lnTo>
                <a:close/>
              </a:path>
              <a:path w="506094" h="505459">
                <a:moveTo>
                  <a:pt x="278956" y="27940"/>
                </a:moveTo>
                <a:lnTo>
                  <a:pt x="192709" y="27940"/>
                </a:lnTo>
                <a:lnTo>
                  <a:pt x="203568" y="29210"/>
                </a:lnTo>
                <a:lnTo>
                  <a:pt x="210576" y="33020"/>
                </a:lnTo>
                <a:lnTo>
                  <a:pt x="216635" y="38100"/>
                </a:lnTo>
                <a:lnTo>
                  <a:pt x="223758" y="41910"/>
                </a:lnTo>
                <a:lnTo>
                  <a:pt x="233959" y="43180"/>
                </a:lnTo>
                <a:lnTo>
                  <a:pt x="241245" y="43180"/>
                </a:lnTo>
                <a:lnTo>
                  <a:pt x="241306" y="44450"/>
                </a:lnTo>
                <a:lnTo>
                  <a:pt x="238681" y="48260"/>
                </a:lnTo>
                <a:lnTo>
                  <a:pt x="237909" y="50800"/>
                </a:lnTo>
                <a:lnTo>
                  <a:pt x="240131" y="54610"/>
                </a:lnTo>
                <a:lnTo>
                  <a:pt x="235445" y="54610"/>
                </a:lnTo>
                <a:lnTo>
                  <a:pt x="224574" y="62230"/>
                </a:lnTo>
                <a:lnTo>
                  <a:pt x="220326" y="66040"/>
                </a:lnTo>
                <a:lnTo>
                  <a:pt x="223027" y="69850"/>
                </a:lnTo>
                <a:lnTo>
                  <a:pt x="231382" y="74930"/>
                </a:lnTo>
                <a:lnTo>
                  <a:pt x="244094" y="83820"/>
                </a:lnTo>
                <a:lnTo>
                  <a:pt x="254274" y="87630"/>
                </a:lnTo>
                <a:lnTo>
                  <a:pt x="257740" y="82550"/>
                </a:lnTo>
                <a:lnTo>
                  <a:pt x="257224" y="73660"/>
                </a:lnTo>
                <a:lnTo>
                  <a:pt x="255460" y="63500"/>
                </a:lnTo>
                <a:lnTo>
                  <a:pt x="256823" y="58420"/>
                </a:lnTo>
                <a:lnTo>
                  <a:pt x="414210" y="58420"/>
                </a:lnTo>
                <a:lnTo>
                  <a:pt x="412444" y="57150"/>
                </a:lnTo>
                <a:lnTo>
                  <a:pt x="267563" y="57150"/>
                </a:lnTo>
                <a:lnTo>
                  <a:pt x="253022" y="55880"/>
                </a:lnTo>
                <a:lnTo>
                  <a:pt x="255701" y="53340"/>
                </a:lnTo>
                <a:lnTo>
                  <a:pt x="259349" y="46990"/>
                </a:lnTo>
                <a:lnTo>
                  <a:pt x="256528" y="41910"/>
                </a:lnTo>
                <a:lnTo>
                  <a:pt x="250081" y="39370"/>
                </a:lnTo>
                <a:lnTo>
                  <a:pt x="242849" y="39370"/>
                </a:lnTo>
                <a:lnTo>
                  <a:pt x="233959" y="38100"/>
                </a:lnTo>
                <a:lnTo>
                  <a:pt x="230251" y="33020"/>
                </a:lnTo>
                <a:lnTo>
                  <a:pt x="286844" y="33020"/>
                </a:lnTo>
                <a:lnTo>
                  <a:pt x="278956" y="27940"/>
                </a:lnTo>
                <a:close/>
              </a:path>
              <a:path w="506094" h="505459">
                <a:moveTo>
                  <a:pt x="122690" y="55880"/>
                </a:moveTo>
                <a:lnTo>
                  <a:pt x="111545" y="59690"/>
                </a:lnTo>
                <a:lnTo>
                  <a:pt x="101326" y="64770"/>
                </a:lnTo>
                <a:lnTo>
                  <a:pt x="96850" y="67310"/>
                </a:lnTo>
                <a:lnTo>
                  <a:pt x="131805" y="67310"/>
                </a:lnTo>
                <a:lnTo>
                  <a:pt x="131828" y="66040"/>
                </a:lnTo>
                <a:lnTo>
                  <a:pt x="129946" y="58420"/>
                </a:lnTo>
                <a:lnTo>
                  <a:pt x="122690" y="55880"/>
                </a:lnTo>
                <a:close/>
              </a:path>
              <a:path w="506094" h="505459">
                <a:moveTo>
                  <a:pt x="414210" y="58420"/>
                </a:moveTo>
                <a:lnTo>
                  <a:pt x="261753" y="58420"/>
                </a:lnTo>
                <a:lnTo>
                  <a:pt x="267054" y="59690"/>
                </a:lnTo>
                <a:lnTo>
                  <a:pt x="269532" y="60960"/>
                </a:lnTo>
                <a:lnTo>
                  <a:pt x="276183" y="64770"/>
                </a:lnTo>
                <a:lnTo>
                  <a:pt x="279898" y="64770"/>
                </a:lnTo>
                <a:lnTo>
                  <a:pt x="283008" y="63500"/>
                </a:lnTo>
                <a:lnTo>
                  <a:pt x="419787" y="63500"/>
                </a:lnTo>
                <a:lnTo>
                  <a:pt x="415975" y="59690"/>
                </a:lnTo>
                <a:lnTo>
                  <a:pt x="414210" y="58420"/>
                </a:lnTo>
                <a:close/>
              </a:path>
              <a:path w="506094" h="505459">
                <a:moveTo>
                  <a:pt x="286844" y="33020"/>
                </a:moveTo>
                <a:lnTo>
                  <a:pt x="247857" y="33020"/>
                </a:lnTo>
                <a:lnTo>
                  <a:pt x="255339" y="34290"/>
                </a:lnTo>
                <a:lnTo>
                  <a:pt x="259905" y="35560"/>
                </a:lnTo>
                <a:lnTo>
                  <a:pt x="262864" y="38100"/>
                </a:lnTo>
                <a:lnTo>
                  <a:pt x="278930" y="44450"/>
                </a:lnTo>
                <a:lnTo>
                  <a:pt x="280898" y="53340"/>
                </a:lnTo>
                <a:lnTo>
                  <a:pt x="279908" y="57150"/>
                </a:lnTo>
                <a:lnTo>
                  <a:pt x="412444" y="57150"/>
                </a:lnTo>
                <a:lnTo>
                  <a:pt x="410679" y="55880"/>
                </a:lnTo>
                <a:lnTo>
                  <a:pt x="327342" y="55880"/>
                </a:lnTo>
                <a:lnTo>
                  <a:pt x="320528" y="54610"/>
                </a:lnTo>
                <a:lnTo>
                  <a:pt x="309994" y="49530"/>
                </a:lnTo>
                <a:lnTo>
                  <a:pt x="299489" y="43180"/>
                </a:lnTo>
                <a:lnTo>
                  <a:pt x="292760" y="36830"/>
                </a:lnTo>
                <a:lnTo>
                  <a:pt x="286844" y="33020"/>
                </a:lnTo>
                <a:close/>
              </a:path>
              <a:path w="506094" h="505459">
                <a:moveTo>
                  <a:pt x="311296" y="7620"/>
                </a:moveTo>
                <a:lnTo>
                  <a:pt x="267358" y="7620"/>
                </a:lnTo>
                <a:lnTo>
                  <a:pt x="276979" y="8890"/>
                </a:lnTo>
                <a:lnTo>
                  <a:pt x="287388" y="11430"/>
                </a:lnTo>
                <a:lnTo>
                  <a:pt x="320433" y="33020"/>
                </a:lnTo>
                <a:lnTo>
                  <a:pt x="322309" y="39370"/>
                </a:lnTo>
                <a:lnTo>
                  <a:pt x="325831" y="46990"/>
                </a:lnTo>
                <a:lnTo>
                  <a:pt x="328381" y="52070"/>
                </a:lnTo>
                <a:lnTo>
                  <a:pt x="327342" y="55880"/>
                </a:lnTo>
                <a:lnTo>
                  <a:pt x="410679" y="55880"/>
                </a:lnTo>
                <a:lnTo>
                  <a:pt x="380666" y="34290"/>
                </a:lnTo>
                <a:lnTo>
                  <a:pt x="341255" y="16510"/>
                </a:lnTo>
                <a:lnTo>
                  <a:pt x="311296" y="7620"/>
                </a:lnTo>
                <a:close/>
              </a:path>
              <a:path w="506094" h="505459">
                <a:moveTo>
                  <a:pt x="189369" y="29210"/>
                </a:moveTo>
                <a:lnTo>
                  <a:pt x="160997" y="29210"/>
                </a:lnTo>
                <a:lnTo>
                  <a:pt x="170642" y="31750"/>
                </a:lnTo>
                <a:lnTo>
                  <a:pt x="180594" y="36830"/>
                </a:lnTo>
                <a:lnTo>
                  <a:pt x="194500" y="40640"/>
                </a:lnTo>
                <a:lnTo>
                  <a:pt x="195414" y="39370"/>
                </a:lnTo>
                <a:lnTo>
                  <a:pt x="186029" y="30480"/>
                </a:lnTo>
                <a:lnTo>
                  <a:pt x="189369" y="29210"/>
                </a:lnTo>
                <a:close/>
              </a:path>
              <a:path w="506094" h="505459">
                <a:moveTo>
                  <a:pt x="260400" y="10160"/>
                </a:moveTo>
                <a:lnTo>
                  <a:pt x="246391" y="10160"/>
                </a:lnTo>
                <a:lnTo>
                  <a:pt x="252019" y="11430"/>
                </a:lnTo>
                <a:lnTo>
                  <a:pt x="252869" y="16510"/>
                </a:lnTo>
                <a:lnTo>
                  <a:pt x="248097" y="21590"/>
                </a:lnTo>
                <a:lnTo>
                  <a:pt x="240872" y="25400"/>
                </a:lnTo>
                <a:lnTo>
                  <a:pt x="233808" y="26670"/>
                </a:lnTo>
                <a:lnTo>
                  <a:pt x="275469" y="26670"/>
                </a:lnTo>
                <a:lnTo>
                  <a:pt x="268495" y="24130"/>
                </a:lnTo>
                <a:lnTo>
                  <a:pt x="261108" y="24130"/>
                </a:lnTo>
                <a:lnTo>
                  <a:pt x="256527" y="22860"/>
                </a:lnTo>
                <a:lnTo>
                  <a:pt x="252171" y="19050"/>
                </a:lnTo>
                <a:lnTo>
                  <a:pt x="253720" y="15240"/>
                </a:lnTo>
                <a:lnTo>
                  <a:pt x="260400" y="10160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F8CDDB46-B183-4E98-B050-56303E857215}"/>
              </a:ext>
            </a:extLst>
          </p:cNvPr>
          <p:cNvSpPr/>
          <p:nvPr/>
        </p:nvSpPr>
        <p:spPr>
          <a:xfrm>
            <a:off x="5104207" y="2024295"/>
            <a:ext cx="393552" cy="641395"/>
          </a:xfrm>
          <a:custGeom>
            <a:avLst/>
            <a:gdLst/>
            <a:ahLst/>
            <a:cxnLst/>
            <a:rect l="l" t="t" r="r" b="b"/>
            <a:pathLst>
              <a:path w="348615" h="612139">
                <a:moveTo>
                  <a:pt x="307006" y="308457"/>
                </a:moveTo>
                <a:lnTo>
                  <a:pt x="41487" y="308457"/>
                </a:lnTo>
                <a:lnTo>
                  <a:pt x="106701" y="347573"/>
                </a:lnTo>
                <a:lnTo>
                  <a:pt x="106701" y="582536"/>
                </a:lnTo>
                <a:lnTo>
                  <a:pt x="108964" y="593966"/>
                </a:lnTo>
                <a:lnTo>
                  <a:pt x="115132" y="603299"/>
                </a:lnTo>
                <a:lnTo>
                  <a:pt x="124280" y="609591"/>
                </a:lnTo>
                <a:lnTo>
                  <a:pt x="135479" y="611898"/>
                </a:lnTo>
                <a:lnTo>
                  <a:pt x="146684" y="609591"/>
                </a:lnTo>
                <a:lnTo>
                  <a:pt x="155831" y="603299"/>
                </a:lnTo>
                <a:lnTo>
                  <a:pt x="161997" y="593966"/>
                </a:lnTo>
                <a:lnTo>
                  <a:pt x="164258" y="582536"/>
                </a:lnTo>
                <a:lnTo>
                  <a:pt x="164258" y="347573"/>
                </a:lnTo>
                <a:lnTo>
                  <a:pt x="241004" y="347573"/>
                </a:lnTo>
                <a:lnTo>
                  <a:pt x="307006" y="308457"/>
                </a:lnTo>
                <a:close/>
              </a:path>
              <a:path w="348615" h="612139">
                <a:moveTo>
                  <a:pt x="241004" y="347573"/>
                </a:moveTo>
                <a:lnTo>
                  <a:pt x="183447" y="347573"/>
                </a:lnTo>
                <a:lnTo>
                  <a:pt x="183447" y="582536"/>
                </a:lnTo>
                <a:lnTo>
                  <a:pt x="185710" y="593966"/>
                </a:lnTo>
                <a:lnTo>
                  <a:pt x="191878" y="603299"/>
                </a:lnTo>
                <a:lnTo>
                  <a:pt x="201026" y="609591"/>
                </a:lnTo>
                <a:lnTo>
                  <a:pt x="212225" y="611898"/>
                </a:lnTo>
                <a:lnTo>
                  <a:pt x="223425" y="609591"/>
                </a:lnTo>
                <a:lnTo>
                  <a:pt x="232572" y="603299"/>
                </a:lnTo>
                <a:lnTo>
                  <a:pt x="238741" y="593966"/>
                </a:lnTo>
                <a:lnTo>
                  <a:pt x="241004" y="582536"/>
                </a:lnTo>
                <a:lnTo>
                  <a:pt x="241004" y="347573"/>
                </a:lnTo>
                <a:close/>
              </a:path>
              <a:path w="348615" h="612139">
                <a:moveTo>
                  <a:pt x="241004" y="102819"/>
                </a:moveTo>
                <a:lnTo>
                  <a:pt x="106701" y="102819"/>
                </a:lnTo>
                <a:lnTo>
                  <a:pt x="106701" y="103124"/>
                </a:lnTo>
                <a:lnTo>
                  <a:pt x="100046" y="104203"/>
                </a:lnTo>
                <a:lnTo>
                  <a:pt x="93963" y="108343"/>
                </a:lnTo>
                <a:lnTo>
                  <a:pt x="2421" y="287693"/>
                </a:lnTo>
                <a:lnTo>
                  <a:pt x="0" y="296269"/>
                </a:lnTo>
                <a:lnTo>
                  <a:pt x="953" y="304831"/>
                </a:lnTo>
                <a:lnTo>
                  <a:pt x="4981" y="312403"/>
                </a:lnTo>
                <a:lnTo>
                  <a:pt x="11781" y="318008"/>
                </a:lnTo>
                <a:lnTo>
                  <a:pt x="20182" y="320485"/>
                </a:lnTo>
                <a:lnTo>
                  <a:pt x="28572" y="319514"/>
                </a:lnTo>
                <a:lnTo>
                  <a:pt x="35993" y="315402"/>
                </a:lnTo>
                <a:lnTo>
                  <a:pt x="41487" y="308457"/>
                </a:lnTo>
                <a:lnTo>
                  <a:pt x="106701" y="180682"/>
                </a:lnTo>
                <a:lnTo>
                  <a:pt x="241004" y="180682"/>
                </a:lnTo>
                <a:lnTo>
                  <a:pt x="241004" y="179146"/>
                </a:lnTo>
                <a:lnTo>
                  <a:pt x="290669" y="179146"/>
                </a:lnTo>
                <a:lnTo>
                  <a:pt x="254402" y="108089"/>
                </a:lnTo>
                <a:lnTo>
                  <a:pt x="247963" y="103860"/>
                </a:lnTo>
                <a:lnTo>
                  <a:pt x="241004" y="102997"/>
                </a:lnTo>
                <a:lnTo>
                  <a:pt x="241004" y="102819"/>
                </a:lnTo>
                <a:close/>
              </a:path>
              <a:path w="348615" h="612139">
                <a:moveTo>
                  <a:pt x="290669" y="179146"/>
                </a:moveTo>
                <a:lnTo>
                  <a:pt x="241004" y="179146"/>
                </a:lnTo>
                <a:lnTo>
                  <a:pt x="307006" y="308457"/>
                </a:lnTo>
                <a:lnTo>
                  <a:pt x="328312" y="320485"/>
                </a:lnTo>
                <a:lnTo>
                  <a:pt x="336711" y="318008"/>
                </a:lnTo>
                <a:lnTo>
                  <a:pt x="343517" y="312403"/>
                </a:lnTo>
                <a:lnTo>
                  <a:pt x="347544" y="304831"/>
                </a:lnTo>
                <a:lnTo>
                  <a:pt x="348494" y="296269"/>
                </a:lnTo>
                <a:lnTo>
                  <a:pt x="346071" y="287693"/>
                </a:lnTo>
                <a:lnTo>
                  <a:pt x="290669" y="179146"/>
                </a:lnTo>
                <a:close/>
              </a:path>
              <a:path w="348615" h="612139">
                <a:moveTo>
                  <a:pt x="241004" y="180682"/>
                </a:moveTo>
                <a:lnTo>
                  <a:pt x="106701" y="180682"/>
                </a:lnTo>
                <a:lnTo>
                  <a:pt x="106701" y="308457"/>
                </a:lnTo>
                <a:lnTo>
                  <a:pt x="241004" y="308457"/>
                </a:lnTo>
                <a:lnTo>
                  <a:pt x="241004" y="180682"/>
                </a:lnTo>
                <a:close/>
              </a:path>
              <a:path w="348615" h="612139">
                <a:moveTo>
                  <a:pt x="173859" y="0"/>
                </a:moveTo>
                <a:lnTo>
                  <a:pt x="153317" y="4232"/>
                </a:lnTo>
                <a:lnTo>
                  <a:pt x="136545" y="15774"/>
                </a:lnTo>
                <a:lnTo>
                  <a:pt x="125237" y="32891"/>
                </a:lnTo>
                <a:lnTo>
                  <a:pt x="121090" y="53848"/>
                </a:lnTo>
                <a:lnTo>
                  <a:pt x="123351" y="69482"/>
                </a:lnTo>
                <a:lnTo>
                  <a:pt x="129687" y="83305"/>
                </a:lnTo>
                <a:lnTo>
                  <a:pt x="139430" y="94642"/>
                </a:lnTo>
                <a:lnTo>
                  <a:pt x="151913" y="102819"/>
                </a:lnTo>
                <a:lnTo>
                  <a:pt x="195792" y="102819"/>
                </a:lnTo>
                <a:lnTo>
                  <a:pt x="208280" y="94642"/>
                </a:lnTo>
                <a:lnTo>
                  <a:pt x="218023" y="83305"/>
                </a:lnTo>
                <a:lnTo>
                  <a:pt x="224356" y="69482"/>
                </a:lnTo>
                <a:lnTo>
                  <a:pt x="226615" y="53848"/>
                </a:lnTo>
                <a:lnTo>
                  <a:pt x="222468" y="32891"/>
                </a:lnTo>
                <a:lnTo>
                  <a:pt x="211162" y="15774"/>
                </a:lnTo>
                <a:lnTo>
                  <a:pt x="194393" y="4232"/>
                </a:lnTo>
                <a:lnTo>
                  <a:pt x="173859" y="0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956307-DBF0-47CE-90AA-FFC28E7D3B61}"/>
              </a:ext>
            </a:extLst>
          </p:cNvPr>
          <p:cNvGrpSpPr/>
          <p:nvPr/>
        </p:nvGrpSpPr>
        <p:grpSpPr>
          <a:xfrm>
            <a:off x="948018" y="2175078"/>
            <a:ext cx="545691" cy="526080"/>
            <a:chOff x="241758" y="2123752"/>
            <a:chExt cx="483870" cy="445673"/>
          </a:xfrm>
        </p:grpSpPr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8DF04FFC-9100-4A80-986C-A3E937F38B04}"/>
                </a:ext>
              </a:extLst>
            </p:cNvPr>
            <p:cNvSpPr/>
            <p:nvPr/>
          </p:nvSpPr>
          <p:spPr>
            <a:xfrm>
              <a:off x="322191" y="2123752"/>
              <a:ext cx="270017" cy="3039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rgbClr val="9D8A56"/>
                </a:solidFill>
              </a:endParaRPr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C88805A8-A1F1-457E-8AD7-7A51FD8B4284}"/>
                </a:ext>
              </a:extLst>
            </p:cNvPr>
            <p:cNvSpPr/>
            <p:nvPr/>
          </p:nvSpPr>
          <p:spPr>
            <a:xfrm>
              <a:off x="241758" y="2312250"/>
              <a:ext cx="483870" cy="257175"/>
            </a:xfrm>
            <a:custGeom>
              <a:avLst/>
              <a:gdLst/>
              <a:ahLst/>
              <a:cxnLst/>
              <a:rect l="l" t="t" r="r" b="b"/>
              <a:pathLst>
                <a:path w="483869" h="257175">
                  <a:moveTo>
                    <a:pt x="167728" y="87096"/>
                  </a:moveTo>
                  <a:lnTo>
                    <a:pt x="0" y="202476"/>
                  </a:lnTo>
                  <a:lnTo>
                    <a:pt x="37515" y="257009"/>
                  </a:lnTo>
                  <a:lnTo>
                    <a:pt x="152158" y="178142"/>
                  </a:lnTo>
                  <a:lnTo>
                    <a:pt x="283338" y="178142"/>
                  </a:lnTo>
                  <a:lnTo>
                    <a:pt x="328085" y="147358"/>
                  </a:lnTo>
                  <a:lnTo>
                    <a:pt x="211302" y="147358"/>
                  </a:lnTo>
                  <a:lnTo>
                    <a:pt x="169921" y="87210"/>
                  </a:lnTo>
                  <a:lnTo>
                    <a:pt x="167805" y="87210"/>
                  </a:lnTo>
                  <a:close/>
                </a:path>
                <a:path w="483869" h="257175">
                  <a:moveTo>
                    <a:pt x="283338" y="178142"/>
                  </a:moveTo>
                  <a:lnTo>
                    <a:pt x="152158" y="178142"/>
                  </a:lnTo>
                  <a:lnTo>
                    <a:pt x="194500" y="239712"/>
                  </a:lnTo>
                  <a:lnTo>
                    <a:pt x="249034" y="202196"/>
                  </a:lnTo>
                  <a:lnTo>
                    <a:pt x="248818" y="201891"/>
                  </a:lnTo>
                  <a:lnTo>
                    <a:pt x="283338" y="178142"/>
                  </a:lnTo>
                  <a:close/>
                </a:path>
                <a:path w="483869" h="257175">
                  <a:moveTo>
                    <a:pt x="483831" y="0"/>
                  </a:moveTo>
                  <a:lnTo>
                    <a:pt x="356044" y="228"/>
                  </a:lnTo>
                  <a:lnTo>
                    <a:pt x="378523" y="32334"/>
                  </a:lnTo>
                  <a:lnTo>
                    <a:pt x="211302" y="147358"/>
                  </a:lnTo>
                  <a:lnTo>
                    <a:pt x="328085" y="147358"/>
                  </a:lnTo>
                  <a:lnTo>
                    <a:pt x="416471" y="86550"/>
                  </a:lnTo>
                  <a:lnTo>
                    <a:pt x="452126" y="86550"/>
                  </a:lnTo>
                  <a:lnTo>
                    <a:pt x="483831" y="0"/>
                  </a:lnTo>
                  <a:close/>
                </a:path>
                <a:path w="483869" h="257175">
                  <a:moveTo>
                    <a:pt x="452126" y="86550"/>
                  </a:moveTo>
                  <a:lnTo>
                    <a:pt x="416471" y="86550"/>
                  </a:lnTo>
                  <a:lnTo>
                    <a:pt x="439877" y="119989"/>
                  </a:lnTo>
                  <a:lnTo>
                    <a:pt x="452126" y="86550"/>
                  </a:lnTo>
                  <a:close/>
                </a:path>
                <a:path w="483869" h="257175">
                  <a:moveTo>
                    <a:pt x="169240" y="86220"/>
                  </a:moveTo>
                  <a:lnTo>
                    <a:pt x="167805" y="87210"/>
                  </a:lnTo>
                  <a:lnTo>
                    <a:pt x="169921" y="87210"/>
                  </a:lnTo>
                  <a:lnTo>
                    <a:pt x="169240" y="86220"/>
                  </a:lnTo>
                  <a:close/>
                </a:path>
              </a:pathLst>
            </a:custGeom>
            <a:solidFill>
              <a:srgbClr val="9D8A5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9D8A56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156524A-1733-4326-B28B-A87073F622C7}"/>
              </a:ext>
            </a:extLst>
          </p:cNvPr>
          <p:cNvSpPr txBox="1"/>
          <p:nvPr/>
        </p:nvSpPr>
        <p:spPr>
          <a:xfrm>
            <a:off x="1477317" y="4234466"/>
            <a:ext cx="3373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/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If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no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improvements are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made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average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road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speeds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could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deteriorate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to </a:t>
            </a:r>
            <a:r>
              <a:rPr lang="en-US" sz="1200" b="1" spc="-5" dirty="0">
                <a:solidFill>
                  <a:srgbClr val="9D8A56"/>
                </a:solidFill>
                <a:latin typeface="Century Gothic" panose="020B0502020202020204" pitchFamily="34" charset="0"/>
                <a:cs typeface="Century Gothic"/>
              </a:rPr>
              <a:t>10km/</a:t>
            </a:r>
            <a:r>
              <a:rPr lang="en-US" sz="1200" b="1" spc="-5" dirty="0" err="1">
                <a:solidFill>
                  <a:srgbClr val="9D8A56"/>
                </a:solidFill>
                <a:latin typeface="Century Gothic" panose="020B0502020202020204" pitchFamily="34" charset="0"/>
                <a:cs typeface="Century Gothic"/>
              </a:rPr>
              <a:t>hr</a:t>
            </a:r>
            <a:r>
              <a:rPr lang="en-US" sz="1200" b="1" spc="-5" dirty="0">
                <a:solidFill>
                  <a:srgbClr val="9D8A56"/>
                </a:solidFill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by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US" sz="12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2037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  <a:p>
            <a:endParaRPr lang="en-GB" dirty="0"/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98FBF795-2E66-458B-893C-FE790DDAA796}"/>
              </a:ext>
            </a:extLst>
          </p:cNvPr>
          <p:cNvSpPr/>
          <p:nvPr/>
        </p:nvSpPr>
        <p:spPr>
          <a:xfrm>
            <a:off x="1153163" y="3881275"/>
            <a:ext cx="340546" cy="3052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B4BCBE8D-CA08-40ED-B190-8F41CC11610B}"/>
              </a:ext>
            </a:extLst>
          </p:cNvPr>
          <p:cNvSpPr/>
          <p:nvPr/>
        </p:nvSpPr>
        <p:spPr>
          <a:xfrm>
            <a:off x="995966" y="4071425"/>
            <a:ext cx="299720" cy="258445"/>
          </a:xfrm>
          <a:custGeom>
            <a:avLst/>
            <a:gdLst/>
            <a:ahLst/>
            <a:cxnLst/>
            <a:rect l="l" t="t" r="r" b="b"/>
            <a:pathLst>
              <a:path w="299719" h="258445">
                <a:moveTo>
                  <a:pt x="68821" y="207149"/>
                </a:moveTo>
                <a:lnTo>
                  <a:pt x="23901" y="207149"/>
                </a:lnTo>
                <a:lnTo>
                  <a:pt x="23901" y="233718"/>
                </a:lnTo>
                <a:lnTo>
                  <a:pt x="30920" y="252073"/>
                </a:lnTo>
                <a:lnTo>
                  <a:pt x="46361" y="258121"/>
                </a:lnTo>
                <a:lnTo>
                  <a:pt x="61802" y="251966"/>
                </a:lnTo>
                <a:lnTo>
                  <a:pt x="68821" y="233718"/>
                </a:lnTo>
                <a:lnTo>
                  <a:pt x="68821" y="207149"/>
                </a:lnTo>
                <a:close/>
              </a:path>
              <a:path w="299719" h="258445">
                <a:moveTo>
                  <a:pt x="275323" y="207149"/>
                </a:moveTo>
                <a:lnTo>
                  <a:pt x="230403" y="207149"/>
                </a:lnTo>
                <a:lnTo>
                  <a:pt x="230403" y="233718"/>
                </a:lnTo>
                <a:lnTo>
                  <a:pt x="237422" y="251966"/>
                </a:lnTo>
                <a:lnTo>
                  <a:pt x="252863" y="258121"/>
                </a:lnTo>
                <a:lnTo>
                  <a:pt x="268304" y="252073"/>
                </a:lnTo>
                <a:lnTo>
                  <a:pt x="275323" y="233718"/>
                </a:lnTo>
                <a:lnTo>
                  <a:pt x="275323" y="207149"/>
                </a:lnTo>
                <a:close/>
              </a:path>
              <a:path w="299719" h="258445">
                <a:moveTo>
                  <a:pt x="214096" y="0"/>
                </a:moveTo>
                <a:lnTo>
                  <a:pt x="85115" y="0"/>
                </a:lnTo>
                <a:lnTo>
                  <a:pt x="72550" y="1859"/>
                </a:lnTo>
                <a:lnTo>
                  <a:pt x="62985" y="6883"/>
                </a:lnTo>
                <a:lnTo>
                  <a:pt x="56097" y="14241"/>
                </a:lnTo>
                <a:lnTo>
                  <a:pt x="51562" y="23101"/>
                </a:lnTo>
                <a:lnTo>
                  <a:pt x="26974" y="88506"/>
                </a:lnTo>
                <a:lnTo>
                  <a:pt x="18655" y="91447"/>
                </a:lnTo>
                <a:lnTo>
                  <a:pt x="9839" y="98331"/>
                </a:lnTo>
                <a:lnTo>
                  <a:pt x="2846" y="109160"/>
                </a:lnTo>
                <a:lnTo>
                  <a:pt x="0" y="123939"/>
                </a:lnTo>
                <a:lnTo>
                  <a:pt x="0" y="207149"/>
                </a:lnTo>
                <a:lnTo>
                  <a:pt x="299224" y="207149"/>
                </a:lnTo>
                <a:lnTo>
                  <a:pt x="299224" y="156273"/>
                </a:lnTo>
                <a:lnTo>
                  <a:pt x="47078" y="156273"/>
                </a:lnTo>
                <a:lnTo>
                  <a:pt x="39003" y="154539"/>
                </a:lnTo>
                <a:lnTo>
                  <a:pt x="32407" y="149810"/>
                </a:lnTo>
                <a:lnTo>
                  <a:pt x="27958" y="142798"/>
                </a:lnTo>
                <a:lnTo>
                  <a:pt x="26327" y="134213"/>
                </a:lnTo>
                <a:lnTo>
                  <a:pt x="27958" y="125630"/>
                </a:lnTo>
                <a:lnTo>
                  <a:pt x="32407" y="118622"/>
                </a:lnTo>
                <a:lnTo>
                  <a:pt x="39003" y="113898"/>
                </a:lnTo>
                <a:lnTo>
                  <a:pt x="47078" y="112166"/>
                </a:lnTo>
                <a:lnTo>
                  <a:pt x="296955" y="112166"/>
                </a:lnTo>
                <a:lnTo>
                  <a:pt x="296375" y="109160"/>
                </a:lnTo>
                <a:lnTo>
                  <a:pt x="289377" y="98331"/>
                </a:lnTo>
                <a:lnTo>
                  <a:pt x="280552" y="91447"/>
                </a:lnTo>
                <a:lnTo>
                  <a:pt x="272224" y="88506"/>
                </a:lnTo>
                <a:lnTo>
                  <a:pt x="271646" y="86969"/>
                </a:lnTo>
                <a:lnTo>
                  <a:pt x="52425" y="86969"/>
                </a:lnTo>
                <a:lnTo>
                  <a:pt x="70942" y="36360"/>
                </a:lnTo>
                <a:lnTo>
                  <a:pt x="73253" y="29133"/>
                </a:lnTo>
                <a:lnTo>
                  <a:pt x="76720" y="23914"/>
                </a:lnTo>
                <a:lnTo>
                  <a:pt x="84823" y="23825"/>
                </a:lnTo>
                <a:lnTo>
                  <a:pt x="247909" y="23825"/>
                </a:lnTo>
                <a:lnTo>
                  <a:pt x="247637" y="23101"/>
                </a:lnTo>
                <a:lnTo>
                  <a:pt x="243103" y="14241"/>
                </a:lnTo>
                <a:lnTo>
                  <a:pt x="236220" y="6883"/>
                </a:lnTo>
                <a:lnTo>
                  <a:pt x="226659" y="1859"/>
                </a:lnTo>
                <a:lnTo>
                  <a:pt x="214096" y="0"/>
                </a:lnTo>
                <a:close/>
              </a:path>
              <a:path w="299719" h="258445">
                <a:moveTo>
                  <a:pt x="252133" y="112166"/>
                </a:moveTo>
                <a:lnTo>
                  <a:pt x="47078" y="112166"/>
                </a:lnTo>
                <a:lnTo>
                  <a:pt x="55152" y="113898"/>
                </a:lnTo>
                <a:lnTo>
                  <a:pt x="61744" y="118622"/>
                </a:lnTo>
                <a:lnTo>
                  <a:pt x="66188" y="125630"/>
                </a:lnTo>
                <a:lnTo>
                  <a:pt x="67818" y="134213"/>
                </a:lnTo>
                <a:lnTo>
                  <a:pt x="66188" y="142798"/>
                </a:lnTo>
                <a:lnTo>
                  <a:pt x="61744" y="149810"/>
                </a:lnTo>
                <a:lnTo>
                  <a:pt x="55152" y="154539"/>
                </a:lnTo>
                <a:lnTo>
                  <a:pt x="47078" y="156273"/>
                </a:lnTo>
                <a:lnTo>
                  <a:pt x="252133" y="156273"/>
                </a:lnTo>
                <a:lnTo>
                  <a:pt x="244057" y="154539"/>
                </a:lnTo>
                <a:lnTo>
                  <a:pt x="237461" y="149810"/>
                </a:lnTo>
                <a:lnTo>
                  <a:pt x="233012" y="142798"/>
                </a:lnTo>
                <a:lnTo>
                  <a:pt x="231381" y="134213"/>
                </a:lnTo>
                <a:lnTo>
                  <a:pt x="233012" y="125630"/>
                </a:lnTo>
                <a:lnTo>
                  <a:pt x="237461" y="118622"/>
                </a:lnTo>
                <a:lnTo>
                  <a:pt x="244057" y="113898"/>
                </a:lnTo>
                <a:lnTo>
                  <a:pt x="252133" y="112166"/>
                </a:lnTo>
                <a:close/>
              </a:path>
              <a:path w="299719" h="258445">
                <a:moveTo>
                  <a:pt x="296955" y="112166"/>
                </a:moveTo>
                <a:lnTo>
                  <a:pt x="252133" y="112166"/>
                </a:lnTo>
                <a:lnTo>
                  <a:pt x="260206" y="113898"/>
                </a:lnTo>
                <a:lnTo>
                  <a:pt x="266798" y="118622"/>
                </a:lnTo>
                <a:lnTo>
                  <a:pt x="271242" y="125630"/>
                </a:lnTo>
                <a:lnTo>
                  <a:pt x="272872" y="134213"/>
                </a:lnTo>
                <a:lnTo>
                  <a:pt x="271242" y="142798"/>
                </a:lnTo>
                <a:lnTo>
                  <a:pt x="266798" y="149810"/>
                </a:lnTo>
                <a:lnTo>
                  <a:pt x="260206" y="154539"/>
                </a:lnTo>
                <a:lnTo>
                  <a:pt x="252133" y="156273"/>
                </a:lnTo>
                <a:lnTo>
                  <a:pt x="299224" y="156273"/>
                </a:lnTo>
                <a:lnTo>
                  <a:pt x="299224" y="123939"/>
                </a:lnTo>
                <a:lnTo>
                  <a:pt x="296955" y="112166"/>
                </a:lnTo>
                <a:close/>
              </a:path>
              <a:path w="299719" h="258445">
                <a:moveTo>
                  <a:pt x="247909" y="23825"/>
                </a:moveTo>
                <a:lnTo>
                  <a:pt x="214388" y="23825"/>
                </a:lnTo>
                <a:lnTo>
                  <a:pt x="222478" y="23914"/>
                </a:lnTo>
                <a:lnTo>
                  <a:pt x="225958" y="29133"/>
                </a:lnTo>
                <a:lnTo>
                  <a:pt x="228269" y="36360"/>
                </a:lnTo>
                <a:lnTo>
                  <a:pt x="246773" y="86969"/>
                </a:lnTo>
                <a:lnTo>
                  <a:pt x="271646" y="86969"/>
                </a:lnTo>
                <a:lnTo>
                  <a:pt x="247909" y="23825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617B31-793C-4763-AC4A-0E2B24F883A9}"/>
              </a:ext>
            </a:extLst>
          </p:cNvPr>
          <p:cNvSpPr txBox="1"/>
          <p:nvPr/>
        </p:nvSpPr>
        <p:spPr>
          <a:xfrm>
            <a:off x="4040881" y="6669931"/>
            <a:ext cx="51031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Sources: Various. All sources for this contextual data are listed in Main Report.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How Gautrain is Delivering Change</a:t>
            </a:r>
            <a:b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</a:br>
            <a:r>
              <a:rPr lang="en-GB" sz="2400" b="1" i="1" dirty="0">
                <a:solidFill>
                  <a:srgbClr val="004890"/>
                </a:solidFill>
                <a:latin typeface="Century Gothic" panose="020B0502020202020204" pitchFamily="34" charset="0"/>
              </a:rPr>
              <a:t>Five Pillars of Impact</a:t>
            </a:r>
            <a:endParaRPr lang="en-US" sz="2800" b="1" i="1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317A8CF-98AC-427D-9D1B-E59FF56D0414}"/>
              </a:ext>
            </a:extLst>
          </p:cNvPr>
          <p:cNvSpPr/>
          <p:nvPr/>
        </p:nvSpPr>
        <p:spPr>
          <a:xfrm>
            <a:off x="2982474" y="2223027"/>
            <a:ext cx="3269333" cy="2842718"/>
          </a:xfrm>
          <a:custGeom>
            <a:avLst/>
            <a:gdLst/>
            <a:ahLst/>
            <a:cxnLst/>
            <a:rect l="l" t="t" r="r" b="b"/>
            <a:pathLst>
              <a:path w="4211955" h="3646804">
                <a:moveTo>
                  <a:pt x="2105685" y="0"/>
                </a:moveTo>
                <a:lnTo>
                  <a:pt x="0" y="1392821"/>
                </a:lnTo>
                <a:lnTo>
                  <a:pt x="804303" y="3646449"/>
                </a:lnTo>
                <a:lnTo>
                  <a:pt x="3407067" y="3646449"/>
                </a:lnTo>
                <a:lnTo>
                  <a:pt x="4211370" y="1392821"/>
                </a:lnTo>
                <a:lnTo>
                  <a:pt x="2105685" y="0"/>
                </a:lnTo>
                <a:close/>
              </a:path>
            </a:pathLst>
          </a:custGeom>
          <a:ln w="127000">
            <a:solidFill>
              <a:srgbClr val="D7D7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4C62DC5-1BAA-487C-9B30-653263DF2A94}"/>
              </a:ext>
            </a:extLst>
          </p:cNvPr>
          <p:cNvSpPr/>
          <p:nvPr/>
        </p:nvSpPr>
        <p:spPr>
          <a:xfrm>
            <a:off x="3792303" y="1376229"/>
            <a:ext cx="1674837" cy="1681971"/>
          </a:xfrm>
          <a:custGeom>
            <a:avLst/>
            <a:gdLst/>
            <a:ahLst/>
            <a:cxnLst/>
            <a:rect l="l" t="t" r="r" b="b"/>
            <a:pathLst>
              <a:path w="2157729" h="2157729">
                <a:moveTo>
                  <a:pt x="1078712" y="0"/>
                </a:moveTo>
                <a:lnTo>
                  <a:pt x="1030662" y="1051"/>
                </a:lnTo>
                <a:lnTo>
                  <a:pt x="983150" y="4174"/>
                </a:lnTo>
                <a:lnTo>
                  <a:pt x="936220" y="9327"/>
                </a:lnTo>
                <a:lnTo>
                  <a:pt x="889916" y="16465"/>
                </a:lnTo>
                <a:lnTo>
                  <a:pt x="844282" y="25544"/>
                </a:lnTo>
                <a:lnTo>
                  <a:pt x="799362" y="36520"/>
                </a:lnTo>
                <a:lnTo>
                  <a:pt x="755199" y="49351"/>
                </a:lnTo>
                <a:lnTo>
                  <a:pt x="711837" y="63990"/>
                </a:lnTo>
                <a:lnTo>
                  <a:pt x="669320" y="80396"/>
                </a:lnTo>
                <a:lnTo>
                  <a:pt x="627693" y="98524"/>
                </a:lnTo>
                <a:lnTo>
                  <a:pt x="586998" y="118330"/>
                </a:lnTo>
                <a:lnTo>
                  <a:pt x="547280" y="139770"/>
                </a:lnTo>
                <a:lnTo>
                  <a:pt x="508582" y="162801"/>
                </a:lnTo>
                <a:lnTo>
                  <a:pt x="470949" y="187378"/>
                </a:lnTo>
                <a:lnTo>
                  <a:pt x="434424" y="213459"/>
                </a:lnTo>
                <a:lnTo>
                  <a:pt x="399051" y="240998"/>
                </a:lnTo>
                <a:lnTo>
                  <a:pt x="364874" y="269953"/>
                </a:lnTo>
                <a:lnTo>
                  <a:pt x="331937" y="300279"/>
                </a:lnTo>
                <a:lnTo>
                  <a:pt x="300283" y="331932"/>
                </a:lnTo>
                <a:lnTo>
                  <a:pt x="269957" y="364869"/>
                </a:lnTo>
                <a:lnTo>
                  <a:pt x="241002" y="399046"/>
                </a:lnTo>
                <a:lnTo>
                  <a:pt x="213463" y="434419"/>
                </a:lnTo>
                <a:lnTo>
                  <a:pt x="187382" y="470943"/>
                </a:lnTo>
                <a:lnTo>
                  <a:pt x="162804" y="508577"/>
                </a:lnTo>
                <a:lnTo>
                  <a:pt x="139773" y="547274"/>
                </a:lnTo>
                <a:lnTo>
                  <a:pt x="118332" y="586992"/>
                </a:lnTo>
                <a:lnTo>
                  <a:pt x="98526" y="627687"/>
                </a:lnTo>
                <a:lnTo>
                  <a:pt x="80398" y="669315"/>
                </a:lnTo>
                <a:lnTo>
                  <a:pt x="63992" y="711832"/>
                </a:lnTo>
                <a:lnTo>
                  <a:pt x="49352" y="755194"/>
                </a:lnTo>
                <a:lnTo>
                  <a:pt x="36521" y="799357"/>
                </a:lnTo>
                <a:lnTo>
                  <a:pt x="25545" y="844278"/>
                </a:lnTo>
                <a:lnTo>
                  <a:pt x="16465" y="889913"/>
                </a:lnTo>
                <a:lnTo>
                  <a:pt x="9327" y="936218"/>
                </a:lnTo>
                <a:lnTo>
                  <a:pt x="4174" y="983148"/>
                </a:lnTo>
                <a:lnTo>
                  <a:pt x="1051" y="1030661"/>
                </a:lnTo>
                <a:lnTo>
                  <a:pt x="0" y="1078712"/>
                </a:lnTo>
                <a:lnTo>
                  <a:pt x="1051" y="1126762"/>
                </a:lnTo>
                <a:lnTo>
                  <a:pt x="4174" y="1174274"/>
                </a:lnTo>
                <a:lnTo>
                  <a:pt x="9327" y="1221204"/>
                </a:lnTo>
                <a:lnTo>
                  <a:pt x="16465" y="1267508"/>
                </a:lnTo>
                <a:lnTo>
                  <a:pt x="25545" y="1313142"/>
                </a:lnTo>
                <a:lnTo>
                  <a:pt x="36521" y="1358063"/>
                </a:lnTo>
                <a:lnTo>
                  <a:pt x="49352" y="1402226"/>
                </a:lnTo>
                <a:lnTo>
                  <a:pt x="63992" y="1445587"/>
                </a:lnTo>
                <a:lnTo>
                  <a:pt x="80398" y="1488104"/>
                </a:lnTo>
                <a:lnTo>
                  <a:pt x="98526" y="1529732"/>
                </a:lnTo>
                <a:lnTo>
                  <a:pt x="118332" y="1570426"/>
                </a:lnTo>
                <a:lnTo>
                  <a:pt x="139773" y="1610144"/>
                </a:lnTo>
                <a:lnTo>
                  <a:pt x="162804" y="1648842"/>
                </a:lnTo>
                <a:lnTo>
                  <a:pt x="187382" y="1686475"/>
                </a:lnTo>
                <a:lnTo>
                  <a:pt x="213463" y="1723000"/>
                </a:lnTo>
                <a:lnTo>
                  <a:pt x="241002" y="1758373"/>
                </a:lnTo>
                <a:lnTo>
                  <a:pt x="269957" y="1792550"/>
                </a:lnTo>
                <a:lnTo>
                  <a:pt x="300283" y="1825487"/>
                </a:lnTo>
                <a:lnTo>
                  <a:pt x="331937" y="1857141"/>
                </a:lnTo>
                <a:lnTo>
                  <a:pt x="364874" y="1887467"/>
                </a:lnTo>
                <a:lnTo>
                  <a:pt x="399051" y="1916422"/>
                </a:lnTo>
                <a:lnTo>
                  <a:pt x="434424" y="1943962"/>
                </a:lnTo>
                <a:lnTo>
                  <a:pt x="470949" y="1970042"/>
                </a:lnTo>
                <a:lnTo>
                  <a:pt x="508582" y="1994620"/>
                </a:lnTo>
                <a:lnTo>
                  <a:pt x="547280" y="2017651"/>
                </a:lnTo>
                <a:lnTo>
                  <a:pt x="586998" y="2039092"/>
                </a:lnTo>
                <a:lnTo>
                  <a:pt x="627693" y="2058898"/>
                </a:lnTo>
                <a:lnTo>
                  <a:pt x="669320" y="2077026"/>
                </a:lnTo>
                <a:lnTo>
                  <a:pt x="711837" y="2093432"/>
                </a:lnTo>
                <a:lnTo>
                  <a:pt x="755199" y="2108073"/>
                </a:lnTo>
                <a:lnTo>
                  <a:pt x="799362" y="2120903"/>
                </a:lnTo>
                <a:lnTo>
                  <a:pt x="844282" y="2131880"/>
                </a:lnTo>
                <a:lnTo>
                  <a:pt x="889916" y="2140959"/>
                </a:lnTo>
                <a:lnTo>
                  <a:pt x="936220" y="2148097"/>
                </a:lnTo>
                <a:lnTo>
                  <a:pt x="983150" y="2153250"/>
                </a:lnTo>
                <a:lnTo>
                  <a:pt x="1030662" y="2156374"/>
                </a:lnTo>
                <a:lnTo>
                  <a:pt x="1078712" y="2157425"/>
                </a:lnTo>
                <a:lnTo>
                  <a:pt x="1126762" y="2156374"/>
                </a:lnTo>
                <a:lnTo>
                  <a:pt x="1174274" y="2153250"/>
                </a:lnTo>
                <a:lnTo>
                  <a:pt x="1221204" y="2148097"/>
                </a:lnTo>
                <a:lnTo>
                  <a:pt x="1267508" y="2140959"/>
                </a:lnTo>
                <a:lnTo>
                  <a:pt x="1313142" y="2131880"/>
                </a:lnTo>
                <a:lnTo>
                  <a:pt x="1358063" y="2120903"/>
                </a:lnTo>
                <a:lnTo>
                  <a:pt x="1402226" y="2108073"/>
                </a:lnTo>
                <a:lnTo>
                  <a:pt x="1445587" y="2093432"/>
                </a:lnTo>
                <a:lnTo>
                  <a:pt x="1488104" y="2077026"/>
                </a:lnTo>
                <a:lnTo>
                  <a:pt x="1529732" y="2058898"/>
                </a:lnTo>
                <a:lnTo>
                  <a:pt x="1570426" y="2039092"/>
                </a:lnTo>
                <a:lnTo>
                  <a:pt x="1610144" y="2017651"/>
                </a:lnTo>
                <a:lnTo>
                  <a:pt x="1648842" y="1994620"/>
                </a:lnTo>
                <a:lnTo>
                  <a:pt x="1686475" y="1970042"/>
                </a:lnTo>
                <a:lnTo>
                  <a:pt x="1723000" y="1943962"/>
                </a:lnTo>
                <a:lnTo>
                  <a:pt x="1758373" y="1916422"/>
                </a:lnTo>
                <a:lnTo>
                  <a:pt x="1792550" y="1887467"/>
                </a:lnTo>
                <a:lnTo>
                  <a:pt x="1825487" y="1857141"/>
                </a:lnTo>
                <a:lnTo>
                  <a:pt x="1857141" y="1825487"/>
                </a:lnTo>
                <a:lnTo>
                  <a:pt x="1887467" y="1792550"/>
                </a:lnTo>
                <a:lnTo>
                  <a:pt x="1916422" y="1758373"/>
                </a:lnTo>
                <a:lnTo>
                  <a:pt x="1943962" y="1723000"/>
                </a:lnTo>
                <a:lnTo>
                  <a:pt x="1970042" y="1686475"/>
                </a:lnTo>
                <a:lnTo>
                  <a:pt x="1994620" y="1648842"/>
                </a:lnTo>
                <a:lnTo>
                  <a:pt x="2017651" y="1610144"/>
                </a:lnTo>
                <a:lnTo>
                  <a:pt x="2039092" y="1570426"/>
                </a:lnTo>
                <a:lnTo>
                  <a:pt x="2058898" y="1529732"/>
                </a:lnTo>
                <a:lnTo>
                  <a:pt x="2077026" y="1488104"/>
                </a:lnTo>
                <a:lnTo>
                  <a:pt x="2093432" y="1445587"/>
                </a:lnTo>
                <a:lnTo>
                  <a:pt x="2108073" y="1402226"/>
                </a:lnTo>
                <a:lnTo>
                  <a:pt x="2120903" y="1358063"/>
                </a:lnTo>
                <a:lnTo>
                  <a:pt x="2131880" y="1313142"/>
                </a:lnTo>
                <a:lnTo>
                  <a:pt x="2140959" y="1267508"/>
                </a:lnTo>
                <a:lnTo>
                  <a:pt x="2148097" y="1221204"/>
                </a:lnTo>
                <a:lnTo>
                  <a:pt x="2153250" y="1174274"/>
                </a:lnTo>
                <a:lnTo>
                  <a:pt x="2156374" y="1126762"/>
                </a:lnTo>
                <a:lnTo>
                  <a:pt x="2157425" y="1078712"/>
                </a:lnTo>
                <a:lnTo>
                  <a:pt x="2156374" y="1030661"/>
                </a:lnTo>
                <a:lnTo>
                  <a:pt x="2153250" y="983148"/>
                </a:lnTo>
                <a:lnTo>
                  <a:pt x="2148097" y="936218"/>
                </a:lnTo>
                <a:lnTo>
                  <a:pt x="2140959" y="889913"/>
                </a:lnTo>
                <a:lnTo>
                  <a:pt x="2131880" y="844278"/>
                </a:lnTo>
                <a:lnTo>
                  <a:pt x="2120903" y="799357"/>
                </a:lnTo>
                <a:lnTo>
                  <a:pt x="2108073" y="755194"/>
                </a:lnTo>
                <a:lnTo>
                  <a:pt x="2093432" y="711832"/>
                </a:lnTo>
                <a:lnTo>
                  <a:pt x="2077026" y="669315"/>
                </a:lnTo>
                <a:lnTo>
                  <a:pt x="2058898" y="627687"/>
                </a:lnTo>
                <a:lnTo>
                  <a:pt x="2039092" y="586992"/>
                </a:lnTo>
                <a:lnTo>
                  <a:pt x="2017651" y="547274"/>
                </a:lnTo>
                <a:lnTo>
                  <a:pt x="1994620" y="508577"/>
                </a:lnTo>
                <a:lnTo>
                  <a:pt x="1970042" y="470943"/>
                </a:lnTo>
                <a:lnTo>
                  <a:pt x="1943962" y="434419"/>
                </a:lnTo>
                <a:lnTo>
                  <a:pt x="1916422" y="399046"/>
                </a:lnTo>
                <a:lnTo>
                  <a:pt x="1887467" y="364869"/>
                </a:lnTo>
                <a:lnTo>
                  <a:pt x="1857141" y="331932"/>
                </a:lnTo>
                <a:lnTo>
                  <a:pt x="1825487" y="300279"/>
                </a:lnTo>
                <a:lnTo>
                  <a:pt x="1792550" y="269953"/>
                </a:lnTo>
                <a:lnTo>
                  <a:pt x="1758373" y="240998"/>
                </a:lnTo>
                <a:lnTo>
                  <a:pt x="1723000" y="213459"/>
                </a:lnTo>
                <a:lnTo>
                  <a:pt x="1686475" y="187378"/>
                </a:lnTo>
                <a:lnTo>
                  <a:pt x="1648842" y="162801"/>
                </a:lnTo>
                <a:lnTo>
                  <a:pt x="1610144" y="139770"/>
                </a:lnTo>
                <a:lnTo>
                  <a:pt x="1570426" y="118330"/>
                </a:lnTo>
                <a:lnTo>
                  <a:pt x="1529732" y="98524"/>
                </a:lnTo>
                <a:lnTo>
                  <a:pt x="1488104" y="80396"/>
                </a:lnTo>
                <a:lnTo>
                  <a:pt x="1445587" y="63990"/>
                </a:lnTo>
                <a:lnTo>
                  <a:pt x="1402226" y="49351"/>
                </a:lnTo>
                <a:lnTo>
                  <a:pt x="1358063" y="36520"/>
                </a:lnTo>
                <a:lnTo>
                  <a:pt x="1313142" y="25544"/>
                </a:lnTo>
                <a:lnTo>
                  <a:pt x="1267508" y="16465"/>
                </a:lnTo>
                <a:lnTo>
                  <a:pt x="1221204" y="9327"/>
                </a:lnTo>
                <a:lnTo>
                  <a:pt x="1174274" y="4174"/>
                </a:lnTo>
                <a:lnTo>
                  <a:pt x="1126762" y="1051"/>
                </a:lnTo>
                <a:lnTo>
                  <a:pt x="1078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280EB49-25CB-485B-94CD-062D5143DF38}"/>
              </a:ext>
            </a:extLst>
          </p:cNvPr>
          <p:cNvSpPr/>
          <p:nvPr/>
        </p:nvSpPr>
        <p:spPr>
          <a:xfrm>
            <a:off x="3792303" y="1376229"/>
            <a:ext cx="1674837" cy="1681971"/>
          </a:xfrm>
          <a:custGeom>
            <a:avLst/>
            <a:gdLst/>
            <a:ahLst/>
            <a:cxnLst/>
            <a:rect l="l" t="t" r="r" b="b"/>
            <a:pathLst>
              <a:path w="2157729" h="2157729">
                <a:moveTo>
                  <a:pt x="1078712" y="2157425"/>
                </a:moveTo>
                <a:lnTo>
                  <a:pt x="1126762" y="2156374"/>
                </a:lnTo>
                <a:lnTo>
                  <a:pt x="1174274" y="2153250"/>
                </a:lnTo>
                <a:lnTo>
                  <a:pt x="1221204" y="2148097"/>
                </a:lnTo>
                <a:lnTo>
                  <a:pt x="1267508" y="2140959"/>
                </a:lnTo>
                <a:lnTo>
                  <a:pt x="1313142" y="2131880"/>
                </a:lnTo>
                <a:lnTo>
                  <a:pt x="1358063" y="2120903"/>
                </a:lnTo>
                <a:lnTo>
                  <a:pt x="1402226" y="2108073"/>
                </a:lnTo>
                <a:lnTo>
                  <a:pt x="1445587" y="2093432"/>
                </a:lnTo>
                <a:lnTo>
                  <a:pt x="1488104" y="2077026"/>
                </a:lnTo>
                <a:lnTo>
                  <a:pt x="1529732" y="2058898"/>
                </a:lnTo>
                <a:lnTo>
                  <a:pt x="1570426" y="2039092"/>
                </a:lnTo>
                <a:lnTo>
                  <a:pt x="1610144" y="2017651"/>
                </a:lnTo>
                <a:lnTo>
                  <a:pt x="1648842" y="1994620"/>
                </a:lnTo>
                <a:lnTo>
                  <a:pt x="1686475" y="1970042"/>
                </a:lnTo>
                <a:lnTo>
                  <a:pt x="1723000" y="1943962"/>
                </a:lnTo>
                <a:lnTo>
                  <a:pt x="1758373" y="1916422"/>
                </a:lnTo>
                <a:lnTo>
                  <a:pt x="1792550" y="1887467"/>
                </a:lnTo>
                <a:lnTo>
                  <a:pt x="1825487" y="1857141"/>
                </a:lnTo>
                <a:lnTo>
                  <a:pt x="1857141" y="1825487"/>
                </a:lnTo>
                <a:lnTo>
                  <a:pt x="1887467" y="1792550"/>
                </a:lnTo>
                <a:lnTo>
                  <a:pt x="1916422" y="1758373"/>
                </a:lnTo>
                <a:lnTo>
                  <a:pt x="1943962" y="1723000"/>
                </a:lnTo>
                <a:lnTo>
                  <a:pt x="1970042" y="1686475"/>
                </a:lnTo>
                <a:lnTo>
                  <a:pt x="1994620" y="1648842"/>
                </a:lnTo>
                <a:lnTo>
                  <a:pt x="2017651" y="1610144"/>
                </a:lnTo>
                <a:lnTo>
                  <a:pt x="2039092" y="1570426"/>
                </a:lnTo>
                <a:lnTo>
                  <a:pt x="2058898" y="1529732"/>
                </a:lnTo>
                <a:lnTo>
                  <a:pt x="2077026" y="1488104"/>
                </a:lnTo>
                <a:lnTo>
                  <a:pt x="2093432" y="1445587"/>
                </a:lnTo>
                <a:lnTo>
                  <a:pt x="2108073" y="1402226"/>
                </a:lnTo>
                <a:lnTo>
                  <a:pt x="2120903" y="1358063"/>
                </a:lnTo>
                <a:lnTo>
                  <a:pt x="2131880" y="1313142"/>
                </a:lnTo>
                <a:lnTo>
                  <a:pt x="2140959" y="1267508"/>
                </a:lnTo>
                <a:lnTo>
                  <a:pt x="2148097" y="1221204"/>
                </a:lnTo>
                <a:lnTo>
                  <a:pt x="2153250" y="1174274"/>
                </a:lnTo>
                <a:lnTo>
                  <a:pt x="2156374" y="1126762"/>
                </a:lnTo>
                <a:lnTo>
                  <a:pt x="2157425" y="1078712"/>
                </a:lnTo>
                <a:lnTo>
                  <a:pt x="2156374" y="1030661"/>
                </a:lnTo>
                <a:lnTo>
                  <a:pt x="2153250" y="983148"/>
                </a:lnTo>
                <a:lnTo>
                  <a:pt x="2148097" y="936218"/>
                </a:lnTo>
                <a:lnTo>
                  <a:pt x="2140959" y="889913"/>
                </a:lnTo>
                <a:lnTo>
                  <a:pt x="2131880" y="844278"/>
                </a:lnTo>
                <a:lnTo>
                  <a:pt x="2120903" y="799357"/>
                </a:lnTo>
                <a:lnTo>
                  <a:pt x="2108073" y="755194"/>
                </a:lnTo>
                <a:lnTo>
                  <a:pt x="2093432" y="711832"/>
                </a:lnTo>
                <a:lnTo>
                  <a:pt x="2077026" y="669315"/>
                </a:lnTo>
                <a:lnTo>
                  <a:pt x="2058898" y="627687"/>
                </a:lnTo>
                <a:lnTo>
                  <a:pt x="2039092" y="586992"/>
                </a:lnTo>
                <a:lnTo>
                  <a:pt x="2017651" y="547274"/>
                </a:lnTo>
                <a:lnTo>
                  <a:pt x="1994620" y="508577"/>
                </a:lnTo>
                <a:lnTo>
                  <a:pt x="1970042" y="470943"/>
                </a:lnTo>
                <a:lnTo>
                  <a:pt x="1943962" y="434419"/>
                </a:lnTo>
                <a:lnTo>
                  <a:pt x="1916422" y="399046"/>
                </a:lnTo>
                <a:lnTo>
                  <a:pt x="1887467" y="364869"/>
                </a:lnTo>
                <a:lnTo>
                  <a:pt x="1857141" y="331932"/>
                </a:lnTo>
                <a:lnTo>
                  <a:pt x="1825487" y="300279"/>
                </a:lnTo>
                <a:lnTo>
                  <a:pt x="1792550" y="269953"/>
                </a:lnTo>
                <a:lnTo>
                  <a:pt x="1758373" y="240998"/>
                </a:lnTo>
                <a:lnTo>
                  <a:pt x="1723000" y="213459"/>
                </a:lnTo>
                <a:lnTo>
                  <a:pt x="1686475" y="187378"/>
                </a:lnTo>
                <a:lnTo>
                  <a:pt x="1648842" y="162801"/>
                </a:lnTo>
                <a:lnTo>
                  <a:pt x="1610144" y="139770"/>
                </a:lnTo>
                <a:lnTo>
                  <a:pt x="1570426" y="118330"/>
                </a:lnTo>
                <a:lnTo>
                  <a:pt x="1529732" y="98524"/>
                </a:lnTo>
                <a:lnTo>
                  <a:pt x="1488104" y="80396"/>
                </a:lnTo>
                <a:lnTo>
                  <a:pt x="1445587" y="63990"/>
                </a:lnTo>
                <a:lnTo>
                  <a:pt x="1402226" y="49351"/>
                </a:lnTo>
                <a:lnTo>
                  <a:pt x="1358063" y="36520"/>
                </a:lnTo>
                <a:lnTo>
                  <a:pt x="1313142" y="25544"/>
                </a:lnTo>
                <a:lnTo>
                  <a:pt x="1267508" y="16465"/>
                </a:lnTo>
                <a:lnTo>
                  <a:pt x="1221204" y="9327"/>
                </a:lnTo>
                <a:lnTo>
                  <a:pt x="1174274" y="4174"/>
                </a:lnTo>
                <a:lnTo>
                  <a:pt x="1126762" y="1051"/>
                </a:lnTo>
                <a:lnTo>
                  <a:pt x="1078712" y="0"/>
                </a:lnTo>
                <a:lnTo>
                  <a:pt x="1030662" y="1051"/>
                </a:lnTo>
                <a:lnTo>
                  <a:pt x="983150" y="4174"/>
                </a:lnTo>
                <a:lnTo>
                  <a:pt x="936220" y="9327"/>
                </a:lnTo>
                <a:lnTo>
                  <a:pt x="889916" y="16465"/>
                </a:lnTo>
                <a:lnTo>
                  <a:pt x="844282" y="25544"/>
                </a:lnTo>
                <a:lnTo>
                  <a:pt x="799362" y="36520"/>
                </a:lnTo>
                <a:lnTo>
                  <a:pt x="755199" y="49351"/>
                </a:lnTo>
                <a:lnTo>
                  <a:pt x="711837" y="63990"/>
                </a:lnTo>
                <a:lnTo>
                  <a:pt x="669320" y="80396"/>
                </a:lnTo>
                <a:lnTo>
                  <a:pt x="627693" y="98524"/>
                </a:lnTo>
                <a:lnTo>
                  <a:pt x="586998" y="118330"/>
                </a:lnTo>
                <a:lnTo>
                  <a:pt x="547280" y="139770"/>
                </a:lnTo>
                <a:lnTo>
                  <a:pt x="508582" y="162801"/>
                </a:lnTo>
                <a:lnTo>
                  <a:pt x="470949" y="187378"/>
                </a:lnTo>
                <a:lnTo>
                  <a:pt x="434424" y="213459"/>
                </a:lnTo>
                <a:lnTo>
                  <a:pt x="399051" y="240998"/>
                </a:lnTo>
                <a:lnTo>
                  <a:pt x="364874" y="269953"/>
                </a:lnTo>
                <a:lnTo>
                  <a:pt x="331937" y="300279"/>
                </a:lnTo>
                <a:lnTo>
                  <a:pt x="300283" y="331932"/>
                </a:lnTo>
                <a:lnTo>
                  <a:pt x="269957" y="364869"/>
                </a:lnTo>
                <a:lnTo>
                  <a:pt x="241002" y="399046"/>
                </a:lnTo>
                <a:lnTo>
                  <a:pt x="213463" y="434419"/>
                </a:lnTo>
                <a:lnTo>
                  <a:pt x="187382" y="470943"/>
                </a:lnTo>
                <a:lnTo>
                  <a:pt x="162804" y="508577"/>
                </a:lnTo>
                <a:lnTo>
                  <a:pt x="139773" y="547274"/>
                </a:lnTo>
                <a:lnTo>
                  <a:pt x="118332" y="586992"/>
                </a:lnTo>
                <a:lnTo>
                  <a:pt x="98526" y="627687"/>
                </a:lnTo>
                <a:lnTo>
                  <a:pt x="80398" y="669315"/>
                </a:lnTo>
                <a:lnTo>
                  <a:pt x="63992" y="711832"/>
                </a:lnTo>
                <a:lnTo>
                  <a:pt x="49352" y="755194"/>
                </a:lnTo>
                <a:lnTo>
                  <a:pt x="36521" y="799357"/>
                </a:lnTo>
                <a:lnTo>
                  <a:pt x="25545" y="844278"/>
                </a:lnTo>
                <a:lnTo>
                  <a:pt x="16465" y="889913"/>
                </a:lnTo>
                <a:lnTo>
                  <a:pt x="9327" y="936218"/>
                </a:lnTo>
                <a:lnTo>
                  <a:pt x="4174" y="983148"/>
                </a:lnTo>
                <a:lnTo>
                  <a:pt x="1051" y="1030661"/>
                </a:lnTo>
                <a:lnTo>
                  <a:pt x="0" y="1078712"/>
                </a:lnTo>
                <a:lnTo>
                  <a:pt x="1051" y="1126762"/>
                </a:lnTo>
                <a:lnTo>
                  <a:pt x="4174" y="1174274"/>
                </a:lnTo>
                <a:lnTo>
                  <a:pt x="9327" y="1221204"/>
                </a:lnTo>
                <a:lnTo>
                  <a:pt x="16465" y="1267508"/>
                </a:lnTo>
                <a:lnTo>
                  <a:pt x="25545" y="1313142"/>
                </a:lnTo>
                <a:lnTo>
                  <a:pt x="36521" y="1358063"/>
                </a:lnTo>
                <a:lnTo>
                  <a:pt x="49352" y="1402226"/>
                </a:lnTo>
                <a:lnTo>
                  <a:pt x="63992" y="1445587"/>
                </a:lnTo>
                <a:lnTo>
                  <a:pt x="80398" y="1488104"/>
                </a:lnTo>
                <a:lnTo>
                  <a:pt x="98526" y="1529732"/>
                </a:lnTo>
                <a:lnTo>
                  <a:pt x="118332" y="1570426"/>
                </a:lnTo>
                <a:lnTo>
                  <a:pt x="139773" y="1610144"/>
                </a:lnTo>
                <a:lnTo>
                  <a:pt x="162804" y="1648842"/>
                </a:lnTo>
                <a:lnTo>
                  <a:pt x="187382" y="1686475"/>
                </a:lnTo>
                <a:lnTo>
                  <a:pt x="213463" y="1723000"/>
                </a:lnTo>
                <a:lnTo>
                  <a:pt x="241002" y="1758373"/>
                </a:lnTo>
                <a:lnTo>
                  <a:pt x="269957" y="1792550"/>
                </a:lnTo>
                <a:lnTo>
                  <a:pt x="300283" y="1825487"/>
                </a:lnTo>
                <a:lnTo>
                  <a:pt x="331937" y="1857141"/>
                </a:lnTo>
                <a:lnTo>
                  <a:pt x="364874" y="1887467"/>
                </a:lnTo>
                <a:lnTo>
                  <a:pt x="399051" y="1916422"/>
                </a:lnTo>
                <a:lnTo>
                  <a:pt x="434424" y="1943962"/>
                </a:lnTo>
                <a:lnTo>
                  <a:pt x="470949" y="1970042"/>
                </a:lnTo>
                <a:lnTo>
                  <a:pt x="508582" y="1994620"/>
                </a:lnTo>
                <a:lnTo>
                  <a:pt x="547280" y="2017651"/>
                </a:lnTo>
                <a:lnTo>
                  <a:pt x="586998" y="2039092"/>
                </a:lnTo>
                <a:lnTo>
                  <a:pt x="627693" y="2058898"/>
                </a:lnTo>
                <a:lnTo>
                  <a:pt x="669320" y="2077026"/>
                </a:lnTo>
                <a:lnTo>
                  <a:pt x="711837" y="2093432"/>
                </a:lnTo>
                <a:lnTo>
                  <a:pt x="755199" y="2108073"/>
                </a:lnTo>
                <a:lnTo>
                  <a:pt x="799362" y="2120903"/>
                </a:lnTo>
                <a:lnTo>
                  <a:pt x="844282" y="2131880"/>
                </a:lnTo>
                <a:lnTo>
                  <a:pt x="889916" y="2140959"/>
                </a:lnTo>
                <a:lnTo>
                  <a:pt x="936220" y="2148097"/>
                </a:lnTo>
                <a:lnTo>
                  <a:pt x="983150" y="2153250"/>
                </a:lnTo>
                <a:lnTo>
                  <a:pt x="1030662" y="2156374"/>
                </a:lnTo>
                <a:lnTo>
                  <a:pt x="1078712" y="2157425"/>
                </a:lnTo>
                <a:close/>
              </a:path>
            </a:pathLst>
          </a:custGeom>
          <a:ln w="12700">
            <a:solidFill>
              <a:srgbClr val="004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4B0B7628-A19D-4E6B-B582-A97EBC8174DB}"/>
              </a:ext>
            </a:extLst>
          </p:cNvPr>
          <p:cNvSpPr/>
          <p:nvPr/>
        </p:nvSpPr>
        <p:spPr>
          <a:xfrm>
            <a:off x="2204519" y="2431831"/>
            <a:ext cx="1674837" cy="1681971"/>
          </a:xfrm>
          <a:custGeom>
            <a:avLst/>
            <a:gdLst/>
            <a:ahLst/>
            <a:cxnLst/>
            <a:rect l="l" t="t" r="r" b="b"/>
            <a:pathLst>
              <a:path w="2157730" h="2157729">
                <a:moveTo>
                  <a:pt x="1078712" y="0"/>
                </a:moveTo>
                <a:lnTo>
                  <a:pt x="1030662" y="1051"/>
                </a:lnTo>
                <a:lnTo>
                  <a:pt x="983150" y="4174"/>
                </a:lnTo>
                <a:lnTo>
                  <a:pt x="936220" y="9327"/>
                </a:lnTo>
                <a:lnTo>
                  <a:pt x="889916" y="16465"/>
                </a:lnTo>
                <a:lnTo>
                  <a:pt x="844282" y="25545"/>
                </a:lnTo>
                <a:lnTo>
                  <a:pt x="799362" y="36521"/>
                </a:lnTo>
                <a:lnTo>
                  <a:pt x="755199" y="49352"/>
                </a:lnTo>
                <a:lnTo>
                  <a:pt x="711837" y="63992"/>
                </a:lnTo>
                <a:lnTo>
                  <a:pt x="669320" y="80398"/>
                </a:lnTo>
                <a:lnTo>
                  <a:pt x="627693" y="98526"/>
                </a:lnTo>
                <a:lnTo>
                  <a:pt x="586998" y="118332"/>
                </a:lnTo>
                <a:lnTo>
                  <a:pt x="547280" y="139773"/>
                </a:lnTo>
                <a:lnTo>
                  <a:pt x="508582" y="162804"/>
                </a:lnTo>
                <a:lnTo>
                  <a:pt x="470949" y="187382"/>
                </a:lnTo>
                <a:lnTo>
                  <a:pt x="434424" y="213463"/>
                </a:lnTo>
                <a:lnTo>
                  <a:pt x="399051" y="241002"/>
                </a:lnTo>
                <a:lnTo>
                  <a:pt x="364874" y="269957"/>
                </a:lnTo>
                <a:lnTo>
                  <a:pt x="331937" y="300283"/>
                </a:lnTo>
                <a:lnTo>
                  <a:pt x="300283" y="331937"/>
                </a:lnTo>
                <a:lnTo>
                  <a:pt x="269957" y="364874"/>
                </a:lnTo>
                <a:lnTo>
                  <a:pt x="241002" y="399051"/>
                </a:lnTo>
                <a:lnTo>
                  <a:pt x="213463" y="434424"/>
                </a:lnTo>
                <a:lnTo>
                  <a:pt x="187382" y="470949"/>
                </a:lnTo>
                <a:lnTo>
                  <a:pt x="162804" y="508582"/>
                </a:lnTo>
                <a:lnTo>
                  <a:pt x="139773" y="547280"/>
                </a:lnTo>
                <a:lnTo>
                  <a:pt x="118332" y="586998"/>
                </a:lnTo>
                <a:lnTo>
                  <a:pt x="98526" y="627693"/>
                </a:lnTo>
                <a:lnTo>
                  <a:pt x="80398" y="669320"/>
                </a:lnTo>
                <a:lnTo>
                  <a:pt x="63992" y="711837"/>
                </a:lnTo>
                <a:lnTo>
                  <a:pt x="49352" y="755199"/>
                </a:lnTo>
                <a:lnTo>
                  <a:pt x="36521" y="799362"/>
                </a:lnTo>
                <a:lnTo>
                  <a:pt x="25545" y="844282"/>
                </a:lnTo>
                <a:lnTo>
                  <a:pt x="16465" y="889916"/>
                </a:lnTo>
                <a:lnTo>
                  <a:pt x="9327" y="936220"/>
                </a:lnTo>
                <a:lnTo>
                  <a:pt x="4174" y="983150"/>
                </a:lnTo>
                <a:lnTo>
                  <a:pt x="1051" y="1030662"/>
                </a:lnTo>
                <a:lnTo>
                  <a:pt x="0" y="1078712"/>
                </a:lnTo>
                <a:lnTo>
                  <a:pt x="1051" y="1126762"/>
                </a:lnTo>
                <a:lnTo>
                  <a:pt x="4174" y="1174274"/>
                </a:lnTo>
                <a:lnTo>
                  <a:pt x="9327" y="1221204"/>
                </a:lnTo>
                <a:lnTo>
                  <a:pt x="16465" y="1267508"/>
                </a:lnTo>
                <a:lnTo>
                  <a:pt x="25545" y="1313142"/>
                </a:lnTo>
                <a:lnTo>
                  <a:pt x="36521" y="1358063"/>
                </a:lnTo>
                <a:lnTo>
                  <a:pt x="49352" y="1402226"/>
                </a:lnTo>
                <a:lnTo>
                  <a:pt x="63992" y="1445587"/>
                </a:lnTo>
                <a:lnTo>
                  <a:pt x="80398" y="1488104"/>
                </a:lnTo>
                <a:lnTo>
                  <a:pt x="98526" y="1529732"/>
                </a:lnTo>
                <a:lnTo>
                  <a:pt x="118332" y="1570426"/>
                </a:lnTo>
                <a:lnTo>
                  <a:pt x="139773" y="1610144"/>
                </a:lnTo>
                <a:lnTo>
                  <a:pt x="162804" y="1648842"/>
                </a:lnTo>
                <a:lnTo>
                  <a:pt x="187382" y="1686475"/>
                </a:lnTo>
                <a:lnTo>
                  <a:pt x="213463" y="1723000"/>
                </a:lnTo>
                <a:lnTo>
                  <a:pt x="241002" y="1758373"/>
                </a:lnTo>
                <a:lnTo>
                  <a:pt x="269957" y="1792550"/>
                </a:lnTo>
                <a:lnTo>
                  <a:pt x="300283" y="1825487"/>
                </a:lnTo>
                <a:lnTo>
                  <a:pt x="331937" y="1857141"/>
                </a:lnTo>
                <a:lnTo>
                  <a:pt x="364874" y="1887467"/>
                </a:lnTo>
                <a:lnTo>
                  <a:pt x="399051" y="1916422"/>
                </a:lnTo>
                <a:lnTo>
                  <a:pt x="434424" y="1943962"/>
                </a:lnTo>
                <a:lnTo>
                  <a:pt x="470949" y="1970042"/>
                </a:lnTo>
                <a:lnTo>
                  <a:pt x="508582" y="1994620"/>
                </a:lnTo>
                <a:lnTo>
                  <a:pt x="547280" y="2017651"/>
                </a:lnTo>
                <a:lnTo>
                  <a:pt x="586998" y="2039092"/>
                </a:lnTo>
                <a:lnTo>
                  <a:pt x="627693" y="2058898"/>
                </a:lnTo>
                <a:lnTo>
                  <a:pt x="669320" y="2077026"/>
                </a:lnTo>
                <a:lnTo>
                  <a:pt x="711837" y="2093432"/>
                </a:lnTo>
                <a:lnTo>
                  <a:pt x="755199" y="2108073"/>
                </a:lnTo>
                <a:lnTo>
                  <a:pt x="799362" y="2120903"/>
                </a:lnTo>
                <a:lnTo>
                  <a:pt x="844282" y="2131880"/>
                </a:lnTo>
                <a:lnTo>
                  <a:pt x="889916" y="2140959"/>
                </a:lnTo>
                <a:lnTo>
                  <a:pt x="936220" y="2148097"/>
                </a:lnTo>
                <a:lnTo>
                  <a:pt x="983150" y="2153250"/>
                </a:lnTo>
                <a:lnTo>
                  <a:pt x="1030662" y="2156374"/>
                </a:lnTo>
                <a:lnTo>
                  <a:pt x="1078712" y="2157425"/>
                </a:lnTo>
                <a:lnTo>
                  <a:pt x="1126762" y="2156374"/>
                </a:lnTo>
                <a:lnTo>
                  <a:pt x="1174274" y="2153250"/>
                </a:lnTo>
                <a:lnTo>
                  <a:pt x="1221204" y="2148097"/>
                </a:lnTo>
                <a:lnTo>
                  <a:pt x="1267508" y="2140959"/>
                </a:lnTo>
                <a:lnTo>
                  <a:pt x="1313142" y="2131880"/>
                </a:lnTo>
                <a:lnTo>
                  <a:pt x="1358063" y="2120903"/>
                </a:lnTo>
                <a:lnTo>
                  <a:pt x="1402226" y="2108073"/>
                </a:lnTo>
                <a:lnTo>
                  <a:pt x="1445587" y="2093432"/>
                </a:lnTo>
                <a:lnTo>
                  <a:pt x="1488104" y="2077026"/>
                </a:lnTo>
                <a:lnTo>
                  <a:pt x="1529732" y="2058898"/>
                </a:lnTo>
                <a:lnTo>
                  <a:pt x="1570426" y="2039092"/>
                </a:lnTo>
                <a:lnTo>
                  <a:pt x="1610144" y="2017651"/>
                </a:lnTo>
                <a:lnTo>
                  <a:pt x="1648842" y="1994620"/>
                </a:lnTo>
                <a:lnTo>
                  <a:pt x="1686475" y="1970042"/>
                </a:lnTo>
                <a:lnTo>
                  <a:pt x="1723000" y="1943962"/>
                </a:lnTo>
                <a:lnTo>
                  <a:pt x="1758373" y="1916422"/>
                </a:lnTo>
                <a:lnTo>
                  <a:pt x="1792550" y="1887467"/>
                </a:lnTo>
                <a:lnTo>
                  <a:pt x="1825487" y="1857141"/>
                </a:lnTo>
                <a:lnTo>
                  <a:pt x="1857141" y="1825487"/>
                </a:lnTo>
                <a:lnTo>
                  <a:pt x="1887467" y="1792550"/>
                </a:lnTo>
                <a:lnTo>
                  <a:pt x="1916422" y="1758373"/>
                </a:lnTo>
                <a:lnTo>
                  <a:pt x="1943962" y="1723000"/>
                </a:lnTo>
                <a:lnTo>
                  <a:pt x="1970042" y="1686475"/>
                </a:lnTo>
                <a:lnTo>
                  <a:pt x="1994620" y="1648842"/>
                </a:lnTo>
                <a:lnTo>
                  <a:pt x="2017651" y="1610144"/>
                </a:lnTo>
                <a:lnTo>
                  <a:pt x="2039092" y="1570426"/>
                </a:lnTo>
                <a:lnTo>
                  <a:pt x="2058898" y="1529732"/>
                </a:lnTo>
                <a:lnTo>
                  <a:pt x="2077026" y="1488104"/>
                </a:lnTo>
                <a:lnTo>
                  <a:pt x="2093432" y="1445587"/>
                </a:lnTo>
                <a:lnTo>
                  <a:pt x="2108073" y="1402226"/>
                </a:lnTo>
                <a:lnTo>
                  <a:pt x="2120903" y="1358063"/>
                </a:lnTo>
                <a:lnTo>
                  <a:pt x="2131880" y="1313142"/>
                </a:lnTo>
                <a:lnTo>
                  <a:pt x="2140959" y="1267508"/>
                </a:lnTo>
                <a:lnTo>
                  <a:pt x="2148097" y="1221204"/>
                </a:lnTo>
                <a:lnTo>
                  <a:pt x="2153250" y="1174274"/>
                </a:lnTo>
                <a:lnTo>
                  <a:pt x="2156374" y="1126762"/>
                </a:lnTo>
                <a:lnTo>
                  <a:pt x="2157425" y="1078712"/>
                </a:lnTo>
                <a:lnTo>
                  <a:pt x="2156374" y="1030662"/>
                </a:lnTo>
                <a:lnTo>
                  <a:pt x="2153250" y="983150"/>
                </a:lnTo>
                <a:lnTo>
                  <a:pt x="2148097" y="936220"/>
                </a:lnTo>
                <a:lnTo>
                  <a:pt x="2140959" y="889916"/>
                </a:lnTo>
                <a:lnTo>
                  <a:pt x="2131880" y="844282"/>
                </a:lnTo>
                <a:lnTo>
                  <a:pt x="2120903" y="799362"/>
                </a:lnTo>
                <a:lnTo>
                  <a:pt x="2108073" y="755199"/>
                </a:lnTo>
                <a:lnTo>
                  <a:pt x="2093432" y="711837"/>
                </a:lnTo>
                <a:lnTo>
                  <a:pt x="2077026" y="669320"/>
                </a:lnTo>
                <a:lnTo>
                  <a:pt x="2058898" y="627693"/>
                </a:lnTo>
                <a:lnTo>
                  <a:pt x="2039092" y="586998"/>
                </a:lnTo>
                <a:lnTo>
                  <a:pt x="2017651" y="547280"/>
                </a:lnTo>
                <a:lnTo>
                  <a:pt x="1994620" y="508582"/>
                </a:lnTo>
                <a:lnTo>
                  <a:pt x="1970042" y="470949"/>
                </a:lnTo>
                <a:lnTo>
                  <a:pt x="1943962" y="434424"/>
                </a:lnTo>
                <a:lnTo>
                  <a:pt x="1916422" y="399051"/>
                </a:lnTo>
                <a:lnTo>
                  <a:pt x="1887467" y="364874"/>
                </a:lnTo>
                <a:lnTo>
                  <a:pt x="1857141" y="331937"/>
                </a:lnTo>
                <a:lnTo>
                  <a:pt x="1825487" y="300283"/>
                </a:lnTo>
                <a:lnTo>
                  <a:pt x="1792550" y="269957"/>
                </a:lnTo>
                <a:lnTo>
                  <a:pt x="1758373" y="241002"/>
                </a:lnTo>
                <a:lnTo>
                  <a:pt x="1723000" y="213463"/>
                </a:lnTo>
                <a:lnTo>
                  <a:pt x="1686475" y="187382"/>
                </a:lnTo>
                <a:lnTo>
                  <a:pt x="1648842" y="162804"/>
                </a:lnTo>
                <a:lnTo>
                  <a:pt x="1610144" y="139773"/>
                </a:lnTo>
                <a:lnTo>
                  <a:pt x="1570426" y="118332"/>
                </a:lnTo>
                <a:lnTo>
                  <a:pt x="1529732" y="98526"/>
                </a:lnTo>
                <a:lnTo>
                  <a:pt x="1488104" y="80398"/>
                </a:lnTo>
                <a:lnTo>
                  <a:pt x="1445587" y="63992"/>
                </a:lnTo>
                <a:lnTo>
                  <a:pt x="1402226" y="49352"/>
                </a:lnTo>
                <a:lnTo>
                  <a:pt x="1358063" y="36521"/>
                </a:lnTo>
                <a:lnTo>
                  <a:pt x="1313142" y="25545"/>
                </a:lnTo>
                <a:lnTo>
                  <a:pt x="1267508" y="16465"/>
                </a:lnTo>
                <a:lnTo>
                  <a:pt x="1221204" y="9327"/>
                </a:lnTo>
                <a:lnTo>
                  <a:pt x="1174274" y="4174"/>
                </a:lnTo>
                <a:lnTo>
                  <a:pt x="1126762" y="1051"/>
                </a:lnTo>
                <a:lnTo>
                  <a:pt x="1078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B45454D-2633-4378-9C3B-858DA1F431BC}"/>
              </a:ext>
            </a:extLst>
          </p:cNvPr>
          <p:cNvSpPr/>
          <p:nvPr/>
        </p:nvSpPr>
        <p:spPr>
          <a:xfrm>
            <a:off x="2204519" y="2431831"/>
            <a:ext cx="1674837" cy="1681971"/>
          </a:xfrm>
          <a:custGeom>
            <a:avLst/>
            <a:gdLst/>
            <a:ahLst/>
            <a:cxnLst/>
            <a:rect l="l" t="t" r="r" b="b"/>
            <a:pathLst>
              <a:path w="2157730" h="2157729">
                <a:moveTo>
                  <a:pt x="1078712" y="2157425"/>
                </a:moveTo>
                <a:lnTo>
                  <a:pt x="1126762" y="2156374"/>
                </a:lnTo>
                <a:lnTo>
                  <a:pt x="1174274" y="2153250"/>
                </a:lnTo>
                <a:lnTo>
                  <a:pt x="1221204" y="2148097"/>
                </a:lnTo>
                <a:lnTo>
                  <a:pt x="1267508" y="2140959"/>
                </a:lnTo>
                <a:lnTo>
                  <a:pt x="1313142" y="2131880"/>
                </a:lnTo>
                <a:lnTo>
                  <a:pt x="1358063" y="2120903"/>
                </a:lnTo>
                <a:lnTo>
                  <a:pt x="1402226" y="2108073"/>
                </a:lnTo>
                <a:lnTo>
                  <a:pt x="1445587" y="2093432"/>
                </a:lnTo>
                <a:lnTo>
                  <a:pt x="1488104" y="2077026"/>
                </a:lnTo>
                <a:lnTo>
                  <a:pt x="1529732" y="2058898"/>
                </a:lnTo>
                <a:lnTo>
                  <a:pt x="1570426" y="2039092"/>
                </a:lnTo>
                <a:lnTo>
                  <a:pt x="1610144" y="2017651"/>
                </a:lnTo>
                <a:lnTo>
                  <a:pt x="1648842" y="1994620"/>
                </a:lnTo>
                <a:lnTo>
                  <a:pt x="1686475" y="1970042"/>
                </a:lnTo>
                <a:lnTo>
                  <a:pt x="1723000" y="1943962"/>
                </a:lnTo>
                <a:lnTo>
                  <a:pt x="1758373" y="1916422"/>
                </a:lnTo>
                <a:lnTo>
                  <a:pt x="1792550" y="1887467"/>
                </a:lnTo>
                <a:lnTo>
                  <a:pt x="1825487" y="1857141"/>
                </a:lnTo>
                <a:lnTo>
                  <a:pt x="1857141" y="1825487"/>
                </a:lnTo>
                <a:lnTo>
                  <a:pt x="1887467" y="1792550"/>
                </a:lnTo>
                <a:lnTo>
                  <a:pt x="1916422" y="1758373"/>
                </a:lnTo>
                <a:lnTo>
                  <a:pt x="1943962" y="1723000"/>
                </a:lnTo>
                <a:lnTo>
                  <a:pt x="1970042" y="1686475"/>
                </a:lnTo>
                <a:lnTo>
                  <a:pt x="1994620" y="1648842"/>
                </a:lnTo>
                <a:lnTo>
                  <a:pt x="2017651" y="1610144"/>
                </a:lnTo>
                <a:lnTo>
                  <a:pt x="2039092" y="1570426"/>
                </a:lnTo>
                <a:lnTo>
                  <a:pt x="2058898" y="1529732"/>
                </a:lnTo>
                <a:lnTo>
                  <a:pt x="2077026" y="1488104"/>
                </a:lnTo>
                <a:lnTo>
                  <a:pt x="2093432" y="1445587"/>
                </a:lnTo>
                <a:lnTo>
                  <a:pt x="2108073" y="1402226"/>
                </a:lnTo>
                <a:lnTo>
                  <a:pt x="2120903" y="1358063"/>
                </a:lnTo>
                <a:lnTo>
                  <a:pt x="2131880" y="1313142"/>
                </a:lnTo>
                <a:lnTo>
                  <a:pt x="2140959" y="1267508"/>
                </a:lnTo>
                <a:lnTo>
                  <a:pt x="2148097" y="1221204"/>
                </a:lnTo>
                <a:lnTo>
                  <a:pt x="2153250" y="1174274"/>
                </a:lnTo>
                <a:lnTo>
                  <a:pt x="2156374" y="1126762"/>
                </a:lnTo>
                <a:lnTo>
                  <a:pt x="2157425" y="1078712"/>
                </a:lnTo>
                <a:lnTo>
                  <a:pt x="2156374" y="1030662"/>
                </a:lnTo>
                <a:lnTo>
                  <a:pt x="2153250" y="983150"/>
                </a:lnTo>
                <a:lnTo>
                  <a:pt x="2148097" y="936220"/>
                </a:lnTo>
                <a:lnTo>
                  <a:pt x="2140959" y="889916"/>
                </a:lnTo>
                <a:lnTo>
                  <a:pt x="2131880" y="844282"/>
                </a:lnTo>
                <a:lnTo>
                  <a:pt x="2120903" y="799362"/>
                </a:lnTo>
                <a:lnTo>
                  <a:pt x="2108073" y="755199"/>
                </a:lnTo>
                <a:lnTo>
                  <a:pt x="2093432" y="711837"/>
                </a:lnTo>
                <a:lnTo>
                  <a:pt x="2077026" y="669320"/>
                </a:lnTo>
                <a:lnTo>
                  <a:pt x="2058898" y="627693"/>
                </a:lnTo>
                <a:lnTo>
                  <a:pt x="2039092" y="586998"/>
                </a:lnTo>
                <a:lnTo>
                  <a:pt x="2017651" y="547280"/>
                </a:lnTo>
                <a:lnTo>
                  <a:pt x="1994620" y="508582"/>
                </a:lnTo>
                <a:lnTo>
                  <a:pt x="1970042" y="470949"/>
                </a:lnTo>
                <a:lnTo>
                  <a:pt x="1943962" y="434424"/>
                </a:lnTo>
                <a:lnTo>
                  <a:pt x="1916422" y="399051"/>
                </a:lnTo>
                <a:lnTo>
                  <a:pt x="1887467" y="364874"/>
                </a:lnTo>
                <a:lnTo>
                  <a:pt x="1857141" y="331937"/>
                </a:lnTo>
                <a:lnTo>
                  <a:pt x="1825487" y="300283"/>
                </a:lnTo>
                <a:lnTo>
                  <a:pt x="1792550" y="269957"/>
                </a:lnTo>
                <a:lnTo>
                  <a:pt x="1758373" y="241002"/>
                </a:lnTo>
                <a:lnTo>
                  <a:pt x="1723000" y="213463"/>
                </a:lnTo>
                <a:lnTo>
                  <a:pt x="1686475" y="187382"/>
                </a:lnTo>
                <a:lnTo>
                  <a:pt x="1648842" y="162804"/>
                </a:lnTo>
                <a:lnTo>
                  <a:pt x="1610144" y="139773"/>
                </a:lnTo>
                <a:lnTo>
                  <a:pt x="1570426" y="118332"/>
                </a:lnTo>
                <a:lnTo>
                  <a:pt x="1529732" y="98526"/>
                </a:lnTo>
                <a:lnTo>
                  <a:pt x="1488104" y="80398"/>
                </a:lnTo>
                <a:lnTo>
                  <a:pt x="1445587" y="63992"/>
                </a:lnTo>
                <a:lnTo>
                  <a:pt x="1402226" y="49352"/>
                </a:lnTo>
                <a:lnTo>
                  <a:pt x="1358063" y="36521"/>
                </a:lnTo>
                <a:lnTo>
                  <a:pt x="1313142" y="25545"/>
                </a:lnTo>
                <a:lnTo>
                  <a:pt x="1267508" y="16465"/>
                </a:lnTo>
                <a:lnTo>
                  <a:pt x="1221204" y="9327"/>
                </a:lnTo>
                <a:lnTo>
                  <a:pt x="1174274" y="4174"/>
                </a:lnTo>
                <a:lnTo>
                  <a:pt x="1126762" y="1051"/>
                </a:lnTo>
                <a:lnTo>
                  <a:pt x="1078712" y="0"/>
                </a:lnTo>
                <a:lnTo>
                  <a:pt x="1030662" y="1051"/>
                </a:lnTo>
                <a:lnTo>
                  <a:pt x="983150" y="4174"/>
                </a:lnTo>
                <a:lnTo>
                  <a:pt x="936220" y="9327"/>
                </a:lnTo>
                <a:lnTo>
                  <a:pt x="889916" y="16465"/>
                </a:lnTo>
                <a:lnTo>
                  <a:pt x="844282" y="25545"/>
                </a:lnTo>
                <a:lnTo>
                  <a:pt x="799362" y="36521"/>
                </a:lnTo>
                <a:lnTo>
                  <a:pt x="755199" y="49352"/>
                </a:lnTo>
                <a:lnTo>
                  <a:pt x="711837" y="63992"/>
                </a:lnTo>
                <a:lnTo>
                  <a:pt x="669320" y="80398"/>
                </a:lnTo>
                <a:lnTo>
                  <a:pt x="627693" y="98526"/>
                </a:lnTo>
                <a:lnTo>
                  <a:pt x="586998" y="118332"/>
                </a:lnTo>
                <a:lnTo>
                  <a:pt x="547280" y="139773"/>
                </a:lnTo>
                <a:lnTo>
                  <a:pt x="508582" y="162804"/>
                </a:lnTo>
                <a:lnTo>
                  <a:pt x="470949" y="187382"/>
                </a:lnTo>
                <a:lnTo>
                  <a:pt x="434424" y="213463"/>
                </a:lnTo>
                <a:lnTo>
                  <a:pt x="399051" y="241002"/>
                </a:lnTo>
                <a:lnTo>
                  <a:pt x="364874" y="269957"/>
                </a:lnTo>
                <a:lnTo>
                  <a:pt x="331937" y="300283"/>
                </a:lnTo>
                <a:lnTo>
                  <a:pt x="300283" y="331937"/>
                </a:lnTo>
                <a:lnTo>
                  <a:pt x="269957" y="364874"/>
                </a:lnTo>
                <a:lnTo>
                  <a:pt x="241002" y="399051"/>
                </a:lnTo>
                <a:lnTo>
                  <a:pt x="213463" y="434424"/>
                </a:lnTo>
                <a:lnTo>
                  <a:pt x="187382" y="470949"/>
                </a:lnTo>
                <a:lnTo>
                  <a:pt x="162804" y="508582"/>
                </a:lnTo>
                <a:lnTo>
                  <a:pt x="139773" y="547280"/>
                </a:lnTo>
                <a:lnTo>
                  <a:pt x="118332" y="586998"/>
                </a:lnTo>
                <a:lnTo>
                  <a:pt x="98526" y="627693"/>
                </a:lnTo>
                <a:lnTo>
                  <a:pt x="80398" y="669320"/>
                </a:lnTo>
                <a:lnTo>
                  <a:pt x="63992" y="711837"/>
                </a:lnTo>
                <a:lnTo>
                  <a:pt x="49352" y="755199"/>
                </a:lnTo>
                <a:lnTo>
                  <a:pt x="36521" y="799362"/>
                </a:lnTo>
                <a:lnTo>
                  <a:pt x="25545" y="844282"/>
                </a:lnTo>
                <a:lnTo>
                  <a:pt x="16465" y="889916"/>
                </a:lnTo>
                <a:lnTo>
                  <a:pt x="9327" y="936220"/>
                </a:lnTo>
                <a:lnTo>
                  <a:pt x="4174" y="983150"/>
                </a:lnTo>
                <a:lnTo>
                  <a:pt x="1051" y="1030662"/>
                </a:lnTo>
                <a:lnTo>
                  <a:pt x="0" y="1078712"/>
                </a:lnTo>
                <a:lnTo>
                  <a:pt x="1051" y="1126762"/>
                </a:lnTo>
                <a:lnTo>
                  <a:pt x="4174" y="1174274"/>
                </a:lnTo>
                <a:lnTo>
                  <a:pt x="9327" y="1221204"/>
                </a:lnTo>
                <a:lnTo>
                  <a:pt x="16465" y="1267508"/>
                </a:lnTo>
                <a:lnTo>
                  <a:pt x="25545" y="1313142"/>
                </a:lnTo>
                <a:lnTo>
                  <a:pt x="36521" y="1358063"/>
                </a:lnTo>
                <a:lnTo>
                  <a:pt x="49352" y="1402226"/>
                </a:lnTo>
                <a:lnTo>
                  <a:pt x="63992" y="1445587"/>
                </a:lnTo>
                <a:lnTo>
                  <a:pt x="80398" y="1488104"/>
                </a:lnTo>
                <a:lnTo>
                  <a:pt x="98526" y="1529732"/>
                </a:lnTo>
                <a:lnTo>
                  <a:pt x="118332" y="1570426"/>
                </a:lnTo>
                <a:lnTo>
                  <a:pt x="139773" y="1610144"/>
                </a:lnTo>
                <a:lnTo>
                  <a:pt x="162804" y="1648842"/>
                </a:lnTo>
                <a:lnTo>
                  <a:pt x="187382" y="1686475"/>
                </a:lnTo>
                <a:lnTo>
                  <a:pt x="213463" y="1723000"/>
                </a:lnTo>
                <a:lnTo>
                  <a:pt x="241002" y="1758373"/>
                </a:lnTo>
                <a:lnTo>
                  <a:pt x="269957" y="1792550"/>
                </a:lnTo>
                <a:lnTo>
                  <a:pt x="300283" y="1825487"/>
                </a:lnTo>
                <a:lnTo>
                  <a:pt x="331937" y="1857141"/>
                </a:lnTo>
                <a:lnTo>
                  <a:pt x="364874" y="1887467"/>
                </a:lnTo>
                <a:lnTo>
                  <a:pt x="399051" y="1916422"/>
                </a:lnTo>
                <a:lnTo>
                  <a:pt x="434424" y="1943962"/>
                </a:lnTo>
                <a:lnTo>
                  <a:pt x="470949" y="1970042"/>
                </a:lnTo>
                <a:lnTo>
                  <a:pt x="508582" y="1994620"/>
                </a:lnTo>
                <a:lnTo>
                  <a:pt x="547280" y="2017651"/>
                </a:lnTo>
                <a:lnTo>
                  <a:pt x="586998" y="2039092"/>
                </a:lnTo>
                <a:lnTo>
                  <a:pt x="627693" y="2058898"/>
                </a:lnTo>
                <a:lnTo>
                  <a:pt x="669320" y="2077026"/>
                </a:lnTo>
                <a:lnTo>
                  <a:pt x="711837" y="2093432"/>
                </a:lnTo>
                <a:lnTo>
                  <a:pt x="755199" y="2108073"/>
                </a:lnTo>
                <a:lnTo>
                  <a:pt x="799362" y="2120903"/>
                </a:lnTo>
                <a:lnTo>
                  <a:pt x="844282" y="2131880"/>
                </a:lnTo>
                <a:lnTo>
                  <a:pt x="889916" y="2140959"/>
                </a:lnTo>
                <a:lnTo>
                  <a:pt x="936220" y="2148097"/>
                </a:lnTo>
                <a:lnTo>
                  <a:pt x="983150" y="2153250"/>
                </a:lnTo>
                <a:lnTo>
                  <a:pt x="1030662" y="2156374"/>
                </a:lnTo>
                <a:lnTo>
                  <a:pt x="1078712" y="2157425"/>
                </a:lnTo>
                <a:close/>
              </a:path>
            </a:pathLst>
          </a:custGeom>
          <a:ln w="12700">
            <a:solidFill>
              <a:srgbClr val="004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A63AD90F-C643-46F0-AD5C-C35275BCF65D}"/>
              </a:ext>
            </a:extLst>
          </p:cNvPr>
          <p:cNvSpPr/>
          <p:nvPr/>
        </p:nvSpPr>
        <p:spPr>
          <a:xfrm>
            <a:off x="2795543" y="4211701"/>
            <a:ext cx="1674837" cy="1681971"/>
          </a:xfrm>
          <a:custGeom>
            <a:avLst/>
            <a:gdLst/>
            <a:ahLst/>
            <a:cxnLst/>
            <a:rect l="l" t="t" r="r" b="b"/>
            <a:pathLst>
              <a:path w="2157729" h="2157729">
                <a:moveTo>
                  <a:pt x="1078712" y="0"/>
                </a:moveTo>
                <a:lnTo>
                  <a:pt x="1030662" y="1051"/>
                </a:lnTo>
                <a:lnTo>
                  <a:pt x="983150" y="4174"/>
                </a:lnTo>
                <a:lnTo>
                  <a:pt x="936220" y="9327"/>
                </a:lnTo>
                <a:lnTo>
                  <a:pt x="889916" y="16465"/>
                </a:lnTo>
                <a:lnTo>
                  <a:pt x="844282" y="25545"/>
                </a:lnTo>
                <a:lnTo>
                  <a:pt x="799362" y="36521"/>
                </a:lnTo>
                <a:lnTo>
                  <a:pt x="755199" y="49352"/>
                </a:lnTo>
                <a:lnTo>
                  <a:pt x="711837" y="63992"/>
                </a:lnTo>
                <a:lnTo>
                  <a:pt x="669320" y="80398"/>
                </a:lnTo>
                <a:lnTo>
                  <a:pt x="627693" y="98526"/>
                </a:lnTo>
                <a:lnTo>
                  <a:pt x="586998" y="118332"/>
                </a:lnTo>
                <a:lnTo>
                  <a:pt x="547280" y="139773"/>
                </a:lnTo>
                <a:lnTo>
                  <a:pt x="508582" y="162804"/>
                </a:lnTo>
                <a:lnTo>
                  <a:pt x="470949" y="187382"/>
                </a:lnTo>
                <a:lnTo>
                  <a:pt x="434424" y="213463"/>
                </a:lnTo>
                <a:lnTo>
                  <a:pt x="399051" y="241002"/>
                </a:lnTo>
                <a:lnTo>
                  <a:pt x="364874" y="269957"/>
                </a:lnTo>
                <a:lnTo>
                  <a:pt x="331937" y="300283"/>
                </a:lnTo>
                <a:lnTo>
                  <a:pt x="300283" y="331937"/>
                </a:lnTo>
                <a:lnTo>
                  <a:pt x="269957" y="364874"/>
                </a:lnTo>
                <a:lnTo>
                  <a:pt x="241002" y="399051"/>
                </a:lnTo>
                <a:lnTo>
                  <a:pt x="213463" y="434424"/>
                </a:lnTo>
                <a:lnTo>
                  <a:pt x="187382" y="470949"/>
                </a:lnTo>
                <a:lnTo>
                  <a:pt x="162804" y="508582"/>
                </a:lnTo>
                <a:lnTo>
                  <a:pt x="139773" y="547280"/>
                </a:lnTo>
                <a:lnTo>
                  <a:pt x="118332" y="586998"/>
                </a:lnTo>
                <a:lnTo>
                  <a:pt x="98526" y="627693"/>
                </a:lnTo>
                <a:lnTo>
                  <a:pt x="80398" y="669320"/>
                </a:lnTo>
                <a:lnTo>
                  <a:pt x="63992" y="711837"/>
                </a:lnTo>
                <a:lnTo>
                  <a:pt x="49352" y="755199"/>
                </a:lnTo>
                <a:lnTo>
                  <a:pt x="36521" y="799362"/>
                </a:lnTo>
                <a:lnTo>
                  <a:pt x="25545" y="844282"/>
                </a:lnTo>
                <a:lnTo>
                  <a:pt x="16465" y="889916"/>
                </a:lnTo>
                <a:lnTo>
                  <a:pt x="9327" y="936220"/>
                </a:lnTo>
                <a:lnTo>
                  <a:pt x="4174" y="983150"/>
                </a:lnTo>
                <a:lnTo>
                  <a:pt x="1051" y="1030662"/>
                </a:lnTo>
                <a:lnTo>
                  <a:pt x="0" y="1078712"/>
                </a:lnTo>
                <a:lnTo>
                  <a:pt x="1051" y="1126762"/>
                </a:lnTo>
                <a:lnTo>
                  <a:pt x="4174" y="1174274"/>
                </a:lnTo>
                <a:lnTo>
                  <a:pt x="9327" y="1221204"/>
                </a:lnTo>
                <a:lnTo>
                  <a:pt x="16465" y="1267508"/>
                </a:lnTo>
                <a:lnTo>
                  <a:pt x="25545" y="1313142"/>
                </a:lnTo>
                <a:lnTo>
                  <a:pt x="36521" y="1358063"/>
                </a:lnTo>
                <a:lnTo>
                  <a:pt x="49352" y="1402226"/>
                </a:lnTo>
                <a:lnTo>
                  <a:pt x="63992" y="1445587"/>
                </a:lnTo>
                <a:lnTo>
                  <a:pt x="80398" y="1488104"/>
                </a:lnTo>
                <a:lnTo>
                  <a:pt x="98526" y="1529732"/>
                </a:lnTo>
                <a:lnTo>
                  <a:pt x="118332" y="1570426"/>
                </a:lnTo>
                <a:lnTo>
                  <a:pt x="139773" y="1610144"/>
                </a:lnTo>
                <a:lnTo>
                  <a:pt x="162804" y="1648842"/>
                </a:lnTo>
                <a:lnTo>
                  <a:pt x="187382" y="1686475"/>
                </a:lnTo>
                <a:lnTo>
                  <a:pt x="213463" y="1723000"/>
                </a:lnTo>
                <a:lnTo>
                  <a:pt x="241002" y="1758373"/>
                </a:lnTo>
                <a:lnTo>
                  <a:pt x="269957" y="1792550"/>
                </a:lnTo>
                <a:lnTo>
                  <a:pt x="300283" y="1825487"/>
                </a:lnTo>
                <a:lnTo>
                  <a:pt x="331937" y="1857141"/>
                </a:lnTo>
                <a:lnTo>
                  <a:pt x="364874" y="1887467"/>
                </a:lnTo>
                <a:lnTo>
                  <a:pt x="399051" y="1916422"/>
                </a:lnTo>
                <a:lnTo>
                  <a:pt x="434424" y="1943962"/>
                </a:lnTo>
                <a:lnTo>
                  <a:pt x="470949" y="1970042"/>
                </a:lnTo>
                <a:lnTo>
                  <a:pt x="508582" y="1994620"/>
                </a:lnTo>
                <a:lnTo>
                  <a:pt x="547280" y="2017651"/>
                </a:lnTo>
                <a:lnTo>
                  <a:pt x="586998" y="2039092"/>
                </a:lnTo>
                <a:lnTo>
                  <a:pt x="627693" y="2058898"/>
                </a:lnTo>
                <a:lnTo>
                  <a:pt x="669320" y="2077026"/>
                </a:lnTo>
                <a:lnTo>
                  <a:pt x="711837" y="2093432"/>
                </a:lnTo>
                <a:lnTo>
                  <a:pt x="755199" y="2108073"/>
                </a:lnTo>
                <a:lnTo>
                  <a:pt x="799362" y="2120903"/>
                </a:lnTo>
                <a:lnTo>
                  <a:pt x="844282" y="2131880"/>
                </a:lnTo>
                <a:lnTo>
                  <a:pt x="889916" y="2140959"/>
                </a:lnTo>
                <a:lnTo>
                  <a:pt x="936220" y="2148097"/>
                </a:lnTo>
                <a:lnTo>
                  <a:pt x="983150" y="2153250"/>
                </a:lnTo>
                <a:lnTo>
                  <a:pt x="1030662" y="2156374"/>
                </a:lnTo>
                <a:lnTo>
                  <a:pt x="1078712" y="2157425"/>
                </a:lnTo>
                <a:lnTo>
                  <a:pt x="1126762" y="2156374"/>
                </a:lnTo>
                <a:lnTo>
                  <a:pt x="1174274" y="2153250"/>
                </a:lnTo>
                <a:lnTo>
                  <a:pt x="1221204" y="2148097"/>
                </a:lnTo>
                <a:lnTo>
                  <a:pt x="1267508" y="2140959"/>
                </a:lnTo>
                <a:lnTo>
                  <a:pt x="1313142" y="2131880"/>
                </a:lnTo>
                <a:lnTo>
                  <a:pt x="1358063" y="2120903"/>
                </a:lnTo>
                <a:lnTo>
                  <a:pt x="1402226" y="2108073"/>
                </a:lnTo>
                <a:lnTo>
                  <a:pt x="1445587" y="2093432"/>
                </a:lnTo>
                <a:lnTo>
                  <a:pt x="1488104" y="2077026"/>
                </a:lnTo>
                <a:lnTo>
                  <a:pt x="1529732" y="2058898"/>
                </a:lnTo>
                <a:lnTo>
                  <a:pt x="1570426" y="2039092"/>
                </a:lnTo>
                <a:lnTo>
                  <a:pt x="1610144" y="2017651"/>
                </a:lnTo>
                <a:lnTo>
                  <a:pt x="1648842" y="1994620"/>
                </a:lnTo>
                <a:lnTo>
                  <a:pt x="1686475" y="1970042"/>
                </a:lnTo>
                <a:lnTo>
                  <a:pt x="1723000" y="1943962"/>
                </a:lnTo>
                <a:lnTo>
                  <a:pt x="1758373" y="1916422"/>
                </a:lnTo>
                <a:lnTo>
                  <a:pt x="1792550" y="1887467"/>
                </a:lnTo>
                <a:lnTo>
                  <a:pt x="1825487" y="1857141"/>
                </a:lnTo>
                <a:lnTo>
                  <a:pt x="1857141" y="1825487"/>
                </a:lnTo>
                <a:lnTo>
                  <a:pt x="1887467" y="1792550"/>
                </a:lnTo>
                <a:lnTo>
                  <a:pt x="1916422" y="1758373"/>
                </a:lnTo>
                <a:lnTo>
                  <a:pt x="1943962" y="1723000"/>
                </a:lnTo>
                <a:lnTo>
                  <a:pt x="1970042" y="1686475"/>
                </a:lnTo>
                <a:lnTo>
                  <a:pt x="1994620" y="1648842"/>
                </a:lnTo>
                <a:lnTo>
                  <a:pt x="2017651" y="1610144"/>
                </a:lnTo>
                <a:lnTo>
                  <a:pt x="2039092" y="1570426"/>
                </a:lnTo>
                <a:lnTo>
                  <a:pt x="2058898" y="1529732"/>
                </a:lnTo>
                <a:lnTo>
                  <a:pt x="2077026" y="1488104"/>
                </a:lnTo>
                <a:lnTo>
                  <a:pt x="2093432" y="1445587"/>
                </a:lnTo>
                <a:lnTo>
                  <a:pt x="2108073" y="1402226"/>
                </a:lnTo>
                <a:lnTo>
                  <a:pt x="2120903" y="1358063"/>
                </a:lnTo>
                <a:lnTo>
                  <a:pt x="2131880" y="1313142"/>
                </a:lnTo>
                <a:lnTo>
                  <a:pt x="2140959" y="1267508"/>
                </a:lnTo>
                <a:lnTo>
                  <a:pt x="2148097" y="1221204"/>
                </a:lnTo>
                <a:lnTo>
                  <a:pt x="2153250" y="1174274"/>
                </a:lnTo>
                <a:lnTo>
                  <a:pt x="2156374" y="1126762"/>
                </a:lnTo>
                <a:lnTo>
                  <a:pt x="2157425" y="1078712"/>
                </a:lnTo>
                <a:lnTo>
                  <a:pt x="2156374" y="1030662"/>
                </a:lnTo>
                <a:lnTo>
                  <a:pt x="2153250" y="983150"/>
                </a:lnTo>
                <a:lnTo>
                  <a:pt x="2148097" y="936220"/>
                </a:lnTo>
                <a:lnTo>
                  <a:pt x="2140959" y="889916"/>
                </a:lnTo>
                <a:lnTo>
                  <a:pt x="2131880" y="844282"/>
                </a:lnTo>
                <a:lnTo>
                  <a:pt x="2120903" y="799362"/>
                </a:lnTo>
                <a:lnTo>
                  <a:pt x="2108073" y="755199"/>
                </a:lnTo>
                <a:lnTo>
                  <a:pt x="2093432" y="711837"/>
                </a:lnTo>
                <a:lnTo>
                  <a:pt x="2077026" y="669320"/>
                </a:lnTo>
                <a:lnTo>
                  <a:pt x="2058898" y="627693"/>
                </a:lnTo>
                <a:lnTo>
                  <a:pt x="2039092" y="586998"/>
                </a:lnTo>
                <a:lnTo>
                  <a:pt x="2017651" y="547280"/>
                </a:lnTo>
                <a:lnTo>
                  <a:pt x="1994620" y="508582"/>
                </a:lnTo>
                <a:lnTo>
                  <a:pt x="1970042" y="470949"/>
                </a:lnTo>
                <a:lnTo>
                  <a:pt x="1943962" y="434424"/>
                </a:lnTo>
                <a:lnTo>
                  <a:pt x="1916422" y="399051"/>
                </a:lnTo>
                <a:lnTo>
                  <a:pt x="1887467" y="364874"/>
                </a:lnTo>
                <a:lnTo>
                  <a:pt x="1857141" y="331937"/>
                </a:lnTo>
                <a:lnTo>
                  <a:pt x="1825487" y="300283"/>
                </a:lnTo>
                <a:lnTo>
                  <a:pt x="1792550" y="269957"/>
                </a:lnTo>
                <a:lnTo>
                  <a:pt x="1758373" y="241002"/>
                </a:lnTo>
                <a:lnTo>
                  <a:pt x="1723000" y="213463"/>
                </a:lnTo>
                <a:lnTo>
                  <a:pt x="1686475" y="187382"/>
                </a:lnTo>
                <a:lnTo>
                  <a:pt x="1648842" y="162804"/>
                </a:lnTo>
                <a:lnTo>
                  <a:pt x="1610144" y="139773"/>
                </a:lnTo>
                <a:lnTo>
                  <a:pt x="1570426" y="118332"/>
                </a:lnTo>
                <a:lnTo>
                  <a:pt x="1529732" y="98526"/>
                </a:lnTo>
                <a:lnTo>
                  <a:pt x="1488104" y="80398"/>
                </a:lnTo>
                <a:lnTo>
                  <a:pt x="1445587" y="63992"/>
                </a:lnTo>
                <a:lnTo>
                  <a:pt x="1402226" y="49352"/>
                </a:lnTo>
                <a:lnTo>
                  <a:pt x="1358063" y="36521"/>
                </a:lnTo>
                <a:lnTo>
                  <a:pt x="1313142" y="25545"/>
                </a:lnTo>
                <a:lnTo>
                  <a:pt x="1267508" y="16465"/>
                </a:lnTo>
                <a:lnTo>
                  <a:pt x="1221204" y="9327"/>
                </a:lnTo>
                <a:lnTo>
                  <a:pt x="1174274" y="4174"/>
                </a:lnTo>
                <a:lnTo>
                  <a:pt x="1126762" y="1051"/>
                </a:lnTo>
                <a:lnTo>
                  <a:pt x="1078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BB2F4A7C-7523-429C-9016-B5A5AA5749EC}"/>
              </a:ext>
            </a:extLst>
          </p:cNvPr>
          <p:cNvSpPr/>
          <p:nvPr/>
        </p:nvSpPr>
        <p:spPr>
          <a:xfrm>
            <a:off x="2795543" y="4211701"/>
            <a:ext cx="1674837" cy="1681971"/>
          </a:xfrm>
          <a:custGeom>
            <a:avLst/>
            <a:gdLst/>
            <a:ahLst/>
            <a:cxnLst/>
            <a:rect l="l" t="t" r="r" b="b"/>
            <a:pathLst>
              <a:path w="2157729" h="2157729">
                <a:moveTo>
                  <a:pt x="1078712" y="2157425"/>
                </a:moveTo>
                <a:lnTo>
                  <a:pt x="1126762" y="2156374"/>
                </a:lnTo>
                <a:lnTo>
                  <a:pt x="1174274" y="2153250"/>
                </a:lnTo>
                <a:lnTo>
                  <a:pt x="1221204" y="2148097"/>
                </a:lnTo>
                <a:lnTo>
                  <a:pt x="1267508" y="2140959"/>
                </a:lnTo>
                <a:lnTo>
                  <a:pt x="1313142" y="2131880"/>
                </a:lnTo>
                <a:lnTo>
                  <a:pt x="1358063" y="2120903"/>
                </a:lnTo>
                <a:lnTo>
                  <a:pt x="1402226" y="2108073"/>
                </a:lnTo>
                <a:lnTo>
                  <a:pt x="1445587" y="2093432"/>
                </a:lnTo>
                <a:lnTo>
                  <a:pt x="1488104" y="2077026"/>
                </a:lnTo>
                <a:lnTo>
                  <a:pt x="1529732" y="2058898"/>
                </a:lnTo>
                <a:lnTo>
                  <a:pt x="1570426" y="2039092"/>
                </a:lnTo>
                <a:lnTo>
                  <a:pt x="1610144" y="2017651"/>
                </a:lnTo>
                <a:lnTo>
                  <a:pt x="1648842" y="1994620"/>
                </a:lnTo>
                <a:lnTo>
                  <a:pt x="1686475" y="1970042"/>
                </a:lnTo>
                <a:lnTo>
                  <a:pt x="1723000" y="1943962"/>
                </a:lnTo>
                <a:lnTo>
                  <a:pt x="1758373" y="1916422"/>
                </a:lnTo>
                <a:lnTo>
                  <a:pt x="1792550" y="1887467"/>
                </a:lnTo>
                <a:lnTo>
                  <a:pt x="1825487" y="1857141"/>
                </a:lnTo>
                <a:lnTo>
                  <a:pt x="1857141" y="1825487"/>
                </a:lnTo>
                <a:lnTo>
                  <a:pt x="1887467" y="1792550"/>
                </a:lnTo>
                <a:lnTo>
                  <a:pt x="1916422" y="1758373"/>
                </a:lnTo>
                <a:lnTo>
                  <a:pt x="1943962" y="1723000"/>
                </a:lnTo>
                <a:lnTo>
                  <a:pt x="1970042" y="1686475"/>
                </a:lnTo>
                <a:lnTo>
                  <a:pt x="1994620" y="1648842"/>
                </a:lnTo>
                <a:lnTo>
                  <a:pt x="2017651" y="1610144"/>
                </a:lnTo>
                <a:lnTo>
                  <a:pt x="2039092" y="1570426"/>
                </a:lnTo>
                <a:lnTo>
                  <a:pt x="2058898" y="1529732"/>
                </a:lnTo>
                <a:lnTo>
                  <a:pt x="2077026" y="1488104"/>
                </a:lnTo>
                <a:lnTo>
                  <a:pt x="2093432" y="1445587"/>
                </a:lnTo>
                <a:lnTo>
                  <a:pt x="2108073" y="1402226"/>
                </a:lnTo>
                <a:lnTo>
                  <a:pt x="2120903" y="1358063"/>
                </a:lnTo>
                <a:lnTo>
                  <a:pt x="2131880" y="1313142"/>
                </a:lnTo>
                <a:lnTo>
                  <a:pt x="2140959" y="1267508"/>
                </a:lnTo>
                <a:lnTo>
                  <a:pt x="2148097" y="1221204"/>
                </a:lnTo>
                <a:lnTo>
                  <a:pt x="2153250" y="1174274"/>
                </a:lnTo>
                <a:lnTo>
                  <a:pt x="2156374" y="1126762"/>
                </a:lnTo>
                <a:lnTo>
                  <a:pt x="2157425" y="1078712"/>
                </a:lnTo>
                <a:lnTo>
                  <a:pt x="2156374" y="1030662"/>
                </a:lnTo>
                <a:lnTo>
                  <a:pt x="2153250" y="983150"/>
                </a:lnTo>
                <a:lnTo>
                  <a:pt x="2148097" y="936220"/>
                </a:lnTo>
                <a:lnTo>
                  <a:pt x="2140959" y="889916"/>
                </a:lnTo>
                <a:lnTo>
                  <a:pt x="2131880" y="844282"/>
                </a:lnTo>
                <a:lnTo>
                  <a:pt x="2120903" y="799362"/>
                </a:lnTo>
                <a:lnTo>
                  <a:pt x="2108073" y="755199"/>
                </a:lnTo>
                <a:lnTo>
                  <a:pt x="2093432" y="711837"/>
                </a:lnTo>
                <a:lnTo>
                  <a:pt x="2077026" y="669320"/>
                </a:lnTo>
                <a:lnTo>
                  <a:pt x="2058898" y="627693"/>
                </a:lnTo>
                <a:lnTo>
                  <a:pt x="2039092" y="586998"/>
                </a:lnTo>
                <a:lnTo>
                  <a:pt x="2017651" y="547280"/>
                </a:lnTo>
                <a:lnTo>
                  <a:pt x="1994620" y="508582"/>
                </a:lnTo>
                <a:lnTo>
                  <a:pt x="1970042" y="470949"/>
                </a:lnTo>
                <a:lnTo>
                  <a:pt x="1943962" y="434424"/>
                </a:lnTo>
                <a:lnTo>
                  <a:pt x="1916422" y="399051"/>
                </a:lnTo>
                <a:lnTo>
                  <a:pt x="1887467" y="364874"/>
                </a:lnTo>
                <a:lnTo>
                  <a:pt x="1857141" y="331937"/>
                </a:lnTo>
                <a:lnTo>
                  <a:pt x="1825487" y="300283"/>
                </a:lnTo>
                <a:lnTo>
                  <a:pt x="1792550" y="269957"/>
                </a:lnTo>
                <a:lnTo>
                  <a:pt x="1758373" y="241002"/>
                </a:lnTo>
                <a:lnTo>
                  <a:pt x="1723000" y="213463"/>
                </a:lnTo>
                <a:lnTo>
                  <a:pt x="1686475" y="187382"/>
                </a:lnTo>
                <a:lnTo>
                  <a:pt x="1648842" y="162804"/>
                </a:lnTo>
                <a:lnTo>
                  <a:pt x="1610144" y="139773"/>
                </a:lnTo>
                <a:lnTo>
                  <a:pt x="1570426" y="118332"/>
                </a:lnTo>
                <a:lnTo>
                  <a:pt x="1529732" y="98526"/>
                </a:lnTo>
                <a:lnTo>
                  <a:pt x="1488104" y="80398"/>
                </a:lnTo>
                <a:lnTo>
                  <a:pt x="1445587" y="63992"/>
                </a:lnTo>
                <a:lnTo>
                  <a:pt x="1402226" y="49352"/>
                </a:lnTo>
                <a:lnTo>
                  <a:pt x="1358063" y="36521"/>
                </a:lnTo>
                <a:lnTo>
                  <a:pt x="1313142" y="25545"/>
                </a:lnTo>
                <a:lnTo>
                  <a:pt x="1267508" y="16465"/>
                </a:lnTo>
                <a:lnTo>
                  <a:pt x="1221204" y="9327"/>
                </a:lnTo>
                <a:lnTo>
                  <a:pt x="1174274" y="4174"/>
                </a:lnTo>
                <a:lnTo>
                  <a:pt x="1126762" y="1051"/>
                </a:lnTo>
                <a:lnTo>
                  <a:pt x="1078712" y="0"/>
                </a:lnTo>
                <a:lnTo>
                  <a:pt x="1030662" y="1051"/>
                </a:lnTo>
                <a:lnTo>
                  <a:pt x="983150" y="4174"/>
                </a:lnTo>
                <a:lnTo>
                  <a:pt x="936220" y="9327"/>
                </a:lnTo>
                <a:lnTo>
                  <a:pt x="889916" y="16465"/>
                </a:lnTo>
                <a:lnTo>
                  <a:pt x="844282" y="25545"/>
                </a:lnTo>
                <a:lnTo>
                  <a:pt x="799362" y="36521"/>
                </a:lnTo>
                <a:lnTo>
                  <a:pt x="755199" y="49352"/>
                </a:lnTo>
                <a:lnTo>
                  <a:pt x="711837" y="63992"/>
                </a:lnTo>
                <a:lnTo>
                  <a:pt x="669320" y="80398"/>
                </a:lnTo>
                <a:lnTo>
                  <a:pt x="627693" y="98526"/>
                </a:lnTo>
                <a:lnTo>
                  <a:pt x="586998" y="118332"/>
                </a:lnTo>
                <a:lnTo>
                  <a:pt x="547280" y="139773"/>
                </a:lnTo>
                <a:lnTo>
                  <a:pt x="508582" y="162804"/>
                </a:lnTo>
                <a:lnTo>
                  <a:pt x="470949" y="187382"/>
                </a:lnTo>
                <a:lnTo>
                  <a:pt x="434424" y="213463"/>
                </a:lnTo>
                <a:lnTo>
                  <a:pt x="399051" y="241002"/>
                </a:lnTo>
                <a:lnTo>
                  <a:pt x="364874" y="269957"/>
                </a:lnTo>
                <a:lnTo>
                  <a:pt x="331937" y="300283"/>
                </a:lnTo>
                <a:lnTo>
                  <a:pt x="300283" y="331937"/>
                </a:lnTo>
                <a:lnTo>
                  <a:pt x="269957" y="364874"/>
                </a:lnTo>
                <a:lnTo>
                  <a:pt x="241002" y="399051"/>
                </a:lnTo>
                <a:lnTo>
                  <a:pt x="213463" y="434424"/>
                </a:lnTo>
                <a:lnTo>
                  <a:pt x="187382" y="470949"/>
                </a:lnTo>
                <a:lnTo>
                  <a:pt x="162804" y="508582"/>
                </a:lnTo>
                <a:lnTo>
                  <a:pt x="139773" y="547280"/>
                </a:lnTo>
                <a:lnTo>
                  <a:pt x="118332" y="586998"/>
                </a:lnTo>
                <a:lnTo>
                  <a:pt x="98526" y="627693"/>
                </a:lnTo>
                <a:lnTo>
                  <a:pt x="80398" y="669320"/>
                </a:lnTo>
                <a:lnTo>
                  <a:pt x="63992" y="711837"/>
                </a:lnTo>
                <a:lnTo>
                  <a:pt x="49352" y="755199"/>
                </a:lnTo>
                <a:lnTo>
                  <a:pt x="36521" y="799362"/>
                </a:lnTo>
                <a:lnTo>
                  <a:pt x="25545" y="844282"/>
                </a:lnTo>
                <a:lnTo>
                  <a:pt x="16465" y="889916"/>
                </a:lnTo>
                <a:lnTo>
                  <a:pt x="9327" y="936220"/>
                </a:lnTo>
                <a:lnTo>
                  <a:pt x="4174" y="983150"/>
                </a:lnTo>
                <a:lnTo>
                  <a:pt x="1051" y="1030662"/>
                </a:lnTo>
                <a:lnTo>
                  <a:pt x="0" y="1078712"/>
                </a:lnTo>
                <a:lnTo>
                  <a:pt x="1051" y="1126762"/>
                </a:lnTo>
                <a:lnTo>
                  <a:pt x="4174" y="1174274"/>
                </a:lnTo>
                <a:lnTo>
                  <a:pt x="9327" y="1221204"/>
                </a:lnTo>
                <a:lnTo>
                  <a:pt x="16465" y="1267508"/>
                </a:lnTo>
                <a:lnTo>
                  <a:pt x="25545" y="1313142"/>
                </a:lnTo>
                <a:lnTo>
                  <a:pt x="36521" y="1358063"/>
                </a:lnTo>
                <a:lnTo>
                  <a:pt x="49352" y="1402226"/>
                </a:lnTo>
                <a:lnTo>
                  <a:pt x="63992" y="1445587"/>
                </a:lnTo>
                <a:lnTo>
                  <a:pt x="80398" y="1488104"/>
                </a:lnTo>
                <a:lnTo>
                  <a:pt x="98526" y="1529732"/>
                </a:lnTo>
                <a:lnTo>
                  <a:pt x="118332" y="1570426"/>
                </a:lnTo>
                <a:lnTo>
                  <a:pt x="139773" y="1610144"/>
                </a:lnTo>
                <a:lnTo>
                  <a:pt x="162804" y="1648842"/>
                </a:lnTo>
                <a:lnTo>
                  <a:pt x="187382" y="1686475"/>
                </a:lnTo>
                <a:lnTo>
                  <a:pt x="213463" y="1723000"/>
                </a:lnTo>
                <a:lnTo>
                  <a:pt x="241002" y="1758373"/>
                </a:lnTo>
                <a:lnTo>
                  <a:pt x="269957" y="1792550"/>
                </a:lnTo>
                <a:lnTo>
                  <a:pt x="300283" y="1825487"/>
                </a:lnTo>
                <a:lnTo>
                  <a:pt x="331937" y="1857141"/>
                </a:lnTo>
                <a:lnTo>
                  <a:pt x="364874" y="1887467"/>
                </a:lnTo>
                <a:lnTo>
                  <a:pt x="399051" y="1916422"/>
                </a:lnTo>
                <a:lnTo>
                  <a:pt x="434424" y="1943962"/>
                </a:lnTo>
                <a:lnTo>
                  <a:pt x="470949" y="1970042"/>
                </a:lnTo>
                <a:lnTo>
                  <a:pt x="508582" y="1994620"/>
                </a:lnTo>
                <a:lnTo>
                  <a:pt x="547280" y="2017651"/>
                </a:lnTo>
                <a:lnTo>
                  <a:pt x="586998" y="2039092"/>
                </a:lnTo>
                <a:lnTo>
                  <a:pt x="627693" y="2058898"/>
                </a:lnTo>
                <a:lnTo>
                  <a:pt x="669320" y="2077026"/>
                </a:lnTo>
                <a:lnTo>
                  <a:pt x="711837" y="2093432"/>
                </a:lnTo>
                <a:lnTo>
                  <a:pt x="755199" y="2108073"/>
                </a:lnTo>
                <a:lnTo>
                  <a:pt x="799362" y="2120903"/>
                </a:lnTo>
                <a:lnTo>
                  <a:pt x="844282" y="2131880"/>
                </a:lnTo>
                <a:lnTo>
                  <a:pt x="889916" y="2140959"/>
                </a:lnTo>
                <a:lnTo>
                  <a:pt x="936220" y="2148097"/>
                </a:lnTo>
                <a:lnTo>
                  <a:pt x="983150" y="2153250"/>
                </a:lnTo>
                <a:lnTo>
                  <a:pt x="1030662" y="2156374"/>
                </a:lnTo>
                <a:lnTo>
                  <a:pt x="1078712" y="2157425"/>
                </a:lnTo>
                <a:close/>
              </a:path>
            </a:pathLst>
          </a:custGeom>
          <a:ln w="12700">
            <a:solidFill>
              <a:srgbClr val="004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E55F411A-BD98-4163-A2E6-8A2571506C05}"/>
              </a:ext>
            </a:extLst>
          </p:cNvPr>
          <p:cNvSpPr/>
          <p:nvPr/>
        </p:nvSpPr>
        <p:spPr>
          <a:xfrm>
            <a:off x="4800314" y="4211701"/>
            <a:ext cx="1674837" cy="1681971"/>
          </a:xfrm>
          <a:custGeom>
            <a:avLst/>
            <a:gdLst/>
            <a:ahLst/>
            <a:cxnLst/>
            <a:rect l="l" t="t" r="r" b="b"/>
            <a:pathLst>
              <a:path w="2157729" h="2157729">
                <a:moveTo>
                  <a:pt x="1078712" y="0"/>
                </a:moveTo>
                <a:lnTo>
                  <a:pt x="1030662" y="1051"/>
                </a:lnTo>
                <a:lnTo>
                  <a:pt x="983150" y="4174"/>
                </a:lnTo>
                <a:lnTo>
                  <a:pt x="936220" y="9327"/>
                </a:lnTo>
                <a:lnTo>
                  <a:pt x="889916" y="16465"/>
                </a:lnTo>
                <a:lnTo>
                  <a:pt x="844282" y="25545"/>
                </a:lnTo>
                <a:lnTo>
                  <a:pt x="799362" y="36521"/>
                </a:lnTo>
                <a:lnTo>
                  <a:pt x="755199" y="49352"/>
                </a:lnTo>
                <a:lnTo>
                  <a:pt x="711837" y="63992"/>
                </a:lnTo>
                <a:lnTo>
                  <a:pt x="669320" y="80398"/>
                </a:lnTo>
                <a:lnTo>
                  <a:pt x="627693" y="98526"/>
                </a:lnTo>
                <a:lnTo>
                  <a:pt x="586998" y="118332"/>
                </a:lnTo>
                <a:lnTo>
                  <a:pt x="547280" y="139773"/>
                </a:lnTo>
                <a:lnTo>
                  <a:pt x="508582" y="162804"/>
                </a:lnTo>
                <a:lnTo>
                  <a:pt x="470949" y="187382"/>
                </a:lnTo>
                <a:lnTo>
                  <a:pt x="434424" y="213463"/>
                </a:lnTo>
                <a:lnTo>
                  <a:pt x="399051" y="241002"/>
                </a:lnTo>
                <a:lnTo>
                  <a:pt x="364874" y="269957"/>
                </a:lnTo>
                <a:lnTo>
                  <a:pt x="331937" y="300283"/>
                </a:lnTo>
                <a:lnTo>
                  <a:pt x="300283" y="331937"/>
                </a:lnTo>
                <a:lnTo>
                  <a:pt x="269957" y="364874"/>
                </a:lnTo>
                <a:lnTo>
                  <a:pt x="241002" y="399051"/>
                </a:lnTo>
                <a:lnTo>
                  <a:pt x="213463" y="434424"/>
                </a:lnTo>
                <a:lnTo>
                  <a:pt x="187382" y="470949"/>
                </a:lnTo>
                <a:lnTo>
                  <a:pt x="162804" y="508582"/>
                </a:lnTo>
                <a:lnTo>
                  <a:pt x="139773" y="547280"/>
                </a:lnTo>
                <a:lnTo>
                  <a:pt x="118332" y="586998"/>
                </a:lnTo>
                <a:lnTo>
                  <a:pt x="98526" y="627693"/>
                </a:lnTo>
                <a:lnTo>
                  <a:pt x="80398" y="669320"/>
                </a:lnTo>
                <a:lnTo>
                  <a:pt x="63992" y="711837"/>
                </a:lnTo>
                <a:lnTo>
                  <a:pt x="49352" y="755199"/>
                </a:lnTo>
                <a:lnTo>
                  <a:pt x="36521" y="799362"/>
                </a:lnTo>
                <a:lnTo>
                  <a:pt x="25545" y="844282"/>
                </a:lnTo>
                <a:lnTo>
                  <a:pt x="16465" y="889916"/>
                </a:lnTo>
                <a:lnTo>
                  <a:pt x="9327" y="936220"/>
                </a:lnTo>
                <a:lnTo>
                  <a:pt x="4174" y="983150"/>
                </a:lnTo>
                <a:lnTo>
                  <a:pt x="1051" y="1030662"/>
                </a:lnTo>
                <a:lnTo>
                  <a:pt x="0" y="1078712"/>
                </a:lnTo>
                <a:lnTo>
                  <a:pt x="1051" y="1126762"/>
                </a:lnTo>
                <a:lnTo>
                  <a:pt x="4174" y="1174274"/>
                </a:lnTo>
                <a:lnTo>
                  <a:pt x="9327" y="1221204"/>
                </a:lnTo>
                <a:lnTo>
                  <a:pt x="16465" y="1267508"/>
                </a:lnTo>
                <a:lnTo>
                  <a:pt x="25545" y="1313142"/>
                </a:lnTo>
                <a:lnTo>
                  <a:pt x="36521" y="1358063"/>
                </a:lnTo>
                <a:lnTo>
                  <a:pt x="49352" y="1402226"/>
                </a:lnTo>
                <a:lnTo>
                  <a:pt x="63992" y="1445587"/>
                </a:lnTo>
                <a:lnTo>
                  <a:pt x="80398" y="1488104"/>
                </a:lnTo>
                <a:lnTo>
                  <a:pt x="98526" y="1529732"/>
                </a:lnTo>
                <a:lnTo>
                  <a:pt x="118332" y="1570426"/>
                </a:lnTo>
                <a:lnTo>
                  <a:pt x="139773" y="1610144"/>
                </a:lnTo>
                <a:lnTo>
                  <a:pt x="162804" y="1648842"/>
                </a:lnTo>
                <a:lnTo>
                  <a:pt x="187382" y="1686475"/>
                </a:lnTo>
                <a:lnTo>
                  <a:pt x="213463" y="1723000"/>
                </a:lnTo>
                <a:lnTo>
                  <a:pt x="241002" y="1758373"/>
                </a:lnTo>
                <a:lnTo>
                  <a:pt x="269957" y="1792550"/>
                </a:lnTo>
                <a:lnTo>
                  <a:pt x="300283" y="1825487"/>
                </a:lnTo>
                <a:lnTo>
                  <a:pt x="331937" y="1857141"/>
                </a:lnTo>
                <a:lnTo>
                  <a:pt x="364874" y="1887467"/>
                </a:lnTo>
                <a:lnTo>
                  <a:pt x="399051" y="1916422"/>
                </a:lnTo>
                <a:lnTo>
                  <a:pt x="434424" y="1943962"/>
                </a:lnTo>
                <a:lnTo>
                  <a:pt x="470949" y="1970042"/>
                </a:lnTo>
                <a:lnTo>
                  <a:pt x="508582" y="1994620"/>
                </a:lnTo>
                <a:lnTo>
                  <a:pt x="547280" y="2017651"/>
                </a:lnTo>
                <a:lnTo>
                  <a:pt x="586998" y="2039092"/>
                </a:lnTo>
                <a:lnTo>
                  <a:pt x="627693" y="2058898"/>
                </a:lnTo>
                <a:lnTo>
                  <a:pt x="669320" y="2077026"/>
                </a:lnTo>
                <a:lnTo>
                  <a:pt x="711837" y="2093432"/>
                </a:lnTo>
                <a:lnTo>
                  <a:pt x="755199" y="2108073"/>
                </a:lnTo>
                <a:lnTo>
                  <a:pt x="799362" y="2120903"/>
                </a:lnTo>
                <a:lnTo>
                  <a:pt x="844282" y="2131880"/>
                </a:lnTo>
                <a:lnTo>
                  <a:pt x="889916" y="2140959"/>
                </a:lnTo>
                <a:lnTo>
                  <a:pt x="936220" y="2148097"/>
                </a:lnTo>
                <a:lnTo>
                  <a:pt x="983150" y="2153250"/>
                </a:lnTo>
                <a:lnTo>
                  <a:pt x="1030662" y="2156374"/>
                </a:lnTo>
                <a:lnTo>
                  <a:pt x="1078712" y="2157425"/>
                </a:lnTo>
                <a:lnTo>
                  <a:pt x="1126762" y="2156374"/>
                </a:lnTo>
                <a:lnTo>
                  <a:pt x="1174274" y="2153250"/>
                </a:lnTo>
                <a:lnTo>
                  <a:pt x="1221204" y="2148097"/>
                </a:lnTo>
                <a:lnTo>
                  <a:pt x="1267508" y="2140959"/>
                </a:lnTo>
                <a:lnTo>
                  <a:pt x="1313142" y="2131880"/>
                </a:lnTo>
                <a:lnTo>
                  <a:pt x="1358063" y="2120903"/>
                </a:lnTo>
                <a:lnTo>
                  <a:pt x="1402226" y="2108073"/>
                </a:lnTo>
                <a:lnTo>
                  <a:pt x="1445587" y="2093432"/>
                </a:lnTo>
                <a:lnTo>
                  <a:pt x="1488104" y="2077026"/>
                </a:lnTo>
                <a:lnTo>
                  <a:pt x="1529732" y="2058898"/>
                </a:lnTo>
                <a:lnTo>
                  <a:pt x="1570426" y="2039092"/>
                </a:lnTo>
                <a:lnTo>
                  <a:pt x="1610144" y="2017651"/>
                </a:lnTo>
                <a:lnTo>
                  <a:pt x="1648842" y="1994620"/>
                </a:lnTo>
                <a:lnTo>
                  <a:pt x="1686475" y="1970042"/>
                </a:lnTo>
                <a:lnTo>
                  <a:pt x="1723000" y="1943962"/>
                </a:lnTo>
                <a:lnTo>
                  <a:pt x="1758373" y="1916422"/>
                </a:lnTo>
                <a:lnTo>
                  <a:pt x="1792550" y="1887467"/>
                </a:lnTo>
                <a:lnTo>
                  <a:pt x="1825487" y="1857141"/>
                </a:lnTo>
                <a:lnTo>
                  <a:pt x="1857141" y="1825487"/>
                </a:lnTo>
                <a:lnTo>
                  <a:pt x="1887467" y="1792550"/>
                </a:lnTo>
                <a:lnTo>
                  <a:pt x="1916422" y="1758373"/>
                </a:lnTo>
                <a:lnTo>
                  <a:pt x="1943962" y="1723000"/>
                </a:lnTo>
                <a:lnTo>
                  <a:pt x="1970042" y="1686475"/>
                </a:lnTo>
                <a:lnTo>
                  <a:pt x="1994620" y="1648842"/>
                </a:lnTo>
                <a:lnTo>
                  <a:pt x="2017651" y="1610144"/>
                </a:lnTo>
                <a:lnTo>
                  <a:pt x="2039092" y="1570426"/>
                </a:lnTo>
                <a:lnTo>
                  <a:pt x="2058898" y="1529732"/>
                </a:lnTo>
                <a:lnTo>
                  <a:pt x="2077026" y="1488104"/>
                </a:lnTo>
                <a:lnTo>
                  <a:pt x="2093432" y="1445587"/>
                </a:lnTo>
                <a:lnTo>
                  <a:pt x="2108073" y="1402226"/>
                </a:lnTo>
                <a:lnTo>
                  <a:pt x="2120903" y="1358063"/>
                </a:lnTo>
                <a:lnTo>
                  <a:pt x="2131880" y="1313142"/>
                </a:lnTo>
                <a:lnTo>
                  <a:pt x="2140959" y="1267508"/>
                </a:lnTo>
                <a:lnTo>
                  <a:pt x="2148097" y="1221204"/>
                </a:lnTo>
                <a:lnTo>
                  <a:pt x="2153250" y="1174274"/>
                </a:lnTo>
                <a:lnTo>
                  <a:pt x="2156374" y="1126762"/>
                </a:lnTo>
                <a:lnTo>
                  <a:pt x="2157425" y="1078712"/>
                </a:lnTo>
                <a:lnTo>
                  <a:pt x="2156374" y="1030662"/>
                </a:lnTo>
                <a:lnTo>
                  <a:pt x="2153250" y="983150"/>
                </a:lnTo>
                <a:lnTo>
                  <a:pt x="2148097" y="936220"/>
                </a:lnTo>
                <a:lnTo>
                  <a:pt x="2140959" y="889916"/>
                </a:lnTo>
                <a:lnTo>
                  <a:pt x="2131880" y="844282"/>
                </a:lnTo>
                <a:lnTo>
                  <a:pt x="2120903" y="799362"/>
                </a:lnTo>
                <a:lnTo>
                  <a:pt x="2108073" y="755199"/>
                </a:lnTo>
                <a:lnTo>
                  <a:pt x="2093432" y="711837"/>
                </a:lnTo>
                <a:lnTo>
                  <a:pt x="2077026" y="669320"/>
                </a:lnTo>
                <a:lnTo>
                  <a:pt x="2058898" y="627693"/>
                </a:lnTo>
                <a:lnTo>
                  <a:pt x="2039092" y="586998"/>
                </a:lnTo>
                <a:lnTo>
                  <a:pt x="2017651" y="547280"/>
                </a:lnTo>
                <a:lnTo>
                  <a:pt x="1994620" y="508582"/>
                </a:lnTo>
                <a:lnTo>
                  <a:pt x="1970042" y="470949"/>
                </a:lnTo>
                <a:lnTo>
                  <a:pt x="1943962" y="434424"/>
                </a:lnTo>
                <a:lnTo>
                  <a:pt x="1916422" y="399051"/>
                </a:lnTo>
                <a:lnTo>
                  <a:pt x="1887467" y="364874"/>
                </a:lnTo>
                <a:lnTo>
                  <a:pt x="1857141" y="331937"/>
                </a:lnTo>
                <a:lnTo>
                  <a:pt x="1825487" y="300283"/>
                </a:lnTo>
                <a:lnTo>
                  <a:pt x="1792550" y="269957"/>
                </a:lnTo>
                <a:lnTo>
                  <a:pt x="1758373" y="241002"/>
                </a:lnTo>
                <a:lnTo>
                  <a:pt x="1723000" y="213463"/>
                </a:lnTo>
                <a:lnTo>
                  <a:pt x="1686475" y="187382"/>
                </a:lnTo>
                <a:lnTo>
                  <a:pt x="1648842" y="162804"/>
                </a:lnTo>
                <a:lnTo>
                  <a:pt x="1610144" y="139773"/>
                </a:lnTo>
                <a:lnTo>
                  <a:pt x="1570426" y="118332"/>
                </a:lnTo>
                <a:lnTo>
                  <a:pt x="1529732" y="98526"/>
                </a:lnTo>
                <a:lnTo>
                  <a:pt x="1488104" y="80398"/>
                </a:lnTo>
                <a:lnTo>
                  <a:pt x="1445587" y="63992"/>
                </a:lnTo>
                <a:lnTo>
                  <a:pt x="1402226" y="49352"/>
                </a:lnTo>
                <a:lnTo>
                  <a:pt x="1358063" y="36521"/>
                </a:lnTo>
                <a:lnTo>
                  <a:pt x="1313142" y="25545"/>
                </a:lnTo>
                <a:lnTo>
                  <a:pt x="1267508" y="16465"/>
                </a:lnTo>
                <a:lnTo>
                  <a:pt x="1221204" y="9327"/>
                </a:lnTo>
                <a:lnTo>
                  <a:pt x="1174274" y="4174"/>
                </a:lnTo>
                <a:lnTo>
                  <a:pt x="1126762" y="1051"/>
                </a:lnTo>
                <a:lnTo>
                  <a:pt x="1078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94C2C56-30A8-49A1-A000-9AAB5CF3BB4A}"/>
              </a:ext>
            </a:extLst>
          </p:cNvPr>
          <p:cNvSpPr/>
          <p:nvPr/>
        </p:nvSpPr>
        <p:spPr>
          <a:xfrm>
            <a:off x="4800314" y="4211701"/>
            <a:ext cx="1674837" cy="1681971"/>
          </a:xfrm>
          <a:custGeom>
            <a:avLst/>
            <a:gdLst/>
            <a:ahLst/>
            <a:cxnLst/>
            <a:rect l="l" t="t" r="r" b="b"/>
            <a:pathLst>
              <a:path w="2157729" h="2157729">
                <a:moveTo>
                  <a:pt x="1078712" y="2157425"/>
                </a:moveTo>
                <a:lnTo>
                  <a:pt x="1126762" y="2156374"/>
                </a:lnTo>
                <a:lnTo>
                  <a:pt x="1174274" y="2153250"/>
                </a:lnTo>
                <a:lnTo>
                  <a:pt x="1221204" y="2148097"/>
                </a:lnTo>
                <a:lnTo>
                  <a:pt x="1267508" y="2140959"/>
                </a:lnTo>
                <a:lnTo>
                  <a:pt x="1313142" y="2131880"/>
                </a:lnTo>
                <a:lnTo>
                  <a:pt x="1358063" y="2120903"/>
                </a:lnTo>
                <a:lnTo>
                  <a:pt x="1402226" y="2108073"/>
                </a:lnTo>
                <a:lnTo>
                  <a:pt x="1445587" y="2093432"/>
                </a:lnTo>
                <a:lnTo>
                  <a:pt x="1488104" y="2077026"/>
                </a:lnTo>
                <a:lnTo>
                  <a:pt x="1529732" y="2058898"/>
                </a:lnTo>
                <a:lnTo>
                  <a:pt x="1570426" y="2039092"/>
                </a:lnTo>
                <a:lnTo>
                  <a:pt x="1610144" y="2017651"/>
                </a:lnTo>
                <a:lnTo>
                  <a:pt x="1648842" y="1994620"/>
                </a:lnTo>
                <a:lnTo>
                  <a:pt x="1686475" y="1970042"/>
                </a:lnTo>
                <a:lnTo>
                  <a:pt x="1723000" y="1943962"/>
                </a:lnTo>
                <a:lnTo>
                  <a:pt x="1758373" y="1916422"/>
                </a:lnTo>
                <a:lnTo>
                  <a:pt x="1792550" y="1887467"/>
                </a:lnTo>
                <a:lnTo>
                  <a:pt x="1825487" y="1857141"/>
                </a:lnTo>
                <a:lnTo>
                  <a:pt x="1857141" y="1825487"/>
                </a:lnTo>
                <a:lnTo>
                  <a:pt x="1887467" y="1792550"/>
                </a:lnTo>
                <a:lnTo>
                  <a:pt x="1916422" y="1758373"/>
                </a:lnTo>
                <a:lnTo>
                  <a:pt x="1943962" y="1723000"/>
                </a:lnTo>
                <a:lnTo>
                  <a:pt x="1970042" y="1686475"/>
                </a:lnTo>
                <a:lnTo>
                  <a:pt x="1994620" y="1648842"/>
                </a:lnTo>
                <a:lnTo>
                  <a:pt x="2017651" y="1610144"/>
                </a:lnTo>
                <a:lnTo>
                  <a:pt x="2039092" y="1570426"/>
                </a:lnTo>
                <a:lnTo>
                  <a:pt x="2058898" y="1529732"/>
                </a:lnTo>
                <a:lnTo>
                  <a:pt x="2077026" y="1488104"/>
                </a:lnTo>
                <a:lnTo>
                  <a:pt x="2093432" y="1445587"/>
                </a:lnTo>
                <a:lnTo>
                  <a:pt x="2108073" y="1402226"/>
                </a:lnTo>
                <a:lnTo>
                  <a:pt x="2120903" y="1358063"/>
                </a:lnTo>
                <a:lnTo>
                  <a:pt x="2131880" y="1313142"/>
                </a:lnTo>
                <a:lnTo>
                  <a:pt x="2140959" y="1267508"/>
                </a:lnTo>
                <a:lnTo>
                  <a:pt x="2148097" y="1221204"/>
                </a:lnTo>
                <a:lnTo>
                  <a:pt x="2153250" y="1174274"/>
                </a:lnTo>
                <a:lnTo>
                  <a:pt x="2156374" y="1126762"/>
                </a:lnTo>
                <a:lnTo>
                  <a:pt x="2157425" y="1078712"/>
                </a:lnTo>
                <a:lnTo>
                  <a:pt x="2156374" y="1030662"/>
                </a:lnTo>
                <a:lnTo>
                  <a:pt x="2153250" y="983150"/>
                </a:lnTo>
                <a:lnTo>
                  <a:pt x="2148097" y="936220"/>
                </a:lnTo>
                <a:lnTo>
                  <a:pt x="2140959" y="889916"/>
                </a:lnTo>
                <a:lnTo>
                  <a:pt x="2131880" y="844282"/>
                </a:lnTo>
                <a:lnTo>
                  <a:pt x="2120903" y="799362"/>
                </a:lnTo>
                <a:lnTo>
                  <a:pt x="2108073" y="755199"/>
                </a:lnTo>
                <a:lnTo>
                  <a:pt x="2093432" y="711837"/>
                </a:lnTo>
                <a:lnTo>
                  <a:pt x="2077026" y="669320"/>
                </a:lnTo>
                <a:lnTo>
                  <a:pt x="2058898" y="627693"/>
                </a:lnTo>
                <a:lnTo>
                  <a:pt x="2039092" y="586998"/>
                </a:lnTo>
                <a:lnTo>
                  <a:pt x="2017651" y="547280"/>
                </a:lnTo>
                <a:lnTo>
                  <a:pt x="1994620" y="508582"/>
                </a:lnTo>
                <a:lnTo>
                  <a:pt x="1970042" y="470949"/>
                </a:lnTo>
                <a:lnTo>
                  <a:pt x="1943962" y="434424"/>
                </a:lnTo>
                <a:lnTo>
                  <a:pt x="1916422" y="399051"/>
                </a:lnTo>
                <a:lnTo>
                  <a:pt x="1887467" y="364874"/>
                </a:lnTo>
                <a:lnTo>
                  <a:pt x="1857141" y="331937"/>
                </a:lnTo>
                <a:lnTo>
                  <a:pt x="1825487" y="300283"/>
                </a:lnTo>
                <a:lnTo>
                  <a:pt x="1792550" y="269957"/>
                </a:lnTo>
                <a:lnTo>
                  <a:pt x="1758373" y="241002"/>
                </a:lnTo>
                <a:lnTo>
                  <a:pt x="1723000" y="213463"/>
                </a:lnTo>
                <a:lnTo>
                  <a:pt x="1686475" y="187382"/>
                </a:lnTo>
                <a:lnTo>
                  <a:pt x="1648842" y="162804"/>
                </a:lnTo>
                <a:lnTo>
                  <a:pt x="1610144" y="139773"/>
                </a:lnTo>
                <a:lnTo>
                  <a:pt x="1570426" y="118332"/>
                </a:lnTo>
                <a:lnTo>
                  <a:pt x="1529732" y="98526"/>
                </a:lnTo>
                <a:lnTo>
                  <a:pt x="1488104" y="80398"/>
                </a:lnTo>
                <a:lnTo>
                  <a:pt x="1445587" y="63992"/>
                </a:lnTo>
                <a:lnTo>
                  <a:pt x="1402226" y="49352"/>
                </a:lnTo>
                <a:lnTo>
                  <a:pt x="1358063" y="36521"/>
                </a:lnTo>
                <a:lnTo>
                  <a:pt x="1313142" y="25545"/>
                </a:lnTo>
                <a:lnTo>
                  <a:pt x="1267508" y="16465"/>
                </a:lnTo>
                <a:lnTo>
                  <a:pt x="1221204" y="9327"/>
                </a:lnTo>
                <a:lnTo>
                  <a:pt x="1174274" y="4174"/>
                </a:lnTo>
                <a:lnTo>
                  <a:pt x="1126762" y="1051"/>
                </a:lnTo>
                <a:lnTo>
                  <a:pt x="1078712" y="0"/>
                </a:lnTo>
                <a:lnTo>
                  <a:pt x="1030662" y="1051"/>
                </a:lnTo>
                <a:lnTo>
                  <a:pt x="983150" y="4174"/>
                </a:lnTo>
                <a:lnTo>
                  <a:pt x="936220" y="9327"/>
                </a:lnTo>
                <a:lnTo>
                  <a:pt x="889916" y="16465"/>
                </a:lnTo>
                <a:lnTo>
                  <a:pt x="844282" y="25545"/>
                </a:lnTo>
                <a:lnTo>
                  <a:pt x="799362" y="36521"/>
                </a:lnTo>
                <a:lnTo>
                  <a:pt x="755199" y="49352"/>
                </a:lnTo>
                <a:lnTo>
                  <a:pt x="711837" y="63992"/>
                </a:lnTo>
                <a:lnTo>
                  <a:pt x="669320" y="80398"/>
                </a:lnTo>
                <a:lnTo>
                  <a:pt x="627693" y="98526"/>
                </a:lnTo>
                <a:lnTo>
                  <a:pt x="586998" y="118332"/>
                </a:lnTo>
                <a:lnTo>
                  <a:pt x="547280" y="139773"/>
                </a:lnTo>
                <a:lnTo>
                  <a:pt x="508582" y="162804"/>
                </a:lnTo>
                <a:lnTo>
                  <a:pt x="470949" y="187382"/>
                </a:lnTo>
                <a:lnTo>
                  <a:pt x="434424" y="213463"/>
                </a:lnTo>
                <a:lnTo>
                  <a:pt x="399051" y="241002"/>
                </a:lnTo>
                <a:lnTo>
                  <a:pt x="364874" y="269957"/>
                </a:lnTo>
                <a:lnTo>
                  <a:pt x="331937" y="300283"/>
                </a:lnTo>
                <a:lnTo>
                  <a:pt x="300283" y="331937"/>
                </a:lnTo>
                <a:lnTo>
                  <a:pt x="269957" y="364874"/>
                </a:lnTo>
                <a:lnTo>
                  <a:pt x="241002" y="399051"/>
                </a:lnTo>
                <a:lnTo>
                  <a:pt x="213463" y="434424"/>
                </a:lnTo>
                <a:lnTo>
                  <a:pt x="187382" y="470949"/>
                </a:lnTo>
                <a:lnTo>
                  <a:pt x="162804" y="508582"/>
                </a:lnTo>
                <a:lnTo>
                  <a:pt x="139773" y="547280"/>
                </a:lnTo>
                <a:lnTo>
                  <a:pt x="118332" y="586998"/>
                </a:lnTo>
                <a:lnTo>
                  <a:pt x="98526" y="627693"/>
                </a:lnTo>
                <a:lnTo>
                  <a:pt x="80398" y="669320"/>
                </a:lnTo>
                <a:lnTo>
                  <a:pt x="63992" y="711837"/>
                </a:lnTo>
                <a:lnTo>
                  <a:pt x="49352" y="755199"/>
                </a:lnTo>
                <a:lnTo>
                  <a:pt x="36521" y="799362"/>
                </a:lnTo>
                <a:lnTo>
                  <a:pt x="25545" y="844282"/>
                </a:lnTo>
                <a:lnTo>
                  <a:pt x="16465" y="889916"/>
                </a:lnTo>
                <a:lnTo>
                  <a:pt x="9327" y="936220"/>
                </a:lnTo>
                <a:lnTo>
                  <a:pt x="4174" y="983150"/>
                </a:lnTo>
                <a:lnTo>
                  <a:pt x="1051" y="1030662"/>
                </a:lnTo>
                <a:lnTo>
                  <a:pt x="0" y="1078712"/>
                </a:lnTo>
                <a:lnTo>
                  <a:pt x="1051" y="1126762"/>
                </a:lnTo>
                <a:lnTo>
                  <a:pt x="4174" y="1174274"/>
                </a:lnTo>
                <a:lnTo>
                  <a:pt x="9327" y="1221204"/>
                </a:lnTo>
                <a:lnTo>
                  <a:pt x="16465" y="1267508"/>
                </a:lnTo>
                <a:lnTo>
                  <a:pt x="25545" y="1313142"/>
                </a:lnTo>
                <a:lnTo>
                  <a:pt x="36521" y="1358063"/>
                </a:lnTo>
                <a:lnTo>
                  <a:pt x="49352" y="1402226"/>
                </a:lnTo>
                <a:lnTo>
                  <a:pt x="63992" y="1445587"/>
                </a:lnTo>
                <a:lnTo>
                  <a:pt x="80398" y="1488104"/>
                </a:lnTo>
                <a:lnTo>
                  <a:pt x="98526" y="1529732"/>
                </a:lnTo>
                <a:lnTo>
                  <a:pt x="118332" y="1570426"/>
                </a:lnTo>
                <a:lnTo>
                  <a:pt x="139773" y="1610144"/>
                </a:lnTo>
                <a:lnTo>
                  <a:pt x="162804" y="1648842"/>
                </a:lnTo>
                <a:lnTo>
                  <a:pt x="187382" y="1686475"/>
                </a:lnTo>
                <a:lnTo>
                  <a:pt x="213463" y="1723000"/>
                </a:lnTo>
                <a:lnTo>
                  <a:pt x="241002" y="1758373"/>
                </a:lnTo>
                <a:lnTo>
                  <a:pt x="269957" y="1792550"/>
                </a:lnTo>
                <a:lnTo>
                  <a:pt x="300283" y="1825487"/>
                </a:lnTo>
                <a:lnTo>
                  <a:pt x="331937" y="1857141"/>
                </a:lnTo>
                <a:lnTo>
                  <a:pt x="364874" y="1887467"/>
                </a:lnTo>
                <a:lnTo>
                  <a:pt x="399051" y="1916422"/>
                </a:lnTo>
                <a:lnTo>
                  <a:pt x="434424" y="1943962"/>
                </a:lnTo>
                <a:lnTo>
                  <a:pt x="470949" y="1970042"/>
                </a:lnTo>
                <a:lnTo>
                  <a:pt x="508582" y="1994620"/>
                </a:lnTo>
                <a:lnTo>
                  <a:pt x="547280" y="2017651"/>
                </a:lnTo>
                <a:lnTo>
                  <a:pt x="586998" y="2039092"/>
                </a:lnTo>
                <a:lnTo>
                  <a:pt x="627693" y="2058898"/>
                </a:lnTo>
                <a:lnTo>
                  <a:pt x="669320" y="2077026"/>
                </a:lnTo>
                <a:lnTo>
                  <a:pt x="711837" y="2093432"/>
                </a:lnTo>
                <a:lnTo>
                  <a:pt x="755199" y="2108073"/>
                </a:lnTo>
                <a:lnTo>
                  <a:pt x="799362" y="2120903"/>
                </a:lnTo>
                <a:lnTo>
                  <a:pt x="844282" y="2131880"/>
                </a:lnTo>
                <a:lnTo>
                  <a:pt x="889916" y="2140959"/>
                </a:lnTo>
                <a:lnTo>
                  <a:pt x="936220" y="2148097"/>
                </a:lnTo>
                <a:lnTo>
                  <a:pt x="983150" y="2153250"/>
                </a:lnTo>
                <a:lnTo>
                  <a:pt x="1030662" y="2156374"/>
                </a:lnTo>
                <a:lnTo>
                  <a:pt x="1078712" y="2157425"/>
                </a:lnTo>
                <a:close/>
              </a:path>
            </a:pathLst>
          </a:custGeom>
          <a:ln w="12700">
            <a:solidFill>
              <a:srgbClr val="004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6ECA87E-438C-4001-9581-08DDAB55F677}"/>
              </a:ext>
            </a:extLst>
          </p:cNvPr>
          <p:cNvSpPr/>
          <p:nvPr/>
        </p:nvSpPr>
        <p:spPr>
          <a:xfrm>
            <a:off x="5350717" y="2439390"/>
            <a:ext cx="1674837" cy="1681971"/>
          </a:xfrm>
          <a:custGeom>
            <a:avLst/>
            <a:gdLst/>
            <a:ahLst/>
            <a:cxnLst/>
            <a:rect l="l" t="t" r="r" b="b"/>
            <a:pathLst>
              <a:path w="2157729" h="2157729">
                <a:moveTo>
                  <a:pt x="1078712" y="0"/>
                </a:moveTo>
                <a:lnTo>
                  <a:pt x="1030662" y="1051"/>
                </a:lnTo>
                <a:lnTo>
                  <a:pt x="983150" y="4174"/>
                </a:lnTo>
                <a:lnTo>
                  <a:pt x="936220" y="9327"/>
                </a:lnTo>
                <a:lnTo>
                  <a:pt x="889916" y="16465"/>
                </a:lnTo>
                <a:lnTo>
                  <a:pt x="844282" y="25545"/>
                </a:lnTo>
                <a:lnTo>
                  <a:pt x="799362" y="36521"/>
                </a:lnTo>
                <a:lnTo>
                  <a:pt x="755199" y="49352"/>
                </a:lnTo>
                <a:lnTo>
                  <a:pt x="711837" y="63992"/>
                </a:lnTo>
                <a:lnTo>
                  <a:pt x="669320" y="80398"/>
                </a:lnTo>
                <a:lnTo>
                  <a:pt x="627693" y="98526"/>
                </a:lnTo>
                <a:lnTo>
                  <a:pt x="586998" y="118332"/>
                </a:lnTo>
                <a:lnTo>
                  <a:pt x="547280" y="139773"/>
                </a:lnTo>
                <a:lnTo>
                  <a:pt x="508582" y="162805"/>
                </a:lnTo>
                <a:lnTo>
                  <a:pt x="470949" y="187383"/>
                </a:lnTo>
                <a:lnTo>
                  <a:pt x="434424" y="213463"/>
                </a:lnTo>
                <a:lnTo>
                  <a:pt x="399051" y="241003"/>
                </a:lnTo>
                <a:lnTo>
                  <a:pt x="364874" y="269958"/>
                </a:lnTo>
                <a:lnTo>
                  <a:pt x="331937" y="300285"/>
                </a:lnTo>
                <a:lnTo>
                  <a:pt x="300283" y="331939"/>
                </a:lnTo>
                <a:lnTo>
                  <a:pt x="269957" y="364876"/>
                </a:lnTo>
                <a:lnTo>
                  <a:pt x="241002" y="399053"/>
                </a:lnTo>
                <a:lnTo>
                  <a:pt x="213463" y="434427"/>
                </a:lnTo>
                <a:lnTo>
                  <a:pt x="187382" y="470952"/>
                </a:lnTo>
                <a:lnTo>
                  <a:pt x="162804" y="508586"/>
                </a:lnTo>
                <a:lnTo>
                  <a:pt x="139773" y="547284"/>
                </a:lnTo>
                <a:lnTo>
                  <a:pt x="118332" y="587002"/>
                </a:lnTo>
                <a:lnTo>
                  <a:pt x="98526" y="627698"/>
                </a:lnTo>
                <a:lnTo>
                  <a:pt x="80398" y="669326"/>
                </a:lnTo>
                <a:lnTo>
                  <a:pt x="63992" y="711843"/>
                </a:lnTo>
                <a:lnTo>
                  <a:pt x="49352" y="755205"/>
                </a:lnTo>
                <a:lnTo>
                  <a:pt x="36521" y="799369"/>
                </a:lnTo>
                <a:lnTo>
                  <a:pt x="25545" y="844290"/>
                </a:lnTo>
                <a:lnTo>
                  <a:pt x="16465" y="889925"/>
                </a:lnTo>
                <a:lnTo>
                  <a:pt x="9327" y="936230"/>
                </a:lnTo>
                <a:lnTo>
                  <a:pt x="4174" y="983161"/>
                </a:lnTo>
                <a:lnTo>
                  <a:pt x="1051" y="1030674"/>
                </a:lnTo>
                <a:lnTo>
                  <a:pt x="0" y="1078725"/>
                </a:lnTo>
                <a:lnTo>
                  <a:pt x="1051" y="1126775"/>
                </a:lnTo>
                <a:lnTo>
                  <a:pt x="4174" y="1174287"/>
                </a:lnTo>
                <a:lnTo>
                  <a:pt x="9327" y="1221217"/>
                </a:lnTo>
                <a:lnTo>
                  <a:pt x="16465" y="1267521"/>
                </a:lnTo>
                <a:lnTo>
                  <a:pt x="25545" y="1313155"/>
                </a:lnTo>
                <a:lnTo>
                  <a:pt x="36521" y="1358075"/>
                </a:lnTo>
                <a:lnTo>
                  <a:pt x="49352" y="1402238"/>
                </a:lnTo>
                <a:lnTo>
                  <a:pt x="63992" y="1445600"/>
                </a:lnTo>
                <a:lnTo>
                  <a:pt x="80398" y="1488117"/>
                </a:lnTo>
                <a:lnTo>
                  <a:pt x="98526" y="1529744"/>
                </a:lnTo>
                <a:lnTo>
                  <a:pt x="118332" y="1570439"/>
                </a:lnTo>
                <a:lnTo>
                  <a:pt x="139773" y="1610157"/>
                </a:lnTo>
                <a:lnTo>
                  <a:pt x="162804" y="1648855"/>
                </a:lnTo>
                <a:lnTo>
                  <a:pt x="187382" y="1686488"/>
                </a:lnTo>
                <a:lnTo>
                  <a:pt x="213463" y="1723013"/>
                </a:lnTo>
                <a:lnTo>
                  <a:pt x="241002" y="1758386"/>
                </a:lnTo>
                <a:lnTo>
                  <a:pt x="269957" y="1792563"/>
                </a:lnTo>
                <a:lnTo>
                  <a:pt x="300283" y="1825500"/>
                </a:lnTo>
                <a:lnTo>
                  <a:pt x="331937" y="1857154"/>
                </a:lnTo>
                <a:lnTo>
                  <a:pt x="364874" y="1887480"/>
                </a:lnTo>
                <a:lnTo>
                  <a:pt x="399051" y="1916435"/>
                </a:lnTo>
                <a:lnTo>
                  <a:pt x="434424" y="1943974"/>
                </a:lnTo>
                <a:lnTo>
                  <a:pt x="470949" y="1970055"/>
                </a:lnTo>
                <a:lnTo>
                  <a:pt x="508582" y="1994633"/>
                </a:lnTo>
                <a:lnTo>
                  <a:pt x="547280" y="2017664"/>
                </a:lnTo>
                <a:lnTo>
                  <a:pt x="586998" y="2039105"/>
                </a:lnTo>
                <a:lnTo>
                  <a:pt x="627693" y="2058911"/>
                </a:lnTo>
                <a:lnTo>
                  <a:pt x="669320" y="2077039"/>
                </a:lnTo>
                <a:lnTo>
                  <a:pt x="711837" y="2093445"/>
                </a:lnTo>
                <a:lnTo>
                  <a:pt x="755199" y="2108085"/>
                </a:lnTo>
                <a:lnTo>
                  <a:pt x="799362" y="2120916"/>
                </a:lnTo>
                <a:lnTo>
                  <a:pt x="844282" y="2131892"/>
                </a:lnTo>
                <a:lnTo>
                  <a:pt x="889916" y="2140972"/>
                </a:lnTo>
                <a:lnTo>
                  <a:pt x="936220" y="2148110"/>
                </a:lnTo>
                <a:lnTo>
                  <a:pt x="983150" y="2153263"/>
                </a:lnTo>
                <a:lnTo>
                  <a:pt x="1030662" y="2156386"/>
                </a:lnTo>
                <a:lnTo>
                  <a:pt x="1078712" y="2157437"/>
                </a:lnTo>
                <a:lnTo>
                  <a:pt x="1126762" y="2156386"/>
                </a:lnTo>
                <a:lnTo>
                  <a:pt x="1174274" y="2153263"/>
                </a:lnTo>
                <a:lnTo>
                  <a:pt x="1221204" y="2148110"/>
                </a:lnTo>
                <a:lnTo>
                  <a:pt x="1267508" y="2140972"/>
                </a:lnTo>
                <a:lnTo>
                  <a:pt x="1313142" y="2131892"/>
                </a:lnTo>
                <a:lnTo>
                  <a:pt x="1358063" y="2120916"/>
                </a:lnTo>
                <a:lnTo>
                  <a:pt x="1402226" y="2108085"/>
                </a:lnTo>
                <a:lnTo>
                  <a:pt x="1445587" y="2093445"/>
                </a:lnTo>
                <a:lnTo>
                  <a:pt x="1488104" y="2077039"/>
                </a:lnTo>
                <a:lnTo>
                  <a:pt x="1529732" y="2058911"/>
                </a:lnTo>
                <a:lnTo>
                  <a:pt x="1570426" y="2039105"/>
                </a:lnTo>
                <a:lnTo>
                  <a:pt x="1610144" y="2017664"/>
                </a:lnTo>
                <a:lnTo>
                  <a:pt x="1648842" y="1994633"/>
                </a:lnTo>
                <a:lnTo>
                  <a:pt x="1686475" y="1970055"/>
                </a:lnTo>
                <a:lnTo>
                  <a:pt x="1723000" y="1943974"/>
                </a:lnTo>
                <a:lnTo>
                  <a:pt x="1758373" y="1916435"/>
                </a:lnTo>
                <a:lnTo>
                  <a:pt x="1792550" y="1887480"/>
                </a:lnTo>
                <a:lnTo>
                  <a:pt x="1825487" y="1857154"/>
                </a:lnTo>
                <a:lnTo>
                  <a:pt x="1857141" y="1825500"/>
                </a:lnTo>
                <a:lnTo>
                  <a:pt x="1887467" y="1792563"/>
                </a:lnTo>
                <a:lnTo>
                  <a:pt x="1916422" y="1758386"/>
                </a:lnTo>
                <a:lnTo>
                  <a:pt x="1943962" y="1723013"/>
                </a:lnTo>
                <a:lnTo>
                  <a:pt x="1970042" y="1686488"/>
                </a:lnTo>
                <a:lnTo>
                  <a:pt x="1994620" y="1648855"/>
                </a:lnTo>
                <a:lnTo>
                  <a:pt x="2017651" y="1610157"/>
                </a:lnTo>
                <a:lnTo>
                  <a:pt x="2039092" y="1570439"/>
                </a:lnTo>
                <a:lnTo>
                  <a:pt x="2058898" y="1529744"/>
                </a:lnTo>
                <a:lnTo>
                  <a:pt x="2077026" y="1488117"/>
                </a:lnTo>
                <a:lnTo>
                  <a:pt x="2093432" y="1445600"/>
                </a:lnTo>
                <a:lnTo>
                  <a:pt x="2108073" y="1402238"/>
                </a:lnTo>
                <a:lnTo>
                  <a:pt x="2120903" y="1358075"/>
                </a:lnTo>
                <a:lnTo>
                  <a:pt x="2131880" y="1313155"/>
                </a:lnTo>
                <a:lnTo>
                  <a:pt x="2140959" y="1267521"/>
                </a:lnTo>
                <a:lnTo>
                  <a:pt x="2148097" y="1221217"/>
                </a:lnTo>
                <a:lnTo>
                  <a:pt x="2153250" y="1174287"/>
                </a:lnTo>
                <a:lnTo>
                  <a:pt x="2156374" y="1126775"/>
                </a:lnTo>
                <a:lnTo>
                  <a:pt x="2157425" y="1078725"/>
                </a:lnTo>
                <a:lnTo>
                  <a:pt x="2156374" y="1030674"/>
                </a:lnTo>
                <a:lnTo>
                  <a:pt x="2153250" y="983161"/>
                </a:lnTo>
                <a:lnTo>
                  <a:pt x="2148097" y="936230"/>
                </a:lnTo>
                <a:lnTo>
                  <a:pt x="2140959" y="889925"/>
                </a:lnTo>
                <a:lnTo>
                  <a:pt x="2131880" y="844290"/>
                </a:lnTo>
                <a:lnTo>
                  <a:pt x="2120903" y="799369"/>
                </a:lnTo>
                <a:lnTo>
                  <a:pt x="2108073" y="755205"/>
                </a:lnTo>
                <a:lnTo>
                  <a:pt x="2093432" y="711843"/>
                </a:lnTo>
                <a:lnTo>
                  <a:pt x="2077026" y="669326"/>
                </a:lnTo>
                <a:lnTo>
                  <a:pt x="2058898" y="627698"/>
                </a:lnTo>
                <a:lnTo>
                  <a:pt x="2039092" y="587002"/>
                </a:lnTo>
                <a:lnTo>
                  <a:pt x="2017651" y="547284"/>
                </a:lnTo>
                <a:lnTo>
                  <a:pt x="1994620" y="508586"/>
                </a:lnTo>
                <a:lnTo>
                  <a:pt x="1970042" y="470952"/>
                </a:lnTo>
                <a:lnTo>
                  <a:pt x="1943962" y="434427"/>
                </a:lnTo>
                <a:lnTo>
                  <a:pt x="1916422" y="399053"/>
                </a:lnTo>
                <a:lnTo>
                  <a:pt x="1887467" y="364876"/>
                </a:lnTo>
                <a:lnTo>
                  <a:pt x="1857141" y="331939"/>
                </a:lnTo>
                <a:lnTo>
                  <a:pt x="1825487" y="300285"/>
                </a:lnTo>
                <a:lnTo>
                  <a:pt x="1792550" y="269958"/>
                </a:lnTo>
                <a:lnTo>
                  <a:pt x="1758373" y="241003"/>
                </a:lnTo>
                <a:lnTo>
                  <a:pt x="1723000" y="213463"/>
                </a:lnTo>
                <a:lnTo>
                  <a:pt x="1686475" y="187383"/>
                </a:lnTo>
                <a:lnTo>
                  <a:pt x="1648842" y="162805"/>
                </a:lnTo>
                <a:lnTo>
                  <a:pt x="1610144" y="139773"/>
                </a:lnTo>
                <a:lnTo>
                  <a:pt x="1570426" y="118332"/>
                </a:lnTo>
                <a:lnTo>
                  <a:pt x="1529732" y="98526"/>
                </a:lnTo>
                <a:lnTo>
                  <a:pt x="1488104" y="80398"/>
                </a:lnTo>
                <a:lnTo>
                  <a:pt x="1445587" y="63992"/>
                </a:lnTo>
                <a:lnTo>
                  <a:pt x="1402226" y="49352"/>
                </a:lnTo>
                <a:lnTo>
                  <a:pt x="1358063" y="36521"/>
                </a:lnTo>
                <a:lnTo>
                  <a:pt x="1313142" y="25545"/>
                </a:lnTo>
                <a:lnTo>
                  <a:pt x="1267508" y="16465"/>
                </a:lnTo>
                <a:lnTo>
                  <a:pt x="1221204" y="9327"/>
                </a:lnTo>
                <a:lnTo>
                  <a:pt x="1174274" y="4174"/>
                </a:lnTo>
                <a:lnTo>
                  <a:pt x="1126762" y="1051"/>
                </a:lnTo>
                <a:lnTo>
                  <a:pt x="1078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1CD794A9-5887-44CA-8813-A704B288EC6E}"/>
              </a:ext>
            </a:extLst>
          </p:cNvPr>
          <p:cNvSpPr/>
          <p:nvPr/>
        </p:nvSpPr>
        <p:spPr>
          <a:xfrm>
            <a:off x="5350717" y="2439390"/>
            <a:ext cx="1674837" cy="1681971"/>
          </a:xfrm>
          <a:custGeom>
            <a:avLst/>
            <a:gdLst/>
            <a:ahLst/>
            <a:cxnLst/>
            <a:rect l="l" t="t" r="r" b="b"/>
            <a:pathLst>
              <a:path w="2157729" h="2157729">
                <a:moveTo>
                  <a:pt x="1078712" y="2157437"/>
                </a:moveTo>
                <a:lnTo>
                  <a:pt x="1126762" y="2156386"/>
                </a:lnTo>
                <a:lnTo>
                  <a:pt x="1174274" y="2153263"/>
                </a:lnTo>
                <a:lnTo>
                  <a:pt x="1221204" y="2148110"/>
                </a:lnTo>
                <a:lnTo>
                  <a:pt x="1267508" y="2140972"/>
                </a:lnTo>
                <a:lnTo>
                  <a:pt x="1313142" y="2131892"/>
                </a:lnTo>
                <a:lnTo>
                  <a:pt x="1358063" y="2120916"/>
                </a:lnTo>
                <a:lnTo>
                  <a:pt x="1402226" y="2108085"/>
                </a:lnTo>
                <a:lnTo>
                  <a:pt x="1445587" y="2093445"/>
                </a:lnTo>
                <a:lnTo>
                  <a:pt x="1488104" y="2077039"/>
                </a:lnTo>
                <a:lnTo>
                  <a:pt x="1529732" y="2058911"/>
                </a:lnTo>
                <a:lnTo>
                  <a:pt x="1570426" y="2039105"/>
                </a:lnTo>
                <a:lnTo>
                  <a:pt x="1610144" y="2017664"/>
                </a:lnTo>
                <a:lnTo>
                  <a:pt x="1648842" y="1994633"/>
                </a:lnTo>
                <a:lnTo>
                  <a:pt x="1686475" y="1970055"/>
                </a:lnTo>
                <a:lnTo>
                  <a:pt x="1723000" y="1943974"/>
                </a:lnTo>
                <a:lnTo>
                  <a:pt x="1758373" y="1916435"/>
                </a:lnTo>
                <a:lnTo>
                  <a:pt x="1792550" y="1887480"/>
                </a:lnTo>
                <a:lnTo>
                  <a:pt x="1825487" y="1857154"/>
                </a:lnTo>
                <a:lnTo>
                  <a:pt x="1857141" y="1825500"/>
                </a:lnTo>
                <a:lnTo>
                  <a:pt x="1887467" y="1792563"/>
                </a:lnTo>
                <a:lnTo>
                  <a:pt x="1916422" y="1758386"/>
                </a:lnTo>
                <a:lnTo>
                  <a:pt x="1943962" y="1723013"/>
                </a:lnTo>
                <a:lnTo>
                  <a:pt x="1970042" y="1686488"/>
                </a:lnTo>
                <a:lnTo>
                  <a:pt x="1994620" y="1648855"/>
                </a:lnTo>
                <a:lnTo>
                  <a:pt x="2017651" y="1610157"/>
                </a:lnTo>
                <a:lnTo>
                  <a:pt x="2039092" y="1570439"/>
                </a:lnTo>
                <a:lnTo>
                  <a:pt x="2058898" y="1529744"/>
                </a:lnTo>
                <a:lnTo>
                  <a:pt x="2077026" y="1488117"/>
                </a:lnTo>
                <a:lnTo>
                  <a:pt x="2093432" y="1445600"/>
                </a:lnTo>
                <a:lnTo>
                  <a:pt x="2108073" y="1402238"/>
                </a:lnTo>
                <a:lnTo>
                  <a:pt x="2120903" y="1358075"/>
                </a:lnTo>
                <a:lnTo>
                  <a:pt x="2131880" y="1313155"/>
                </a:lnTo>
                <a:lnTo>
                  <a:pt x="2140959" y="1267521"/>
                </a:lnTo>
                <a:lnTo>
                  <a:pt x="2148097" y="1221217"/>
                </a:lnTo>
                <a:lnTo>
                  <a:pt x="2153250" y="1174287"/>
                </a:lnTo>
                <a:lnTo>
                  <a:pt x="2156374" y="1126775"/>
                </a:lnTo>
                <a:lnTo>
                  <a:pt x="2157425" y="1078725"/>
                </a:lnTo>
                <a:lnTo>
                  <a:pt x="2156374" y="1030674"/>
                </a:lnTo>
                <a:lnTo>
                  <a:pt x="2153250" y="983161"/>
                </a:lnTo>
                <a:lnTo>
                  <a:pt x="2148097" y="936230"/>
                </a:lnTo>
                <a:lnTo>
                  <a:pt x="2140959" y="889925"/>
                </a:lnTo>
                <a:lnTo>
                  <a:pt x="2131880" y="844290"/>
                </a:lnTo>
                <a:lnTo>
                  <a:pt x="2120903" y="799369"/>
                </a:lnTo>
                <a:lnTo>
                  <a:pt x="2108073" y="755205"/>
                </a:lnTo>
                <a:lnTo>
                  <a:pt x="2093432" y="711843"/>
                </a:lnTo>
                <a:lnTo>
                  <a:pt x="2077026" y="669326"/>
                </a:lnTo>
                <a:lnTo>
                  <a:pt x="2058898" y="627698"/>
                </a:lnTo>
                <a:lnTo>
                  <a:pt x="2039092" y="587002"/>
                </a:lnTo>
                <a:lnTo>
                  <a:pt x="2017651" y="547284"/>
                </a:lnTo>
                <a:lnTo>
                  <a:pt x="1994620" y="508586"/>
                </a:lnTo>
                <a:lnTo>
                  <a:pt x="1970042" y="470952"/>
                </a:lnTo>
                <a:lnTo>
                  <a:pt x="1943962" y="434427"/>
                </a:lnTo>
                <a:lnTo>
                  <a:pt x="1916422" y="399053"/>
                </a:lnTo>
                <a:lnTo>
                  <a:pt x="1887467" y="364876"/>
                </a:lnTo>
                <a:lnTo>
                  <a:pt x="1857141" y="331939"/>
                </a:lnTo>
                <a:lnTo>
                  <a:pt x="1825487" y="300285"/>
                </a:lnTo>
                <a:lnTo>
                  <a:pt x="1792550" y="269958"/>
                </a:lnTo>
                <a:lnTo>
                  <a:pt x="1758373" y="241003"/>
                </a:lnTo>
                <a:lnTo>
                  <a:pt x="1723000" y="213463"/>
                </a:lnTo>
                <a:lnTo>
                  <a:pt x="1686475" y="187383"/>
                </a:lnTo>
                <a:lnTo>
                  <a:pt x="1648842" y="162805"/>
                </a:lnTo>
                <a:lnTo>
                  <a:pt x="1610144" y="139773"/>
                </a:lnTo>
                <a:lnTo>
                  <a:pt x="1570426" y="118332"/>
                </a:lnTo>
                <a:lnTo>
                  <a:pt x="1529732" y="98526"/>
                </a:lnTo>
                <a:lnTo>
                  <a:pt x="1488104" y="80398"/>
                </a:lnTo>
                <a:lnTo>
                  <a:pt x="1445587" y="63992"/>
                </a:lnTo>
                <a:lnTo>
                  <a:pt x="1402226" y="49352"/>
                </a:lnTo>
                <a:lnTo>
                  <a:pt x="1358063" y="36521"/>
                </a:lnTo>
                <a:lnTo>
                  <a:pt x="1313142" y="25545"/>
                </a:lnTo>
                <a:lnTo>
                  <a:pt x="1267508" y="16465"/>
                </a:lnTo>
                <a:lnTo>
                  <a:pt x="1221204" y="9327"/>
                </a:lnTo>
                <a:lnTo>
                  <a:pt x="1174274" y="4174"/>
                </a:lnTo>
                <a:lnTo>
                  <a:pt x="1126762" y="1051"/>
                </a:lnTo>
                <a:lnTo>
                  <a:pt x="1078712" y="0"/>
                </a:lnTo>
                <a:lnTo>
                  <a:pt x="1030662" y="1051"/>
                </a:lnTo>
                <a:lnTo>
                  <a:pt x="983150" y="4174"/>
                </a:lnTo>
                <a:lnTo>
                  <a:pt x="936220" y="9327"/>
                </a:lnTo>
                <a:lnTo>
                  <a:pt x="889916" y="16465"/>
                </a:lnTo>
                <a:lnTo>
                  <a:pt x="844282" y="25545"/>
                </a:lnTo>
                <a:lnTo>
                  <a:pt x="799362" y="36521"/>
                </a:lnTo>
                <a:lnTo>
                  <a:pt x="755199" y="49352"/>
                </a:lnTo>
                <a:lnTo>
                  <a:pt x="711837" y="63992"/>
                </a:lnTo>
                <a:lnTo>
                  <a:pt x="669320" y="80398"/>
                </a:lnTo>
                <a:lnTo>
                  <a:pt x="627693" y="98526"/>
                </a:lnTo>
                <a:lnTo>
                  <a:pt x="586998" y="118332"/>
                </a:lnTo>
                <a:lnTo>
                  <a:pt x="547280" y="139773"/>
                </a:lnTo>
                <a:lnTo>
                  <a:pt x="508582" y="162805"/>
                </a:lnTo>
                <a:lnTo>
                  <a:pt x="470949" y="187383"/>
                </a:lnTo>
                <a:lnTo>
                  <a:pt x="434424" y="213463"/>
                </a:lnTo>
                <a:lnTo>
                  <a:pt x="399051" y="241003"/>
                </a:lnTo>
                <a:lnTo>
                  <a:pt x="364874" y="269958"/>
                </a:lnTo>
                <a:lnTo>
                  <a:pt x="331937" y="300285"/>
                </a:lnTo>
                <a:lnTo>
                  <a:pt x="300283" y="331939"/>
                </a:lnTo>
                <a:lnTo>
                  <a:pt x="269957" y="364876"/>
                </a:lnTo>
                <a:lnTo>
                  <a:pt x="241002" y="399053"/>
                </a:lnTo>
                <a:lnTo>
                  <a:pt x="213463" y="434427"/>
                </a:lnTo>
                <a:lnTo>
                  <a:pt x="187382" y="470952"/>
                </a:lnTo>
                <a:lnTo>
                  <a:pt x="162804" y="508586"/>
                </a:lnTo>
                <a:lnTo>
                  <a:pt x="139773" y="547284"/>
                </a:lnTo>
                <a:lnTo>
                  <a:pt x="118332" y="587002"/>
                </a:lnTo>
                <a:lnTo>
                  <a:pt x="98526" y="627698"/>
                </a:lnTo>
                <a:lnTo>
                  <a:pt x="80398" y="669326"/>
                </a:lnTo>
                <a:lnTo>
                  <a:pt x="63992" y="711843"/>
                </a:lnTo>
                <a:lnTo>
                  <a:pt x="49352" y="755205"/>
                </a:lnTo>
                <a:lnTo>
                  <a:pt x="36521" y="799369"/>
                </a:lnTo>
                <a:lnTo>
                  <a:pt x="25545" y="844290"/>
                </a:lnTo>
                <a:lnTo>
                  <a:pt x="16465" y="889925"/>
                </a:lnTo>
                <a:lnTo>
                  <a:pt x="9327" y="936230"/>
                </a:lnTo>
                <a:lnTo>
                  <a:pt x="4174" y="983161"/>
                </a:lnTo>
                <a:lnTo>
                  <a:pt x="1051" y="1030674"/>
                </a:lnTo>
                <a:lnTo>
                  <a:pt x="0" y="1078725"/>
                </a:lnTo>
                <a:lnTo>
                  <a:pt x="1051" y="1126775"/>
                </a:lnTo>
                <a:lnTo>
                  <a:pt x="4174" y="1174287"/>
                </a:lnTo>
                <a:lnTo>
                  <a:pt x="9327" y="1221217"/>
                </a:lnTo>
                <a:lnTo>
                  <a:pt x="16465" y="1267521"/>
                </a:lnTo>
                <a:lnTo>
                  <a:pt x="25545" y="1313155"/>
                </a:lnTo>
                <a:lnTo>
                  <a:pt x="36521" y="1358075"/>
                </a:lnTo>
                <a:lnTo>
                  <a:pt x="49352" y="1402238"/>
                </a:lnTo>
                <a:lnTo>
                  <a:pt x="63992" y="1445600"/>
                </a:lnTo>
                <a:lnTo>
                  <a:pt x="80398" y="1488117"/>
                </a:lnTo>
                <a:lnTo>
                  <a:pt x="98526" y="1529744"/>
                </a:lnTo>
                <a:lnTo>
                  <a:pt x="118332" y="1570439"/>
                </a:lnTo>
                <a:lnTo>
                  <a:pt x="139773" y="1610157"/>
                </a:lnTo>
                <a:lnTo>
                  <a:pt x="162804" y="1648855"/>
                </a:lnTo>
                <a:lnTo>
                  <a:pt x="187382" y="1686488"/>
                </a:lnTo>
                <a:lnTo>
                  <a:pt x="213463" y="1723013"/>
                </a:lnTo>
                <a:lnTo>
                  <a:pt x="241002" y="1758386"/>
                </a:lnTo>
                <a:lnTo>
                  <a:pt x="269957" y="1792563"/>
                </a:lnTo>
                <a:lnTo>
                  <a:pt x="300283" y="1825500"/>
                </a:lnTo>
                <a:lnTo>
                  <a:pt x="331937" y="1857154"/>
                </a:lnTo>
                <a:lnTo>
                  <a:pt x="364874" y="1887480"/>
                </a:lnTo>
                <a:lnTo>
                  <a:pt x="399051" y="1916435"/>
                </a:lnTo>
                <a:lnTo>
                  <a:pt x="434424" y="1943974"/>
                </a:lnTo>
                <a:lnTo>
                  <a:pt x="470949" y="1970055"/>
                </a:lnTo>
                <a:lnTo>
                  <a:pt x="508582" y="1994633"/>
                </a:lnTo>
                <a:lnTo>
                  <a:pt x="547280" y="2017664"/>
                </a:lnTo>
                <a:lnTo>
                  <a:pt x="586998" y="2039105"/>
                </a:lnTo>
                <a:lnTo>
                  <a:pt x="627693" y="2058911"/>
                </a:lnTo>
                <a:lnTo>
                  <a:pt x="669320" y="2077039"/>
                </a:lnTo>
                <a:lnTo>
                  <a:pt x="711837" y="2093445"/>
                </a:lnTo>
                <a:lnTo>
                  <a:pt x="755199" y="2108085"/>
                </a:lnTo>
                <a:lnTo>
                  <a:pt x="799362" y="2120916"/>
                </a:lnTo>
                <a:lnTo>
                  <a:pt x="844282" y="2131892"/>
                </a:lnTo>
                <a:lnTo>
                  <a:pt x="889916" y="2140972"/>
                </a:lnTo>
                <a:lnTo>
                  <a:pt x="936220" y="2148110"/>
                </a:lnTo>
                <a:lnTo>
                  <a:pt x="983150" y="2153263"/>
                </a:lnTo>
                <a:lnTo>
                  <a:pt x="1030662" y="2156386"/>
                </a:lnTo>
                <a:lnTo>
                  <a:pt x="1078712" y="2157437"/>
                </a:lnTo>
                <a:close/>
              </a:path>
            </a:pathLst>
          </a:custGeom>
          <a:ln w="12700">
            <a:solidFill>
              <a:srgbClr val="004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E4A352A6-81CF-4332-B7BF-B857B7A8979D}"/>
              </a:ext>
            </a:extLst>
          </p:cNvPr>
          <p:cNvSpPr txBox="1"/>
          <p:nvPr/>
        </p:nvSpPr>
        <p:spPr>
          <a:xfrm>
            <a:off x="3905033" y="1717231"/>
            <a:ext cx="1449094" cy="75892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06375" marR="198755" algn="ctr">
              <a:lnSpc>
                <a:spcPct val="104200"/>
              </a:lnSpc>
              <a:spcBef>
                <a:spcPts val="40"/>
              </a:spcBef>
            </a:pPr>
            <a:r>
              <a:rPr sz="1200" b="1" spc="-5" dirty="0">
                <a:solidFill>
                  <a:srgbClr val="004890"/>
                </a:solidFill>
                <a:latin typeface="Century Gothic"/>
                <a:cs typeface="Century Gothic"/>
              </a:rPr>
              <a:t>Delivering </a:t>
            </a:r>
            <a:r>
              <a:rPr sz="1200" b="1" dirty="0">
                <a:solidFill>
                  <a:srgbClr val="004890"/>
                </a:solidFill>
                <a:latin typeface="Century Gothic"/>
                <a:cs typeface="Century Gothic"/>
              </a:rPr>
              <a:t>Jobs</a:t>
            </a:r>
            <a:r>
              <a:rPr sz="1200" b="1" spc="-90" dirty="0">
                <a:solidFill>
                  <a:srgbClr val="004890"/>
                </a:solidFill>
                <a:latin typeface="Century Gothic"/>
                <a:cs typeface="Century Gothic"/>
              </a:rPr>
              <a:t> </a:t>
            </a:r>
            <a:r>
              <a:rPr sz="1200" b="1" spc="-5" dirty="0">
                <a:solidFill>
                  <a:srgbClr val="004890"/>
                </a:solidFill>
                <a:latin typeface="Century Gothic"/>
                <a:cs typeface="Century Gothic"/>
              </a:rPr>
              <a:t>and  </a:t>
            </a:r>
            <a:r>
              <a:rPr sz="1200" b="1" dirty="0">
                <a:solidFill>
                  <a:srgbClr val="004890"/>
                </a:solidFill>
                <a:latin typeface="Century Gothic"/>
                <a:cs typeface="Century Gothic"/>
              </a:rPr>
              <a:t>Social</a:t>
            </a:r>
            <a:r>
              <a:rPr sz="1200" b="1" spc="-40" dirty="0">
                <a:solidFill>
                  <a:srgbClr val="004890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004890"/>
                </a:solidFill>
                <a:latin typeface="Century Gothic"/>
                <a:cs typeface="Century Gothic"/>
              </a:rPr>
              <a:t>Investment</a:t>
            </a:r>
            <a:endParaRPr lang="en-GB" sz="1200" b="1" dirty="0">
              <a:solidFill>
                <a:srgbClr val="004890"/>
              </a:solidFill>
              <a:latin typeface="Century Gothic"/>
              <a:cs typeface="Century Gothic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88A0461B-771D-4A81-9BAE-C8DBFA3CCE67}"/>
              </a:ext>
            </a:extLst>
          </p:cNvPr>
          <p:cNvSpPr txBox="1"/>
          <p:nvPr/>
        </p:nvSpPr>
        <p:spPr>
          <a:xfrm>
            <a:off x="4889249" y="4812404"/>
            <a:ext cx="1474230" cy="344673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3970" marR="6350" algn="ctr">
              <a:lnSpc>
                <a:spcPct val="104200"/>
              </a:lnSpc>
              <a:spcBef>
                <a:spcPts val="40"/>
              </a:spcBef>
            </a:pPr>
            <a:r>
              <a:rPr sz="1200" b="1" spc="-5" dirty="0">
                <a:solidFill>
                  <a:srgbClr val="004890"/>
                </a:solidFill>
                <a:latin typeface="Century Gothic"/>
                <a:cs typeface="Century Gothic"/>
              </a:rPr>
              <a:t>Reinforcing</a:t>
            </a:r>
            <a:r>
              <a:rPr sz="1200" b="1" spc="-85" dirty="0">
                <a:solidFill>
                  <a:srgbClr val="004890"/>
                </a:solidFill>
                <a:latin typeface="Century Gothic"/>
                <a:cs typeface="Century Gothic"/>
              </a:rPr>
              <a:t> </a:t>
            </a:r>
            <a:r>
              <a:rPr sz="1200" b="1" spc="-5" dirty="0">
                <a:solidFill>
                  <a:srgbClr val="004890"/>
                </a:solidFill>
                <a:latin typeface="Century Gothic"/>
                <a:cs typeface="Century Gothic"/>
              </a:rPr>
              <a:t>Development  </a:t>
            </a:r>
            <a:r>
              <a:rPr sz="1200" b="1" dirty="0">
                <a:solidFill>
                  <a:srgbClr val="004890"/>
                </a:solidFill>
                <a:latin typeface="Century Gothic"/>
                <a:cs typeface="Century Gothic"/>
              </a:rPr>
              <a:t>Nodes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3FFEEFC1-2C31-4A35-A3F2-109807FF17C8}"/>
              </a:ext>
            </a:extLst>
          </p:cNvPr>
          <p:cNvSpPr txBox="1"/>
          <p:nvPr/>
        </p:nvSpPr>
        <p:spPr>
          <a:xfrm>
            <a:off x="2748433" y="4750631"/>
            <a:ext cx="1650407" cy="75937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00990" marR="292735" algn="ctr">
              <a:lnSpc>
                <a:spcPct val="104200"/>
              </a:lnSpc>
              <a:spcBef>
                <a:spcPts val="40"/>
              </a:spcBef>
            </a:pPr>
            <a:r>
              <a:rPr sz="1200" b="1" dirty="0">
                <a:solidFill>
                  <a:srgbClr val="004890"/>
                </a:solidFill>
                <a:latin typeface="Century Gothic"/>
                <a:cs typeface="Century Gothic"/>
              </a:rPr>
              <a:t>Integrating</a:t>
            </a:r>
            <a:r>
              <a:rPr sz="1200" b="1" spc="-100" dirty="0">
                <a:solidFill>
                  <a:srgbClr val="004890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004890"/>
                </a:solidFill>
                <a:latin typeface="Century Gothic"/>
                <a:cs typeface="Century Gothic"/>
              </a:rPr>
              <a:t>the </a:t>
            </a:r>
            <a:r>
              <a:rPr sz="1200" b="1" spc="-5" dirty="0">
                <a:solidFill>
                  <a:srgbClr val="004890"/>
                </a:solidFill>
                <a:latin typeface="Century Gothic"/>
                <a:cs typeface="Century Gothic"/>
              </a:rPr>
              <a:t>Region</a:t>
            </a:r>
            <a:r>
              <a:rPr lang="en-GB" sz="1200" b="1" spc="-5" dirty="0">
                <a:solidFill>
                  <a:srgbClr val="004890"/>
                </a:solidFill>
                <a:latin typeface="Century Gothic"/>
                <a:cs typeface="Century Gothic"/>
              </a:rPr>
              <a:t> and its Communities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C074D43-9482-4B44-AC77-15800270CFF7}"/>
              </a:ext>
            </a:extLst>
          </p:cNvPr>
          <p:cNvSpPr txBox="1"/>
          <p:nvPr/>
        </p:nvSpPr>
        <p:spPr>
          <a:xfrm>
            <a:off x="2307053" y="2887728"/>
            <a:ext cx="1380089" cy="75937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8580" marR="60325" algn="ctr">
              <a:lnSpc>
                <a:spcPct val="104200"/>
              </a:lnSpc>
              <a:spcBef>
                <a:spcPts val="40"/>
              </a:spcBef>
            </a:pPr>
            <a:r>
              <a:rPr sz="1200" b="1" dirty="0">
                <a:solidFill>
                  <a:srgbClr val="004890"/>
                </a:solidFill>
                <a:latin typeface="Century Gothic"/>
                <a:cs typeface="Century Gothic"/>
              </a:rPr>
              <a:t>Changing</a:t>
            </a:r>
            <a:r>
              <a:rPr sz="1200" b="1" spc="-90" dirty="0">
                <a:solidFill>
                  <a:srgbClr val="004890"/>
                </a:solidFill>
                <a:latin typeface="Century Gothic"/>
                <a:cs typeface="Century Gothic"/>
              </a:rPr>
              <a:t> </a:t>
            </a:r>
            <a:r>
              <a:rPr sz="1200" b="1" spc="-5" dirty="0">
                <a:solidFill>
                  <a:srgbClr val="004890"/>
                </a:solidFill>
                <a:latin typeface="Century Gothic"/>
                <a:cs typeface="Century Gothic"/>
              </a:rPr>
              <a:t>Perceptions </a:t>
            </a:r>
            <a:r>
              <a:rPr lang="en-GB" sz="1200" b="1" spc="-5" dirty="0">
                <a:solidFill>
                  <a:srgbClr val="004890"/>
                </a:solidFill>
                <a:latin typeface="Century Gothic"/>
                <a:cs typeface="Century Gothic"/>
              </a:rPr>
              <a:t>and Attracting Investment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1A338605-E44E-4A2D-BA13-0F74C91177AD}"/>
              </a:ext>
            </a:extLst>
          </p:cNvPr>
          <p:cNvSpPr/>
          <p:nvPr/>
        </p:nvSpPr>
        <p:spPr>
          <a:xfrm>
            <a:off x="4312355" y="2763414"/>
            <a:ext cx="587031" cy="589531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2" y="0"/>
                </a:moveTo>
                <a:lnTo>
                  <a:pt x="330587" y="2945"/>
                </a:lnTo>
                <a:lnTo>
                  <a:pt x="284929" y="11544"/>
                </a:lnTo>
                <a:lnTo>
                  <a:pt x="241383" y="25444"/>
                </a:lnTo>
                <a:lnTo>
                  <a:pt x="200302" y="44289"/>
                </a:lnTo>
                <a:lnTo>
                  <a:pt x="162042" y="67726"/>
                </a:lnTo>
                <a:lnTo>
                  <a:pt x="126957" y="95400"/>
                </a:lnTo>
                <a:lnTo>
                  <a:pt x="95400" y="126957"/>
                </a:lnTo>
                <a:lnTo>
                  <a:pt x="67726" y="162042"/>
                </a:lnTo>
                <a:lnTo>
                  <a:pt x="44289" y="200302"/>
                </a:lnTo>
                <a:lnTo>
                  <a:pt x="25444" y="241383"/>
                </a:lnTo>
                <a:lnTo>
                  <a:pt x="11544" y="284929"/>
                </a:lnTo>
                <a:lnTo>
                  <a:pt x="2945" y="330587"/>
                </a:lnTo>
                <a:lnTo>
                  <a:pt x="0" y="378002"/>
                </a:lnTo>
                <a:lnTo>
                  <a:pt x="2945" y="425418"/>
                </a:lnTo>
                <a:lnTo>
                  <a:pt x="11544" y="471076"/>
                </a:lnTo>
                <a:lnTo>
                  <a:pt x="25444" y="514622"/>
                </a:lnTo>
                <a:lnTo>
                  <a:pt x="44289" y="555702"/>
                </a:lnTo>
                <a:lnTo>
                  <a:pt x="67726" y="593962"/>
                </a:lnTo>
                <a:lnTo>
                  <a:pt x="95400" y="629048"/>
                </a:lnTo>
                <a:lnTo>
                  <a:pt x="126957" y="660605"/>
                </a:lnTo>
                <a:lnTo>
                  <a:pt x="162042" y="688279"/>
                </a:lnTo>
                <a:lnTo>
                  <a:pt x="200302" y="711716"/>
                </a:lnTo>
                <a:lnTo>
                  <a:pt x="241383" y="730561"/>
                </a:lnTo>
                <a:lnTo>
                  <a:pt x="284929" y="744460"/>
                </a:lnTo>
                <a:lnTo>
                  <a:pt x="330587" y="753060"/>
                </a:lnTo>
                <a:lnTo>
                  <a:pt x="378002" y="756005"/>
                </a:lnTo>
                <a:lnTo>
                  <a:pt x="425418" y="753060"/>
                </a:lnTo>
                <a:lnTo>
                  <a:pt x="471076" y="744460"/>
                </a:lnTo>
                <a:lnTo>
                  <a:pt x="514622" y="730561"/>
                </a:lnTo>
                <a:lnTo>
                  <a:pt x="555702" y="711716"/>
                </a:lnTo>
                <a:lnTo>
                  <a:pt x="593962" y="688279"/>
                </a:lnTo>
                <a:lnTo>
                  <a:pt x="629048" y="660605"/>
                </a:lnTo>
                <a:lnTo>
                  <a:pt x="660605" y="629048"/>
                </a:lnTo>
                <a:lnTo>
                  <a:pt x="688279" y="593962"/>
                </a:lnTo>
                <a:lnTo>
                  <a:pt x="711716" y="555702"/>
                </a:lnTo>
                <a:lnTo>
                  <a:pt x="730561" y="514622"/>
                </a:lnTo>
                <a:lnTo>
                  <a:pt x="744460" y="471076"/>
                </a:lnTo>
                <a:lnTo>
                  <a:pt x="753060" y="425418"/>
                </a:lnTo>
                <a:lnTo>
                  <a:pt x="756005" y="378002"/>
                </a:lnTo>
                <a:lnTo>
                  <a:pt x="753060" y="330587"/>
                </a:lnTo>
                <a:lnTo>
                  <a:pt x="744460" y="284929"/>
                </a:lnTo>
                <a:lnTo>
                  <a:pt x="730561" y="241383"/>
                </a:lnTo>
                <a:lnTo>
                  <a:pt x="711716" y="200302"/>
                </a:lnTo>
                <a:lnTo>
                  <a:pt x="688279" y="162042"/>
                </a:lnTo>
                <a:lnTo>
                  <a:pt x="660605" y="126957"/>
                </a:lnTo>
                <a:lnTo>
                  <a:pt x="629048" y="95400"/>
                </a:lnTo>
                <a:lnTo>
                  <a:pt x="593962" y="67726"/>
                </a:lnTo>
                <a:lnTo>
                  <a:pt x="555702" y="44289"/>
                </a:lnTo>
                <a:lnTo>
                  <a:pt x="514622" y="25444"/>
                </a:lnTo>
                <a:lnTo>
                  <a:pt x="471076" y="11544"/>
                </a:lnTo>
                <a:lnTo>
                  <a:pt x="425418" y="2945"/>
                </a:lnTo>
                <a:lnTo>
                  <a:pt x="378002" y="0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7529D5E6-574A-4DDD-B6D0-9699C6708275}"/>
              </a:ext>
            </a:extLst>
          </p:cNvPr>
          <p:cNvSpPr/>
          <p:nvPr/>
        </p:nvSpPr>
        <p:spPr>
          <a:xfrm>
            <a:off x="4522673" y="2960777"/>
            <a:ext cx="172511" cy="198490"/>
          </a:xfrm>
          <a:custGeom>
            <a:avLst/>
            <a:gdLst/>
            <a:ahLst/>
            <a:cxnLst/>
            <a:rect l="l" t="t" r="r" b="b"/>
            <a:pathLst>
              <a:path w="222250" h="254635">
                <a:moveTo>
                  <a:pt x="105678" y="0"/>
                </a:moveTo>
                <a:lnTo>
                  <a:pt x="68770" y="20136"/>
                </a:lnTo>
                <a:lnTo>
                  <a:pt x="52552" y="65653"/>
                </a:lnTo>
                <a:lnTo>
                  <a:pt x="51581" y="86862"/>
                </a:lnTo>
                <a:lnTo>
                  <a:pt x="51098" y="97464"/>
                </a:lnTo>
                <a:lnTo>
                  <a:pt x="38819" y="143178"/>
                </a:lnTo>
                <a:lnTo>
                  <a:pt x="29801" y="152749"/>
                </a:lnTo>
                <a:lnTo>
                  <a:pt x="29743" y="153372"/>
                </a:lnTo>
                <a:lnTo>
                  <a:pt x="29591" y="154045"/>
                </a:lnTo>
                <a:lnTo>
                  <a:pt x="40601" y="154045"/>
                </a:lnTo>
                <a:lnTo>
                  <a:pt x="38658" y="155315"/>
                </a:lnTo>
                <a:lnTo>
                  <a:pt x="37709" y="155969"/>
                </a:lnTo>
                <a:lnTo>
                  <a:pt x="36753" y="156559"/>
                </a:lnTo>
                <a:lnTo>
                  <a:pt x="20641" y="169078"/>
                </a:lnTo>
                <a:lnTo>
                  <a:pt x="9099" y="184177"/>
                </a:lnTo>
                <a:lnTo>
                  <a:pt x="2195" y="201831"/>
                </a:lnTo>
                <a:lnTo>
                  <a:pt x="0" y="222015"/>
                </a:lnTo>
                <a:lnTo>
                  <a:pt x="1279" y="233468"/>
                </a:lnTo>
                <a:lnTo>
                  <a:pt x="39295" y="254072"/>
                </a:lnTo>
                <a:lnTo>
                  <a:pt x="178837" y="254389"/>
                </a:lnTo>
                <a:lnTo>
                  <a:pt x="187358" y="254156"/>
                </a:lnTo>
                <a:lnTo>
                  <a:pt x="221932" y="229483"/>
                </a:lnTo>
                <a:lnTo>
                  <a:pt x="222149" y="212124"/>
                </a:lnTo>
                <a:lnTo>
                  <a:pt x="218689" y="195967"/>
                </a:lnTo>
                <a:lnTo>
                  <a:pt x="218596" y="195777"/>
                </a:lnTo>
                <a:lnTo>
                  <a:pt x="111137" y="195777"/>
                </a:lnTo>
                <a:lnTo>
                  <a:pt x="106819" y="188805"/>
                </a:lnTo>
                <a:lnTo>
                  <a:pt x="102755" y="182645"/>
                </a:lnTo>
                <a:lnTo>
                  <a:pt x="96481" y="171558"/>
                </a:lnTo>
                <a:lnTo>
                  <a:pt x="93192" y="168535"/>
                </a:lnTo>
                <a:lnTo>
                  <a:pt x="81216" y="165399"/>
                </a:lnTo>
                <a:lnTo>
                  <a:pt x="75374" y="161931"/>
                </a:lnTo>
                <a:lnTo>
                  <a:pt x="70700" y="155962"/>
                </a:lnTo>
                <a:lnTo>
                  <a:pt x="77038" y="154299"/>
                </a:lnTo>
                <a:lnTo>
                  <a:pt x="87041" y="154299"/>
                </a:lnTo>
                <a:lnTo>
                  <a:pt x="82804" y="144215"/>
                </a:lnTo>
                <a:lnTo>
                  <a:pt x="107674" y="144215"/>
                </a:lnTo>
                <a:lnTo>
                  <a:pt x="100576" y="142866"/>
                </a:lnTo>
                <a:lnTo>
                  <a:pt x="93314" y="139578"/>
                </a:lnTo>
                <a:lnTo>
                  <a:pt x="66425" y="100154"/>
                </a:lnTo>
                <a:lnTo>
                  <a:pt x="63284" y="83598"/>
                </a:lnTo>
                <a:lnTo>
                  <a:pt x="65506" y="83496"/>
                </a:lnTo>
                <a:lnTo>
                  <a:pt x="67424" y="83001"/>
                </a:lnTo>
                <a:lnTo>
                  <a:pt x="104854" y="71811"/>
                </a:lnTo>
                <a:lnTo>
                  <a:pt x="138328" y="52508"/>
                </a:lnTo>
                <a:lnTo>
                  <a:pt x="139141" y="51949"/>
                </a:lnTo>
                <a:lnTo>
                  <a:pt x="140030" y="51505"/>
                </a:lnTo>
                <a:lnTo>
                  <a:pt x="141211" y="50819"/>
                </a:lnTo>
                <a:lnTo>
                  <a:pt x="167670" y="50819"/>
                </a:lnTo>
                <a:lnTo>
                  <a:pt x="167463" y="49690"/>
                </a:lnTo>
                <a:lnTo>
                  <a:pt x="147675" y="13387"/>
                </a:lnTo>
                <a:lnTo>
                  <a:pt x="120688" y="756"/>
                </a:lnTo>
                <a:lnTo>
                  <a:pt x="105678" y="0"/>
                </a:lnTo>
                <a:close/>
              </a:path>
              <a:path w="222250" h="254635">
                <a:moveTo>
                  <a:pt x="189497" y="149790"/>
                </a:moveTo>
                <a:lnTo>
                  <a:pt x="153314" y="149790"/>
                </a:lnTo>
                <a:lnTo>
                  <a:pt x="154254" y="151124"/>
                </a:lnTo>
                <a:lnTo>
                  <a:pt x="153250" y="153029"/>
                </a:lnTo>
                <a:lnTo>
                  <a:pt x="152527" y="155162"/>
                </a:lnTo>
                <a:lnTo>
                  <a:pt x="146646" y="162249"/>
                </a:lnTo>
                <a:lnTo>
                  <a:pt x="140614" y="165602"/>
                </a:lnTo>
                <a:lnTo>
                  <a:pt x="129438" y="168548"/>
                </a:lnTo>
                <a:lnTo>
                  <a:pt x="126441" y="170809"/>
                </a:lnTo>
                <a:lnTo>
                  <a:pt x="121170" y="180232"/>
                </a:lnTo>
                <a:lnTo>
                  <a:pt x="117754" y="185503"/>
                </a:lnTo>
                <a:lnTo>
                  <a:pt x="113576" y="192297"/>
                </a:lnTo>
                <a:lnTo>
                  <a:pt x="112572" y="193669"/>
                </a:lnTo>
                <a:lnTo>
                  <a:pt x="111137" y="195777"/>
                </a:lnTo>
                <a:lnTo>
                  <a:pt x="218596" y="195777"/>
                </a:lnTo>
                <a:lnTo>
                  <a:pt x="195330" y="163498"/>
                </a:lnTo>
                <a:lnTo>
                  <a:pt x="184884" y="155962"/>
                </a:lnTo>
                <a:lnTo>
                  <a:pt x="179946" y="152445"/>
                </a:lnTo>
                <a:lnTo>
                  <a:pt x="192025" y="152445"/>
                </a:lnTo>
                <a:lnTo>
                  <a:pt x="191541" y="151937"/>
                </a:lnTo>
                <a:lnTo>
                  <a:pt x="190830" y="151048"/>
                </a:lnTo>
                <a:lnTo>
                  <a:pt x="189992" y="150311"/>
                </a:lnTo>
                <a:lnTo>
                  <a:pt x="189497" y="149790"/>
                </a:lnTo>
                <a:close/>
              </a:path>
              <a:path w="222250" h="254635">
                <a:moveTo>
                  <a:pt x="87041" y="154299"/>
                </a:moveTo>
                <a:lnTo>
                  <a:pt x="77038" y="154299"/>
                </a:lnTo>
                <a:lnTo>
                  <a:pt x="82270" y="157321"/>
                </a:lnTo>
                <a:lnTo>
                  <a:pt x="88988" y="158934"/>
                </a:lnTo>
                <a:lnTo>
                  <a:pt x="87041" y="154299"/>
                </a:lnTo>
                <a:close/>
              </a:path>
              <a:path w="222250" h="254635">
                <a:moveTo>
                  <a:pt x="107674" y="144215"/>
                </a:moveTo>
                <a:lnTo>
                  <a:pt x="82804" y="144215"/>
                </a:lnTo>
                <a:lnTo>
                  <a:pt x="96878" y="151757"/>
                </a:lnTo>
                <a:lnTo>
                  <a:pt x="110897" y="154259"/>
                </a:lnTo>
                <a:lnTo>
                  <a:pt x="124957" y="151625"/>
                </a:lnTo>
                <a:lnTo>
                  <a:pt x="138071" y="144358"/>
                </a:lnTo>
                <a:lnTo>
                  <a:pt x="108425" y="144358"/>
                </a:lnTo>
                <a:lnTo>
                  <a:pt x="107674" y="144215"/>
                </a:lnTo>
                <a:close/>
              </a:path>
              <a:path w="222250" h="254635">
                <a:moveTo>
                  <a:pt x="192025" y="152445"/>
                </a:moveTo>
                <a:lnTo>
                  <a:pt x="179946" y="152445"/>
                </a:lnTo>
                <a:lnTo>
                  <a:pt x="191922" y="153981"/>
                </a:lnTo>
                <a:lnTo>
                  <a:pt x="192226" y="153029"/>
                </a:lnTo>
                <a:lnTo>
                  <a:pt x="192207" y="152635"/>
                </a:lnTo>
                <a:lnTo>
                  <a:pt x="192025" y="152445"/>
                </a:lnTo>
                <a:close/>
              </a:path>
              <a:path w="222250" h="254635">
                <a:moveTo>
                  <a:pt x="184217" y="143758"/>
                </a:moveTo>
                <a:lnTo>
                  <a:pt x="139153" y="143758"/>
                </a:lnTo>
                <a:lnTo>
                  <a:pt x="136232" y="151721"/>
                </a:lnTo>
                <a:lnTo>
                  <a:pt x="153314" y="149790"/>
                </a:lnTo>
                <a:lnTo>
                  <a:pt x="189497" y="149790"/>
                </a:lnTo>
                <a:lnTo>
                  <a:pt x="185421" y="145498"/>
                </a:lnTo>
                <a:lnTo>
                  <a:pt x="184217" y="143758"/>
                </a:lnTo>
                <a:close/>
              </a:path>
              <a:path w="222250" h="254635">
                <a:moveTo>
                  <a:pt x="170482" y="74403"/>
                </a:moveTo>
                <a:lnTo>
                  <a:pt x="159804" y="74403"/>
                </a:lnTo>
                <a:lnTo>
                  <a:pt x="162166" y="75495"/>
                </a:lnTo>
                <a:lnTo>
                  <a:pt x="159696" y="75495"/>
                </a:lnTo>
                <a:lnTo>
                  <a:pt x="149183" y="117539"/>
                </a:lnTo>
                <a:lnTo>
                  <a:pt x="116890" y="143936"/>
                </a:lnTo>
                <a:lnTo>
                  <a:pt x="108425" y="144358"/>
                </a:lnTo>
                <a:lnTo>
                  <a:pt x="138071" y="144358"/>
                </a:lnTo>
                <a:lnTo>
                  <a:pt x="139153" y="143758"/>
                </a:lnTo>
                <a:lnTo>
                  <a:pt x="184217" y="143758"/>
                </a:lnTo>
                <a:lnTo>
                  <a:pt x="181725" y="140156"/>
                </a:lnTo>
                <a:lnTo>
                  <a:pt x="170592" y="95351"/>
                </a:lnTo>
                <a:lnTo>
                  <a:pt x="170484" y="75495"/>
                </a:lnTo>
                <a:lnTo>
                  <a:pt x="162166" y="75495"/>
                </a:lnTo>
                <a:lnTo>
                  <a:pt x="159735" y="75106"/>
                </a:lnTo>
                <a:lnTo>
                  <a:pt x="170483" y="75106"/>
                </a:lnTo>
                <a:lnTo>
                  <a:pt x="170482" y="74403"/>
                </a:lnTo>
                <a:close/>
              </a:path>
              <a:path w="222250" h="254635">
                <a:moveTo>
                  <a:pt x="159804" y="74403"/>
                </a:moveTo>
                <a:lnTo>
                  <a:pt x="159735" y="75106"/>
                </a:lnTo>
                <a:lnTo>
                  <a:pt x="162166" y="75495"/>
                </a:lnTo>
                <a:lnTo>
                  <a:pt x="159804" y="74403"/>
                </a:lnTo>
                <a:close/>
              </a:path>
              <a:path w="222250" h="254635">
                <a:moveTo>
                  <a:pt x="167670" y="50819"/>
                </a:moveTo>
                <a:lnTo>
                  <a:pt x="141211" y="50819"/>
                </a:lnTo>
                <a:lnTo>
                  <a:pt x="143912" y="56124"/>
                </a:lnTo>
                <a:lnTo>
                  <a:pt x="145154" y="61432"/>
                </a:lnTo>
                <a:lnTo>
                  <a:pt x="144129" y="66866"/>
                </a:lnTo>
                <a:lnTo>
                  <a:pt x="140030" y="72549"/>
                </a:lnTo>
                <a:lnTo>
                  <a:pt x="144195" y="72930"/>
                </a:lnTo>
                <a:lnTo>
                  <a:pt x="146862" y="73044"/>
                </a:lnTo>
                <a:lnTo>
                  <a:pt x="159735" y="75106"/>
                </a:lnTo>
                <a:lnTo>
                  <a:pt x="159804" y="74403"/>
                </a:lnTo>
                <a:lnTo>
                  <a:pt x="170482" y="74403"/>
                </a:lnTo>
                <a:lnTo>
                  <a:pt x="170421" y="71811"/>
                </a:lnTo>
                <a:lnTo>
                  <a:pt x="169546" y="61032"/>
                </a:lnTo>
                <a:lnTo>
                  <a:pt x="167670" y="50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404A0735-383C-4290-8D75-A9EBC01EB9C7}"/>
              </a:ext>
            </a:extLst>
          </p:cNvPr>
          <p:cNvSpPr/>
          <p:nvPr/>
        </p:nvSpPr>
        <p:spPr>
          <a:xfrm>
            <a:off x="4412049" y="3065757"/>
            <a:ext cx="128151" cy="71278"/>
          </a:xfrm>
          <a:custGeom>
            <a:avLst/>
            <a:gdLst/>
            <a:ahLst/>
            <a:cxnLst/>
            <a:rect l="l" t="t" r="r" b="b"/>
            <a:pathLst>
              <a:path w="165100" h="91439">
                <a:moveTo>
                  <a:pt x="134088" y="91274"/>
                </a:moveTo>
                <a:lnTo>
                  <a:pt x="106720" y="91274"/>
                </a:lnTo>
                <a:lnTo>
                  <a:pt x="133956" y="91439"/>
                </a:lnTo>
                <a:lnTo>
                  <a:pt x="134088" y="91274"/>
                </a:lnTo>
                <a:close/>
              </a:path>
              <a:path w="165100" h="91439">
                <a:moveTo>
                  <a:pt x="51596" y="0"/>
                </a:moveTo>
                <a:lnTo>
                  <a:pt x="44357" y="1917"/>
                </a:lnTo>
                <a:lnTo>
                  <a:pt x="39480" y="3086"/>
                </a:lnTo>
                <a:lnTo>
                  <a:pt x="34921" y="4991"/>
                </a:lnTo>
                <a:lnTo>
                  <a:pt x="18022" y="16078"/>
                </a:lnTo>
                <a:lnTo>
                  <a:pt x="6032" y="32019"/>
                </a:lnTo>
                <a:lnTo>
                  <a:pt x="0" y="50762"/>
                </a:lnTo>
                <a:lnTo>
                  <a:pt x="974" y="70192"/>
                </a:lnTo>
                <a:lnTo>
                  <a:pt x="41106" y="91084"/>
                </a:lnTo>
                <a:lnTo>
                  <a:pt x="62382" y="91416"/>
                </a:lnTo>
                <a:lnTo>
                  <a:pt x="134098" y="91262"/>
                </a:lnTo>
                <a:lnTo>
                  <a:pt x="135035" y="90093"/>
                </a:lnTo>
                <a:lnTo>
                  <a:pt x="136026" y="77546"/>
                </a:lnTo>
                <a:lnTo>
                  <a:pt x="136737" y="68973"/>
                </a:lnTo>
                <a:lnTo>
                  <a:pt x="154642" y="32820"/>
                </a:lnTo>
                <a:lnTo>
                  <a:pt x="164283" y="23355"/>
                </a:lnTo>
                <a:lnTo>
                  <a:pt x="164512" y="21716"/>
                </a:lnTo>
                <a:lnTo>
                  <a:pt x="162797" y="19799"/>
                </a:lnTo>
                <a:lnTo>
                  <a:pt x="162580" y="19594"/>
                </a:lnTo>
                <a:lnTo>
                  <a:pt x="91776" y="19594"/>
                </a:lnTo>
                <a:lnTo>
                  <a:pt x="82365" y="19292"/>
                </a:lnTo>
                <a:lnTo>
                  <a:pt x="72919" y="17437"/>
                </a:lnTo>
                <a:lnTo>
                  <a:pt x="65070" y="15265"/>
                </a:lnTo>
                <a:lnTo>
                  <a:pt x="57375" y="12204"/>
                </a:lnTo>
                <a:lnTo>
                  <a:pt x="53298" y="571"/>
                </a:lnTo>
                <a:lnTo>
                  <a:pt x="51596" y="0"/>
                </a:lnTo>
                <a:close/>
              </a:path>
              <a:path w="165100" h="91439">
                <a:moveTo>
                  <a:pt x="134098" y="91262"/>
                </a:moveTo>
                <a:lnTo>
                  <a:pt x="83676" y="91262"/>
                </a:lnTo>
                <a:lnTo>
                  <a:pt x="134098" y="91262"/>
                </a:lnTo>
                <a:close/>
              </a:path>
              <a:path w="165100" h="91439">
                <a:moveTo>
                  <a:pt x="126336" y="469"/>
                </a:moveTo>
                <a:lnTo>
                  <a:pt x="123745" y="2070"/>
                </a:lnTo>
                <a:lnTo>
                  <a:pt x="120697" y="9486"/>
                </a:lnTo>
                <a:lnTo>
                  <a:pt x="115922" y="12877"/>
                </a:lnTo>
                <a:lnTo>
                  <a:pt x="110230" y="15290"/>
                </a:lnTo>
                <a:lnTo>
                  <a:pt x="101105" y="18274"/>
                </a:lnTo>
                <a:lnTo>
                  <a:pt x="91776" y="19594"/>
                </a:lnTo>
                <a:lnTo>
                  <a:pt x="162580" y="19594"/>
                </a:lnTo>
                <a:lnTo>
                  <a:pt x="155280" y="12698"/>
                </a:lnTo>
                <a:lnTo>
                  <a:pt x="146894" y="7186"/>
                </a:lnTo>
                <a:lnTo>
                  <a:pt x="137683" y="3206"/>
                </a:lnTo>
                <a:lnTo>
                  <a:pt x="127694" y="698"/>
                </a:lnTo>
                <a:lnTo>
                  <a:pt x="126336" y="4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CFFAE92E-88E1-4130-8C2A-E17706393CF7}"/>
              </a:ext>
            </a:extLst>
          </p:cNvPr>
          <p:cNvSpPr/>
          <p:nvPr/>
        </p:nvSpPr>
        <p:spPr>
          <a:xfrm>
            <a:off x="4677405" y="3065088"/>
            <a:ext cx="130123" cy="72268"/>
          </a:xfrm>
          <a:custGeom>
            <a:avLst/>
            <a:gdLst/>
            <a:ahLst/>
            <a:cxnLst/>
            <a:rect l="l" t="t" r="r" b="b"/>
            <a:pathLst>
              <a:path w="167639" h="92710">
                <a:moveTo>
                  <a:pt x="39954" y="0"/>
                </a:moveTo>
                <a:lnTo>
                  <a:pt x="2578" y="19049"/>
                </a:lnTo>
                <a:lnTo>
                  <a:pt x="0" y="21755"/>
                </a:lnTo>
                <a:lnTo>
                  <a:pt x="177" y="23190"/>
                </a:lnTo>
                <a:lnTo>
                  <a:pt x="2857" y="25615"/>
                </a:lnTo>
                <a:lnTo>
                  <a:pt x="14857" y="38730"/>
                </a:lnTo>
                <a:lnTo>
                  <a:pt x="23495" y="53359"/>
                </a:lnTo>
                <a:lnTo>
                  <a:pt x="28675" y="69521"/>
                </a:lnTo>
                <a:lnTo>
                  <a:pt x="30145" y="85534"/>
                </a:lnTo>
                <a:lnTo>
                  <a:pt x="30264" y="91122"/>
                </a:lnTo>
                <a:lnTo>
                  <a:pt x="31648" y="92240"/>
                </a:lnTo>
                <a:lnTo>
                  <a:pt x="87329" y="92195"/>
                </a:lnTo>
                <a:lnTo>
                  <a:pt x="134302" y="91782"/>
                </a:lnTo>
                <a:lnTo>
                  <a:pt x="167207" y="62867"/>
                </a:lnTo>
                <a:lnTo>
                  <a:pt x="167106" y="53359"/>
                </a:lnTo>
                <a:lnTo>
                  <a:pt x="165749" y="45986"/>
                </a:lnTo>
                <a:lnTo>
                  <a:pt x="86233" y="45986"/>
                </a:lnTo>
                <a:lnTo>
                  <a:pt x="67830" y="45961"/>
                </a:lnTo>
                <a:lnTo>
                  <a:pt x="65278" y="42265"/>
                </a:lnTo>
                <a:lnTo>
                  <a:pt x="62509" y="38684"/>
                </a:lnTo>
                <a:lnTo>
                  <a:pt x="42494" y="3721"/>
                </a:lnTo>
                <a:lnTo>
                  <a:pt x="41021" y="876"/>
                </a:lnTo>
                <a:lnTo>
                  <a:pt x="39954" y="0"/>
                </a:lnTo>
                <a:close/>
              </a:path>
              <a:path w="167639" h="92710">
                <a:moveTo>
                  <a:pt x="87329" y="92195"/>
                </a:moveTo>
                <a:lnTo>
                  <a:pt x="58124" y="92195"/>
                </a:lnTo>
                <a:lnTo>
                  <a:pt x="80840" y="92211"/>
                </a:lnTo>
                <a:lnTo>
                  <a:pt x="87329" y="92195"/>
                </a:lnTo>
                <a:close/>
              </a:path>
              <a:path w="167639" h="92710">
                <a:moveTo>
                  <a:pt x="115074" y="279"/>
                </a:moveTo>
                <a:lnTo>
                  <a:pt x="112852" y="1257"/>
                </a:lnTo>
                <a:lnTo>
                  <a:pt x="107875" y="10036"/>
                </a:lnTo>
                <a:lnTo>
                  <a:pt x="99083" y="25882"/>
                </a:lnTo>
                <a:lnTo>
                  <a:pt x="94807" y="33426"/>
                </a:lnTo>
                <a:lnTo>
                  <a:pt x="92367" y="37655"/>
                </a:lnTo>
                <a:lnTo>
                  <a:pt x="89154" y="41732"/>
                </a:lnTo>
                <a:lnTo>
                  <a:pt x="86233" y="45986"/>
                </a:lnTo>
                <a:lnTo>
                  <a:pt x="165749" y="45986"/>
                </a:lnTo>
                <a:lnTo>
                  <a:pt x="165590" y="45122"/>
                </a:lnTo>
                <a:lnTo>
                  <a:pt x="144349" y="12271"/>
                </a:lnTo>
                <a:lnTo>
                  <a:pt x="116344" y="495"/>
                </a:lnTo>
                <a:lnTo>
                  <a:pt x="115074" y="279"/>
                </a:lnTo>
                <a:close/>
              </a:path>
              <a:path w="167639" h="92710">
                <a:moveTo>
                  <a:pt x="63487" y="13690"/>
                </a:moveTo>
                <a:lnTo>
                  <a:pt x="62420" y="14668"/>
                </a:lnTo>
                <a:lnTo>
                  <a:pt x="64211" y="17462"/>
                </a:lnTo>
                <a:lnTo>
                  <a:pt x="66055" y="20281"/>
                </a:lnTo>
                <a:lnTo>
                  <a:pt x="68592" y="24358"/>
                </a:lnTo>
                <a:lnTo>
                  <a:pt x="69791" y="25615"/>
                </a:lnTo>
                <a:lnTo>
                  <a:pt x="69863" y="27127"/>
                </a:lnTo>
                <a:lnTo>
                  <a:pt x="69683" y="33426"/>
                </a:lnTo>
                <a:lnTo>
                  <a:pt x="69137" y="39509"/>
                </a:lnTo>
                <a:lnTo>
                  <a:pt x="68719" y="45707"/>
                </a:lnTo>
                <a:lnTo>
                  <a:pt x="67830" y="45961"/>
                </a:lnTo>
                <a:lnTo>
                  <a:pt x="86228" y="45961"/>
                </a:lnTo>
                <a:lnTo>
                  <a:pt x="84975" y="39509"/>
                </a:lnTo>
                <a:lnTo>
                  <a:pt x="84416" y="33426"/>
                </a:lnTo>
                <a:lnTo>
                  <a:pt x="84289" y="27127"/>
                </a:lnTo>
                <a:lnTo>
                  <a:pt x="84369" y="25730"/>
                </a:lnTo>
                <a:lnTo>
                  <a:pt x="85420" y="24206"/>
                </a:lnTo>
                <a:lnTo>
                  <a:pt x="88647" y="20256"/>
                </a:lnTo>
                <a:lnTo>
                  <a:pt x="91160" y="17868"/>
                </a:lnTo>
                <a:lnTo>
                  <a:pt x="90870" y="15392"/>
                </a:lnTo>
                <a:lnTo>
                  <a:pt x="72567" y="15379"/>
                </a:lnTo>
                <a:lnTo>
                  <a:pt x="68033" y="14300"/>
                </a:lnTo>
                <a:lnTo>
                  <a:pt x="63487" y="13690"/>
                </a:lnTo>
                <a:close/>
              </a:path>
              <a:path w="167639" h="92710">
                <a:moveTo>
                  <a:pt x="90665" y="13639"/>
                </a:moveTo>
                <a:lnTo>
                  <a:pt x="85940" y="14300"/>
                </a:lnTo>
                <a:lnTo>
                  <a:pt x="81521" y="15392"/>
                </a:lnTo>
                <a:lnTo>
                  <a:pt x="90870" y="15392"/>
                </a:lnTo>
                <a:lnTo>
                  <a:pt x="90665" y="136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A5394320-1965-45C6-8A30-306D1745D521}"/>
              </a:ext>
            </a:extLst>
          </p:cNvPr>
          <p:cNvSpPr/>
          <p:nvPr/>
        </p:nvSpPr>
        <p:spPr>
          <a:xfrm>
            <a:off x="4445950" y="2982616"/>
            <a:ext cx="70483" cy="88108"/>
          </a:xfrm>
          <a:custGeom>
            <a:avLst/>
            <a:gdLst/>
            <a:ahLst/>
            <a:cxnLst/>
            <a:rect l="l" t="t" r="r" b="b"/>
            <a:pathLst>
              <a:path w="90804" h="113029">
                <a:moveTo>
                  <a:pt x="45959" y="0"/>
                </a:moveTo>
                <a:lnTo>
                  <a:pt x="5540" y="23585"/>
                </a:lnTo>
                <a:lnTo>
                  <a:pt x="0" y="55384"/>
                </a:lnTo>
                <a:lnTo>
                  <a:pt x="2241" y="69853"/>
                </a:lnTo>
                <a:lnTo>
                  <a:pt x="21646" y="103658"/>
                </a:lnTo>
                <a:lnTo>
                  <a:pt x="43940" y="112776"/>
                </a:lnTo>
                <a:lnTo>
                  <a:pt x="53467" y="111755"/>
                </a:lnTo>
                <a:lnTo>
                  <a:pt x="61699" y="108343"/>
                </a:lnTo>
                <a:lnTo>
                  <a:pt x="66263" y="104900"/>
                </a:lnTo>
                <a:lnTo>
                  <a:pt x="46047" y="104900"/>
                </a:lnTo>
                <a:lnTo>
                  <a:pt x="34721" y="102960"/>
                </a:lnTo>
                <a:lnTo>
                  <a:pt x="8964" y="68336"/>
                </a:lnTo>
                <a:lnTo>
                  <a:pt x="6932" y="57632"/>
                </a:lnTo>
                <a:lnTo>
                  <a:pt x="12431" y="57632"/>
                </a:lnTo>
                <a:lnTo>
                  <a:pt x="12435" y="46189"/>
                </a:lnTo>
                <a:lnTo>
                  <a:pt x="12787" y="41300"/>
                </a:lnTo>
                <a:lnTo>
                  <a:pt x="13346" y="37249"/>
                </a:lnTo>
                <a:lnTo>
                  <a:pt x="15162" y="30581"/>
                </a:lnTo>
                <a:lnTo>
                  <a:pt x="17422" y="29921"/>
                </a:lnTo>
                <a:lnTo>
                  <a:pt x="72677" y="29921"/>
                </a:lnTo>
                <a:lnTo>
                  <a:pt x="73175" y="29718"/>
                </a:lnTo>
                <a:lnTo>
                  <a:pt x="86366" y="29718"/>
                </a:lnTo>
                <a:lnTo>
                  <a:pt x="81951" y="20036"/>
                </a:lnTo>
                <a:lnTo>
                  <a:pt x="72253" y="9669"/>
                </a:lnTo>
                <a:lnTo>
                  <a:pt x="59876" y="2700"/>
                </a:lnTo>
                <a:lnTo>
                  <a:pt x="45959" y="0"/>
                </a:lnTo>
                <a:close/>
              </a:path>
              <a:path w="90804" h="113029">
                <a:moveTo>
                  <a:pt x="89321" y="57835"/>
                </a:moveTo>
                <a:lnTo>
                  <a:pt x="82904" y="57835"/>
                </a:lnTo>
                <a:lnTo>
                  <a:pt x="82116" y="61861"/>
                </a:lnTo>
                <a:lnTo>
                  <a:pt x="81570" y="65633"/>
                </a:lnTo>
                <a:lnTo>
                  <a:pt x="80618" y="69303"/>
                </a:lnTo>
                <a:lnTo>
                  <a:pt x="56978" y="102153"/>
                </a:lnTo>
                <a:lnTo>
                  <a:pt x="46047" y="104900"/>
                </a:lnTo>
                <a:lnTo>
                  <a:pt x="66263" y="104900"/>
                </a:lnTo>
                <a:lnTo>
                  <a:pt x="89080" y="60188"/>
                </a:lnTo>
                <a:lnTo>
                  <a:pt x="89321" y="57835"/>
                </a:lnTo>
                <a:close/>
              </a:path>
              <a:path w="90804" h="113029">
                <a:moveTo>
                  <a:pt x="86366" y="29718"/>
                </a:moveTo>
                <a:lnTo>
                  <a:pt x="73175" y="29718"/>
                </a:lnTo>
                <a:lnTo>
                  <a:pt x="75779" y="31064"/>
                </a:lnTo>
                <a:lnTo>
                  <a:pt x="77231" y="41300"/>
                </a:lnTo>
                <a:lnTo>
                  <a:pt x="77274" y="49593"/>
                </a:lnTo>
                <a:lnTo>
                  <a:pt x="77519" y="55384"/>
                </a:lnTo>
                <a:lnTo>
                  <a:pt x="77341" y="56807"/>
                </a:lnTo>
                <a:lnTo>
                  <a:pt x="77252" y="58610"/>
                </a:lnTo>
                <a:lnTo>
                  <a:pt x="82904" y="57835"/>
                </a:lnTo>
                <a:lnTo>
                  <a:pt x="89321" y="57835"/>
                </a:lnTo>
                <a:lnTo>
                  <a:pt x="90511" y="46189"/>
                </a:lnTo>
                <a:lnTo>
                  <a:pt x="89901" y="43129"/>
                </a:lnTo>
                <a:lnTo>
                  <a:pt x="89127" y="37960"/>
                </a:lnTo>
                <a:lnTo>
                  <a:pt x="87831" y="32931"/>
                </a:lnTo>
                <a:lnTo>
                  <a:pt x="86366" y="29718"/>
                </a:lnTo>
                <a:close/>
              </a:path>
              <a:path w="90804" h="113029">
                <a:moveTo>
                  <a:pt x="12431" y="57632"/>
                </a:moveTo>
                <a:lnTo>
                  <a:pt x="6932" y="57632"/>
                </a:lnTo>
                <a:lnTo>
                  <a:pt x="12431" y="58547"/>
                </a:lnTo>
                <a:lnTo>
                  <a:pt x="12431" y="57632"/>
                </a:lnTo>
                <a:close/>
              </a:path>
              <a:path w="90804" h="113029">
                <a:moveTo>
                  <a:pt x="72677" y="29921"/>
                </a:moveTo>
                <a:lnTo>
                  <a:pt x="17422" y="29921"/>
                </a:lnTo>
                <a:lnTo>
                  <a:pt x="20343" y="31140"/>
                </a:lnTo>
                <a:lnTo>
                  <a:pt x="32581" y="34971"/>
                </a:lnTo>
                <a:lnTo>
                  <a:pt x="44832" y="36252"/>
                </a:lnTo>
                <a:lnTo>
                  <a:pt x="57098" y="35008"/>
                </a:lnTo>
                <a:lnTo>
                  <a:pt x="69378" y="31267"/>
                </a:lnTo>
                <a:lnTo>
                  <a:pt x="72677" y="299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CA2123F8-9DD4-4246-B582-E4E854667090}"/>
              </a:ext>
            </a:extLst>
          </p:cNvPr>
          <p:cNvSpPr/>
          <p:nvPr/>
        </p:nvSpPr>
        <p:spPr>
          <a:xfrm>
            <a:off x="4702163" y="2983092"/>
            <a:ext cx="70483" cy="87613"/>
          </a:xfrm>
          <a:custGeom>
            <a:avLst/>
            <a:gdLst/>
            <a:ahLst/>
            <a:cxnLst/>
            <a:rect l="l" t="t" r="r" b="b"/>
            <a:pathLst>
              <a:path w="90804" h="112395">
                <a:moveTo>
                  <a:pt x="38752" y="0"/>
                </a:moveTo>
                <a:lnTo>
                  <a:pt x="4705" y="25250"/>
                </a:lnTo>
                <a:lnTo>
                  <a:pt x="0" y="49396"/>
                </a:lnTo>
                <a:lnTo>
                  <a:pt x="1310" y="62076"/>
                </a:lnTo>
                <a:lnTo>
                  <a:pt x="29126" y="108129"/>
                </a:lnTo>
                <a:lnTo>
                  <a:pt x="43975" y="112216"/>
                </a:lnTo>
                <a:lnTo>
                  <a:pt x="59026" y="109064"/>
                </a:lnTo>
                <a:lnTo>
                  <a:pt x="65460" y="104149"/>
                </a:lnTo>
                <a:lnTo>
                  <a:pt x="43632" y="104149"/>
                </a:lnTo>
                <a:lnTo>
                  <a:pt x="32906" y="101422"/>
                </a:lnTo>
                <a:lnTo>
                  <a:pt x="8001" y="62705"/>
                </a:lnTo>
                <a:lnTo>
                  <a:pt x="7620" y="57346"/>
                </a:lnTo>
                <a:lnTo>
                  <a:pt x="12750" y="57346"/>
                </a:lnTo>
                <a:lnTo>
                  <a:pt x="12758" y="47314"/>
                </a:lnTo>
                <a:lnTo>
                  <a:pt x="12547" y="42970"/>
                </a:lnTo>
                <a:lnTo>
                  <a:pt x="13487" y="30587"/>
                </a:lnTo>
                <a:lnTo>
                  <a:pt x="16192" y="29000"/>
                </a:lnTo>
                <a:lnTo>
                  <a:pt x="86947" y="29000"/>
                </a:lnTo>
                <a:lnTo>
                  <a:pt x="85432" y="25113"/>
                </a:lnTo>
                <a:lnTo>
                  <a:pt x="73517" y="9763"/>
                </a:lnTo>
                <a:lnTo>
                  <a:pt x="57146" y="1145"/>
                </a:lnTo>
                <a:lnTo>
                  <a:pt x="38752" y="0"/>
                </a:lnTo>
                <a:close/>
              </a:path>
              <a:path w="90804" h="112395">
                <a:moveTo>
                  <a:pt x="89641" y="57282"/>
                </a:moveTo>
                <a:lnTo>
                  <a:pt x="83553" y="57282"/>
                </a:lnTo>
                <a:lnTo>
                  <a:pt x="81813" y="63696"/>
                </a:lnTo>
                <a:lnTo>
                  <a:pt x="80505" y="69741"/>
                </a:lnTo>
                <a:lnTo>
                  <a:pt x="78524" y="75570"/>
                </a:lnTo>
                <a:lnTo>
                  <a:pt x="43632" y="104149"/>
                </a:lnTo>
                <a:lnTo>
                  <a:pt x="65460" y="104149"/>
                </a:lnTo>
                <a:lnTo>
                  <a:pt x="72694" y="98621"/>
                </a:lnTo>
                <a:lnTo>
                  <a:pt x="79778" y="88801"/>
                </a:lnTo>
                <a:lnTo>
                  <a:pt x="84780" y="78152"/>
                </a:lnTo>
                <a:lnTo>
                  <a:pt x="88069" y="66831"/>
                </a:lnTo>
                <a:lnTo>
                  <a:pt x="89641" y="57282"/>
                </a:lnTo>
                <a:close/>
              </a:path>
              <a:path w="90804" h="112395">
                <a:moveTo>
                  <a:pt x="12750" y="57346"/>
                </a:moveTo>
                <a:lnTo>
                  <a:pt x="7620" y="57346"/>
                </a:lnTo>
                <a:lnTo>
                  <a:pt x="12750" y="57841"/>
                </a:lnTo>
                <a:lnTo>
                  <a:pt x="12750" y="57346"/>
                </a:lnTo>
                <a:close/>
              </a:path>
              <a:path w="90804" h="112395">
                <a:moveTo>
                  <a:pt x="86976" y="29076"/>
                </a:moveTo>
                <a:lnTo>
                  <a:pt x="73672" y="29076"/>
                </a:lnTo>
                <a:lnTo>
                  <a:pt x="75120" y="29533"/>
                </a:lnTo>
                <a:lnTo>
                  <a:pt x="77660" y="39058"/>
                </a:lnTo>
                <a:lnTo>
                  <a:pt x="77749" y="43376"/>
                </a:lnTo>
                <a:lnTo>
                  <a:pt x="78079" y="50869"/>
                </a:lnTo>
                <a:lnTo>
                  <a:pt x="77698" y="54184"/>
                </a:lnTo>
                <a:lnTo>
                  <a:pt x="77533" y="57841"/>
                </a:lnTo>
                <a:lnTo>
                  <a:pt x="83553" y="57282"/>
                </a:lnTo>
                <a:lnTo>
                  <a:pt x="89641" y="57282"/>
                </a:lnTo>
                <a:lnTo>
                  <a:pt x="90017" y="54996"/>
                </a:lnTo>
                <a:lnTo>
                  <a:pt x="90451" y="47314"/>
                </a:lnTo>
                <a:lnTo>
                  <a:pt x="89896" y="39764"/>
                </a:lnTo>
                <a:lnTo>
                  <a:pt x="88256" y="32360"/>
                </a:lnTo>
                <a:lnTo>
                  <a:pt x="86976" y="29076"/>
                </a:lnTo>
                <a:close/>
              </a:path>
              <a:path w="90804" h="112395">
                <a:moveTo>
                  <a:pt x="86947" y="29000"/>
                </a:moveTo>
                <a:lnTo>
                  <a:pt x="16192" y="29000"/>
                </a:lnTo>
                <a:lnTo>
                  <a:pt x="23063" y="31540"/>
                </a:lnTo>
                <a:lnTo>
                  <a:pt x="34417" y="34673"/>
                </a:lnTo>
                <a:lnTo>
                  <a:pt x="45753" y="35642"/>
                </a:lnTo>
                <a:lnTo>
                  <a:pt x="57072" y="34458"/>
                </a:lnTo>
                <a:lnTo>
                  <a:pt x="68376" y="31133"/>
                </a:lnTo>
                <a:lnTo>
                  <a:pt x="73672" y="29076"/>
                </a:lnTo>
                <a:lnTo>
                  <a:pt x="86976" y="290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D6EF780A-04E4-413B-A85D-94703B8201F7}"/>
              </a:ext>
            </a:extLst>
          </p:cNvPr>
          <p:cNvSpPr/>
          <p:nvPr/>
        </p:nvSpPr>
        <p:spPr>
          <a:xfrm>
            <a:off x="5077005" y="3326047"/>
            <a:ext cx="587031" cy="589531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2" y="0"/>
                </a:moveTo>
                <a:lnTo>
                  <a:pt x="330587" y="2945"/>
                </a:lnTo>
                <a:lnTo>
                  <a:pt x="284929" y="11543"/>
                </a:lnTo>
                <a:lnTo>
                  <a:pt x="241383" y="25442"/>
                </a:lnTo>
                <a:lnTo>
                  <a:pt x="200302" y="44286"/>
                </a:lnTo>
                <a:lnTo>
                  <a:pt x="162042" y="67722"/>
                </a:lnTo>
                <a:lnTo>
                  <a:pt x="126957" y="95394"/>
                </a:lnTo>
                <a:lnTo>
                  <a:pt x="95400" y="126950"/>
                </a:lnTo>
                <a:lnTo>
                  <a:pt x="67726" y="162034"/>
                </a:lnTo>
                <a:lnTo>
                  <a:pt x="44289" y="200293"/>
                </a:lnTo>
                <a:lnTo>
                  <a:pt x="25444" y="241372"/>
                </a:lnTo>
                <a:lnTo>
                  <a:pt x="11544" y="284917"/>
                </a:lnTo>
                <a:lnTo>
                  <a:pt x="2945" y="330574"/>
                </a:lnTo>
                <a:lnTo>
                  <a:pt x="0" y="377990"/>
                </a:lnTo>
                <a:lnTo>
                  <a:pt x="2945" y="425405"/>
                </a:lnTo>
                <a:lnTo>
                  <a:pt x="11544" y="471063"/>
                </a:lnTo>
                <a:lnTo>
                  <a:pt x="25444" y="514609"/>
                </a:lnTo>
                <a:lnTo>
                  <a:pt x="44289" y="555689"/>
                </a:lnTo>
                <a:lnTo>
                  <a:pt x="67726" y="593950"/>
                </a:lnTo>
                <a:lnTo>
                  <a:pt x="95400" y="629035"/>
                </a:lnTo>
                <a:lnTo>
                  <a:pt x="126957" y="660592"/>
                </a:lnTo>
                <a:lnTo>
                  <a:pt x="162042" y="688266"/>
                </a:lnTo>
                <a:lnTo>
                  <a:pt x="200302" y="711703"/>
                </a:lnTo>
                <a:lnTo>
                  <a:pt x="241383" y="730548"/>
                </a:lnTo>
                <a:lnTo>
                  <a:pt x="284929" y="744448"/>
                </a:lnTo>
                <a:lnTo>
                  <a:pt x="330587" y="753047"/>
                </a:lnTo>
                <a:lnTo>
                  <a:pt x="378002" y="755992"/>
                </a:lnTo>
                <a:lnTo>
                  <a:pt x="425418" y="753047"/>
                </a:lnTo>
                <a:lnTo>
                  <a:pt x="471076" y="744448"/>
                </a:lnTo>
                <a:lnTo>
                  <a:pt x="514622" y="730548"/>
                </a:lnTo>
                <a:lnTo>
                  <a:pt x="555702" y="711703"/>
                </a:lnTo>
                <a:lnTo>
                  <a:pt x="593962" y="688266"/>
                </a:lnTo>
                <a:lnTo>
                  <a:pt x="629048" y="660592"/>
                </a:lnTo>
                <a:lnTo>
                  <a:pt x="660605" y="629035"/>
                </a:lnTo>
                <a:lnTo>
                  <a:pt x="688279" y="593950"/>
                </a:lnTo>
                <a:lnTo>
                  <a:pt x="711716" y="555689"/>
                </a:lnTo>
                <a:lnTo>
                  <a:pt x="730561" y="514609"/>
                </a:lnTo>
                <a:lnTo>
                  <a:pt x="744460" y="471063"/>
                </a:lnTo>
                <a:lnTo>
                  <a:pt x="753060" y="425405"/>
                </a:lnTo>
                <a:lnTo>
                  <a:pt x="756005" y="377990"/>
                </a:lnTo>
                <a:lnTo>
                  <a:pt x="753060" y="330574"/>
                </a:lnTo>
                <a:lnTo>
                  <a:pt x="744460" y="284917"/>
                </a:lnTo>
                <a:lnTo>
                  <a:pt x="730561" y="241372"/>
                </a:lnTo>
                <a:lnTo>
                  <a:pt x="711716" y="200293"/>
                </a:lnTo>
                <a:lnTo>
                  <a:pt x="688279" y="162034"/>
                </a:lnTo>
                <a:lnTo>
                  <a:pt x="660605" y="126950"/>
                </a:lnTo>
                <a:lnTo>
                  <a:pt x="629048" y="95394"/>
                </a:lnTo>
                <a:lnTo>
                  <a:pt x="593962" y="67722"/>
                </a:lnTo>
                <a:lnTo>
                  <a:pt x="555702" y="44286"/>
                </a:lnTo>
                <a:lnTo>
                  <a:pt x="514622" y="25442"/>
                </a:lnTo>
                <a:lnTo>
                  <a:pt x="471076" y="11543"/>
                </a:lnTo>
                <a:lnTo>
                  <a:pt x="425418" y="2945"/>
                </a:lnTo>
                <a:lnTo>
                  <a:pt x="378002" y="0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332FE4EF-355D-4CB1-955F-517EB1D4805E}"/>
              </a:ext>
            </a:extLst>
          </p:cNvPr>
          <p:cNvSpPr/>
          <p:nvPr/>
        </p:nvSpPr>
        <p:spPr>
          <a:xfrm>
            <a:off x="5268500" y="3466953"/>
            <a:ext cx="204056" cy="307883"/>
          </a:xfrm>
          <a:custGeom>
            <a:avLst/>
            <a:gdLst/>
            <a:ahLst/>
            <a:cxnLst/>
            <a:rect l="l" t="t" r="r" b="b"/>
            <a:pathLst>
              <a:path w="262889" h="394970">
                <a:moveTo>
                  <a:pt x="75158" y="48"/>
                </a:moveTo>
                <a:lnTo>
                  <a:pt x="37084" y="11288"/>
                </a:lnTo>
                <a:lnTo>
                  <a:pt x="25828" y="51165"/>
                </a:lnTo>
                <a:lnTo>
                  <a:pt x="25938" y="90481"/>
                </a:lnTo>
                <a:lnTo>
                  <a:pt x="26051" y="191073"/>
                </a:lnTo>
                <a:lnTo>
                  <a:pt x="25781" y="238998"/>
                </a:lnTo>
                <a:lnTo>
                  <a:pt x="50139" y="269923"/>
                </a:lnTo>
                <a:lnTo>
                  <a:pt x="51155" y="270126"/>
                </a:lnTo>
                <a:lnTo>
                  <a:pt x="52793" y="272501"/>
                </a:lnTo>
                <a:lnTo>
                  <a:pt x="50850" y="278737"/>
                </a:lnTo>
                <a:lnTo>
                  <a:pt x="48971" y="284096"/>
                </a:lnTo>
                <a:lnTo>
                  <a:pt x="42248" y="299132"/>
                </a:lnTo>
                <a:lnTo>
                  <a:pt x="28727" y="328698"/>
                </a:lnTo>
                <a:lnTo>
                  <a:pt x="16764" y="355406"/>
                </a:lnTo>
                <a:lnTo>
                  <a:pt x="14325" y="360766"/>
                </a:lnTo>
                <a:lnTo>
                  <a:pt x="11516" y="366763"/>
                </a:lnTo>
                <a:lnTo>
                  <a:pt x="2882" y="384655"/>
                </a:lnTo>
                <a:lnTo>
                  <a:pt x="0" y="390738"/>
                </a:lnTo>
                <a:lnTo>
                  <a:pt x="2108" y="394345"/>
                </a:lnTo>
                <a:lnTo>
                  <a:pt x="10909" y="394484"/>
                </a:lnTo>
                <a:lnTo>
                  <a:pt x="13258" y="394446"/>
                </a:lnTo>
                <a:lnTo>
                  <a:pt x="23431" y="394421"/>
                </a:lnTo>
                <a:lnTo>
                  <a:pt x="26924" y="391779"/>
                </a:lnTo>
                <a:lnTo>
                  <a:pt x="28448" y="377390"/>
                </a:lnTo>
                <a:lnTo>
                  <a:pt x="31572" y="375625"/>
                </a:lnTo>
                <a:lnTo>
                  <a:pt x="94221" y="375625"/>
                </a:lnTo>
                <a:lnTo>
                  <a:pt x="255905" y="375384"/>
                </a:lnTo>
                <a:lnTo>
                  <a:pt x="247081" y="355406"/>
                </a:lnTo>
                <a:lnTo>
                  <a:pt x="44767" y="355406"/>
                </a:lnTo>
                <a:lnTo>
                  <a:pt x="43230" y="355229"/>
                </a:lnTo>
                <a:lnTo>
                  <a:pt x="41478" y="355127"/>
                </a:lnTo>
                <a:lnTo>
                  <a:pt x="41363" y="354238"/>
                </a:lnTo>
                <a:lnTo>
                  <a:pt x="41262" y="354009"/>
                </a:lnTo>
                <a:lnTo>
                  <a:pt x="46164" y="341233"/>
                </a:lnTo>
                <a:lnTo>
                  <a:pt x="240697" y="340954"/>
                </a:lnTo>
                <a:lnTo>
                  <a:pt x="237264" y="333181"/>
                </a:lnTo>
                <a:lnTo>
                  <a:pt x="233372" y="324453"/>
                </a:lnTo>
                <a:lnTo>
                  <a:pt x="230465" y="318018"/>
                </a:lnTo>
                <a:lnTo>
                  <a:pt x="62090" y="318018"/>
                </a:lnTo>
                <a:lnTo>
                  <a:pt x="59550" y="317421"/>
                </a:lnTo>
                <a:lnTo>
                  <a:pt x="58343" y="316176"/>
                </a:lnTo>
                <a:lnTo>
                  <a:pt x="58039" y="310194"/>
                </a:lnTo>
                <a:lnTo>
                  <a:pt x="64185" y="303844"/>
                </a:lnTo>
                <a:lnTo>
                  <a:pt x="223736" y="303349"/>
                </a:lnTo>
                <a:lnTo>
                  <a:pt x="214681" y="283766"/>
                </a:lnTo>
                <a:lnTo>
                  <a:pt x="74142" y="283766"/>
                </a:lnTo>
                <a:lnTo>
                  <a:pt x="72529" y="283664"/>
                </a:lnTo>
                <a:lnTo>
                  <a:pt x="74155" y="283663"/>
                </a:lnTo>
                <a:lnTo>
                  <a:pt x="76149" y="267903"/>
                </a:lnTo>
                <a:lnTo>
                  <a:pt x="216285" y="267903"/>
                </a:lnTo>
                <a:lnTo>
                  <a:pt x="219024" y="267497"/>
                </a:lnTo>
                <a:lnTo>
                  <a:pt x="236410" y="242783"/>
                </a:lnTo>
                <a:lnTo>
                  <a:pt x="236390" y="240129"/>
                </a:lnTo>
                <a:lnTo>
                  <a:pt x="62712" y="240129"/>
                </a:lnTo>
                <a:lnTo>
                  <a:pt x="54775" y="232547"/>
                </a:lnTo>
                <a:lnTo>
                  <a:pt x="55575" y="222031"/>
                </a:lnTo>
                <a:lnTo>
                  <a:pt x="60960" y="216468"/>
                </a:lnTo>
                <a:lnTo>
                  <a:pt x="190507" y="216468"/>
                </a:lnTo>
                <a:lnTo>
                  <a:pt x="190677" y="216303"/>
                </a:lnTo>
                <a:lnTo>
                  <a:pt x="236216" y="216303"/>
                </a:lnTo>
                <a:lnTo>
                  <a:pt x="236132" y="143545"/>
                </a:lnTo>
                <a:lnTo>
                  <a:pt x="59207" y="143545"/>
                </a:lnTo>
                <a:lnTo>
                  <a:pt x="54711" y="138935"/>
                </a:lnTo>
                <a:lnTo>
                  <a:pt x="54521" y="44637"/>
                </a:lnTo>
                <a:lnTo>
                  <a:pt x="84359" y="32539"/>
                </a:lnTo>
                <a:lnTo>
                  <a:pt x="104157" y="32539"/>
                </a:lnTo>
                <a:lnTo>
                  <a:pt x="106502" y="30769"/>
                </a:lnTo>
                <a:lnTo>
                  <a:pt x="109715" y="25308"/>
                </a:lnTo>
                <a:lnTo>
                  <a:pt x="112141" y="23657"/>
                </a:lnTo>
                <a:lnTo>
                  <a:pt x="122461" y="23405"/>
                </a:lnTo>
                <a:lnTo>
                  <a:pt x="130979" y="23308"/>
                </a:lnTo>
                <a:lnTo>
                  <a:pt x="233224" y="23308"/>
                </a:lnTo>
                <a:lnTo>
                  <a:pt x="228874" y="16079"/>
                </a:lnTo>
                <a:lnTo>
                  <a:pt x="220003" y="7685"/>
                </a:lnTo>
                <a:lnTo>
                  <a:pt x="209316" y="2232"/>
                </a:lnTo>
                <a:lnTo>
                  <a:pt x="197332" y="200"/>
                </a:lnTo>
                <a:lnTo>
                  <a:pt x="105705" y="141"/>
                </a:lnTo>
                <a:lnTo>
                  <a:pt x="75158" y="48"/>
                </a:lnTo>
                <a:close/>
              </a:path>
              <a:path w="262889" h="394970">
                <a:moveTo>
                  <a:pt x="255905" y="375384"/>
                </a:moveTo>
                <a:lnTo>
                  <a:pt x="232587" y="375384"/>
                </a:lnTo>
                <a:lnTo>
                  <a:pt x="233248" y="375968"/>
                </a:lnTo>
                <a:lnTo>
                  <a:pt x="236613" y="391932"/>
                </a:lnTo>
                <a:lnTo>
                  <a:pt x="239204" y="394053"/>
                </a:lnTo>
                <a:lnTo>
                  <a:pt x="249529" y="394053"/>
                </a:lnTo>
                <a:lnTo>
                  <a:pt x="251879" y="394078"/>
                </a:lnTo>
                <a:lnTo>
                  <a:pt x="260223" y="393887"/>
                </a:lnTo>
                <a:lnTo>
                  <a:pt x="262458" y="390027"/>
                </a:lnTo>
                <a:lnTo>
                  <a:pt x="255905" y="375384"/>
                </a:lnTo>
                <a:close/>
              </a:path>
              <a:path w="262889" h="394970">
                <a:moveTo>
                  <a:pt x="94221" y="375625"/>
                </a:moveTo>
                <a:lnTo>
                  <a:pt x="31572" y="375625"/>
                </a:lnTo>
                <a:lnTo>
                  <a:pt x="49161" y="375703"/>
                </a:lnTo>
                <a:lnTo>
                  <a:pt x="94221" y="375625"/>
                </a:lnTo>
                <a:close/>
              </a:path>
              <a:path w="262889" h="394970">
                <a:moveTo>
                  <a:pt x="217462" y="355114"/>
                </a:moveTo>
                <a:lnTo>
                  <a:pt x="44767" y="355406"/>
                </a:lnTo>
                <a:lnTo>
                  <a:pt x="247081" y="355406"/>
                </a:lnTo>
                <a:lnTo>
                  <a:pt x="218973" y="355356"/>
                </a:lnTo>
                <a:lnTo>
                  <a:pt x="217462" y="355114"/>
                </a:lnTo>
                <a:close/>
              </a:path>
              <a:path w="262889" h="394970">
                <a:moveTo>
                  <a:pt x="240697" y="340954"/>
                </a:moveTo>
                <a:lnTo>
                  <a:pt x="215938" y="340954"/>
                </a:lnTo>
                <a:lnTo>
                  <a:pt x="221983" y="346313"/>
                </a:lnTo>
                <a:lnTo>
                  <a:pt x="222427" y="352968"/>
                </a:lnTo>
                <a:lnTo>
                  <a:pt x="221132" y="354390"/>
                </a:lnTo>
                <a:lnTo>
                  <a:pt x="218973" y="355356"/>
                </a:lnTo>
                <a:lnTo>
                  <a:pt x="247059" y="355356"/>
                </a:lnTo>
                <a:lnTo>
                  <a:pt x="240697" y="340954"/>
                </a:lnTo>
                <a:close/>
              </a:path>
              <a:path w="262889" h="394970">
                <a:moveTo>
                  <a:pt x="223736" y="303349"/>
                </a:moveTo>
                <a:lnTo>
                  <a:pt x="201256" y="303349"/>
                </a:lnTo>
                <a:lnTo>
                  <a:pt x="201561" y="307489"/>
                </a:lnTo>
                <a:lnTo>
                  <a:pt x="204762" y="312328"/>
                </a:lnTo>
                <a:lnTo>
                  <a:pt x="205168" y="314792"/>
                </a:lnTo>
                <a:lnTo>
                  <a:pt x="206171" y="317637"/>
                </a:lnTo>
                <a:lnTo>
                  <a:pt x="63893" y="317878"/>
                </a:lnTo>
                <a:lnTo>
                  <a:pt x="62090" y="318018"/>
                </a:lnTo>
                <a:lnTo>
                  <a:pt x="230465" y="318018"/>
                </a:lnTo>
                <a:lnTo>
                  <a:pt x="229438" y="315744"/>
                </a:lnTo>
                <a:lnTo>
                  <a:pt x="223736" y="303349"/>
                </a:lnTo>
                <a:close/>
              </a:path>
              <a:path w="262889" h="394970">
                <a:moveTo>
                  <a:pt x="74155" y="283663"/>
                </a:moveTo>
                <a:lnTo>
                  <a:pt x="72529" y="283664"/>
                </a:lnTo>
                <a:lnTo>
                  <a:pt x="74142" y="283766"/>
                </a:lnTo>
                <a:close/>
              </a:path>
              <a:path w="262889" h="394970">
                <a:moveTo>
                  <a:pt x="170789" y="283513"/>
                </a:moveTo>
                <a:lnTo>
                  <a:pt x="74155" y="283663"/>
                </a:lnTo>
                <a:lnTo>
                  <a:pt x="214681" y="283766"/>
                </a:lnTo>
                <a:lnTo>
                  <a:pt x="214578" y="283537"/>
                </a:lnTo>
                <a:lnTo>
                  <a:pt x="187591" y="283537"/>
                </a:lnTo>
                <a:lnTo>
                  <a:pt x="170789" y="283513"/>
                </a:lnTo>
                <a:close/>
              </a:path>
              <a:path w="262889" h="394970">
                <a:moveTo>
                  <a:pt x="212040" y="269516"/>
                </a:moveTo>
                <a:lnTo>
                  <a:pt x="184391" y="269516"/>
                </a:lnTo>
                <a:lnTo>
                  <a:pt x="188772" y="273479"/>
                </a:lnTo>
                <a:lnTo>
                  <a:pt x="190004" y="282775"/>
                </a:lnTo>
                <a:lnTo>
                  <a:pt x="187591" y="283537"/>
                </a:lnTo>
                <a:lnTo>
                  <a:pt x="214578" y="283537"/>
                </a:lnTo>
                <a:lnTo>
                  <a:pt x="209626" y="272628"/>
                </a:lnTo>
                <a:lnTo>
                  <a:pt x="210693" y="270151"/>
                </a:lnTo>
                <a:lnTo>
                  <a:pt x="212040" y="269516"/>
                </a:lnTo>
                <a:close/>
              </a:path>
              <a:path w="262889" h="394970">
                <a:moveTo>
                  <a:pt x="216285" y="267903"/>
                </a:moveTo>
                <a:lnTo>
                  <a:pt x="76149" y="267903"/>
                </a:lnTo>
                <a:lnTo>
                  <a:pt x="81876" y="269707"/>
                </a:lnTo>
                <a:lnTo>
                  <a:pt x="212040" y="269516"/>
                </a:lnTo>
                <a:lnTo>
                  <a:pt x="215087" y="268081"/>
                </a:lnTo>
                <a:lnTo>
                  <a:pt x="216285" y="267903"/>
                </a:lnTo>
                <a:close/>
              </a:path>
              <a:path w="262889" h="394970">
                <a:moveTo>
                  <a:pt x="190507" y="216468"/>
                </a:moveTo>
                <a:lnTo>
                  <a:pt x="60960" y="216468"/>
                </a:lnTo>
                <a:lnTo>
                  <a:pt x="72009" y="216646"/>
                </a:lnTo>
                <a:lnTo>
                  <a:pt x="77228" y="222577"/>
                </a:lnTo>
                <a:lnTo>
                  <a:pt x="77038" y="233931"/>
                </a:lnTo>
                <a:lnTo>
                  <a:pt x="71894" y="239976"/>
                </a:lnTo>
                <a:lnTo>
                  <a:pt x="62712" y="240129"/>
                </a:lnTo>
                <a:lnTo>
                  <a:pt x="236390" y="240129"/>
                </a:lnTo>
                <a:lnTo>
                  <a:pt x="236389" y="239900"/>
                </a:lnTo>
                <a:lnTo>
                  <a:pt x="189903" y="239900"/>
                </a:lnTo>
                <a:lnTo>
                  <a:pt x="185039" y="234515"/>
                </a:lnTo>
                <a:lnTo>
                  <a:pt x="184988" y="221828"/>
                </a:lnTo>
                <a:lnTo>
                  <a:pt x="190507" y="216468"/>
                </a:lnTo>
                <a:close/>
              </a:path>
              <a:path w="262889" h="394970">
                <a:moveTo>
                  <a:pt x="236216" y="216303"/>
                </a:moveTo>
                <a:lnTo>
                  <a:pt x="190677" y="216303"/>
                </a:lnTo>
                <a:lnTo>
                  <a:pt x="201142" y="216341"/>
                </a:lnTo>
                <a:lnTo>
                  <a:pt x="207340" y="222260"/>
                </a:lnTo>
                <a:lnTo>
                  <a:pt x="207213" y="233067"/>
                </a:lnTo>
                <a:lnTo>
                  <a:pt x="201523" y="239875"/>
                </a:lnTo>
                <a:lnTo>
                  <a:pt x="189903" y="239900"/>
                </a:lnTo>
                <a:lnTo>
                  <a:pt x="236389" y="239900"/>
                </a:lnTo>
                <a:lnTo>
                  <a:pt x="236216" y="216303"/>
                </a:lnTo>
                <a:close/>
              </a:path>
              <a:path w="262889" h="394970">
                <a:moveTo>
                  <a:pt x="235942" y="32242"/>
                </a:moveTo>
                <a:lnTo>
                  <a:pt x="188836" y="32242"/>
                </a:lnTo>
                <a:lnTo>
                  <a:pt x="196307" y="33181"/>
                </a:lnTo>
                <a:lnTo>
                  <a:pt x="202210" y="37170"/>
                </a:lnTo>
                <a:lnTo>
                  <a:pt x="206040" y="43426"/>
                </a:lnTo>
                <a:lnTo>
                  <a:pt x="207289" y="51165"/>
                </a:lnTo>
                <a:lnTo>
                  <a:pt x="206991" y="70820"/>
                </a:lnTo>
                <a:lnTo>
                  <a:pt x="207187" y="138732"/>
                </a:lnTo>
                <a:lnTo>
                  <a:pt x="202692" y="143316"/>
                </a:lnTo>
                <a:lnTo>
                  <a:pt x="59207" y="143545"/>
                </a:lnTo>
                <a:lnTo>
                  <a:pt x="236132" y="143545"/>
                </a:lnTo>
                <a:lnTo>
                  <a:pt x="235942" y="32242"/>
                </a:lnTo>
                <a:close/>
              </a:path>
              <a:path w="262889" h="394970">
                <a:moveTo>
                  <a:pt x="104157" y="32539"/>
                </a:moveTo>
                <a:lnTo>
                  <a:pt x="84359" y="32539"/>
                </a:lnTo>
                <a:lnTo>
                  <a:pt x="91850" y="32550"/>
                </a:lnTo>
                <a:lnTo>
                  <a:pt x="103860" y="32763"/>
                </a:lnTo>
                <a:lnTo>
                  <a:pt x="104157" y="32539"/>
                </a:lnTo>
                <a:close/>
              </a:path>
              <a:path w="262889" h="394970">
                <a:moveTo>
                  <a:pt x="184894" y="32496"/>
                </a:moveTo>
                <a:lnTo>
                  <a:pt x="161823" y="32496"/>
                </a:lnTo>
                <a:lnTo>
                  <a:pt x="168594" y="32564"/>
                </a:lnTo>
                <a:lnTo>
                  <a:pt x="175367" y="32703"/>
                </a:lnTo>
                <a:lnTo>
                  <a:pt x="182122" y="32675"/>
                </a:lnTo>
                <a:lnTo>
                  <a:pt x="184894" y="32496"/>
                </a:lnTo>
                <a:close/>
              </a:path>
              <a:path w="262889" h="394970">
                <a:moveTo>
                  <a:pt x="233224" y="23308"/>
                </a:moveTo>
                <a:lnTo>
                  <a:pt x="130979" y="23308"/>
                </a:lnTo>
                <a:lnTo>
                  <a:pt x="139495" y="23363"/>
                </a:lnTo>
                <a:lnTo>
                  <a:pt x="148005" y="23619"/>
                </a:lnTo>
                <a:lnTo>
                  <a:pt x="150520" y="23721"/>
                </a:lnTo>
                <a:lnTo>
                  <a:pt x="154190" y="26095"/>
                </a:lnTo>
                <a:lnTo>
                  <a:pt x="156565" y="32128"/>
                </a:lnTo>
                <a:lnTo>
                  <a:pt x="158711" y="32522"/>
                </a:lnTo>
                <a:lnTo>
                  <a:pt x="184894" y="32496"/>
                </a:lnTo>
                <a:lnTo>
                  <a:pt x="188836" y="32242"/>
                </a:lnTo>
                <a:lnTo>
                  <a:pt x="235942" y="32242"/>
                </a:lnTo>
                <a:lnTo>
                  <a:pt x="236003" y="30769"/>
                </a:lnTo>
                <a:lnTo>
                  <a:pt x="236232" y="28826"/>
                </a:lnTo>
                <a:lnTo>
                  <a:pt x="235407" y="26934"/>
                </a:lnTo>
                <a:lnTo>
                  <a:pt x="233224" y="23308"/>
                </a:lnTo>
                <a:close/>
              </a:path>
              <a:path w="262889" h="394970">
                <a:moveTo>
                  <a:pt x="166793" y="0"/>
                </a:moveTo>
                <a:lnTo>
                  <a:pt x="105705" y="141"/>
                </a:lnTo>
                <a:lnTo>
                  <a:pt x="188361" y="141"/>
                </a:lnTo>
                <a:lnTo>
                  <a:pt x="16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BFF2A404-6513-4C5F-AB7A-05FAC89CAF9D}"/>
              </a:ext>
            </a:extLst>
          </p:cNvPr>
          <p:cNvSpPr/>
          <p:nvPr/>
        </p:nvSpPr>
        <p:spPr>
          <a:xfrm>
            <a:off x="4801363" y="4096286"/>
            <a:ext cx="587031" cy="589531"/>
          </a:xfrm>
          <a:custGeom>
            <a:avLst/>
            <a:gdLst/>
            <a:ahLst/>
            <a:cxnLst/>
            <a:rect l="l" t="t" r="r" b="b"/>
            <a:pathLst>
              <a:path w="756285" h="756284">
                <a:moveTo>
                  <a:pt x="378002" y="0"/>
                </a:moveTo>
                <a:lnTo>
                  <a:pt x="330587" y="2945"/>
                </a:lnTo>
                <a:lnTo>
                  <a:pt x="284929" y="11543"/>
                </a:lnTo>
                <a:lnTo>
                  <a:pt x="241383" y="25442"/>
                </a:lnTo>
                <a:lnTo>
                  <a:pt x="200302" y="44286"/>
                </a:lnTo>
                <a:lnTo>
                  <a:pt x="162042" y="67722"/>
                </a:lnTo>
                <a:lnTo>
                  <a:pt x="126957" y="95394"/>
                </a:lnTo>
                <a:lnTo>
                  <a:pt x="95400" y="126950"/>
                </a:lnTo>
                <a:lnTo>
                  <a:pt x="67726" y="162034"/>
                </a:lnTo>
                <a:lnTo>
                  <a:pt x="44289" y="200293"/>
                </a:lnTo>
                <a:lnTo>
                  <a:pt x="25444" y="241372"/>
                </a:lnTo>
                <a:lnTo>
                  <a:pt x="11544" y="284917"/>
                </a:lnTo>
                <a:lnTo>
                  <a:pt x="2945" y="330574"/>
                </a:lnTo>
                <a:lnTo>
                  <a:pt x="0" y="377990"/>
                </a:lnTo>
                <a:lnTo>
                  <a:pt x="2945" y="425405"/>
                </a:lnTo>
                <a:lnTo>
                  <a:pt x="11544" y="471063"/>
                </a:lnTo>
                <a:lnTo>
                  <a:pt x="25444" y="514609"/>
                </a:lnTo>
                <a:lnTo>
                  <a:pt x="44289" y="555689"/>
                </a:lnTo>
                <a:lnTo>
                  <a:pt x="67726" y="593950"/>
                </a:lnTo>
                <a:lnTo>
                  <a:pt x="95400" y="629035"/>
                </a:lnTo>
                <a:lnTo>
                  <a:pt x="126957" y="660592"/>
                </a:lnTo>
                <a:lnTo>
                  <a:pt x="162042" y="688266"/>
                </a:lnTo>
                <a:lnTo>
                  <a:pt x="200302" y="711703"/>
                </a:lnTo>
                <a:lnTo>
                  <a:pt x="241383" y="730548"/>
                </a:lnTo>
                <a:lnTo>
                  <a:pt x="284929" y="744448"/>
                </a:lnTo>
                <a:lnTo>
                  <a:pt x="330587" y="753047"/>
                </a:lnTo>
                <a:lnTo>
                  <a:pt x="378002" y="755992"/>
                </a:lnTo>
                <a:lnTo>
                  <a:pt x="425418" y="753047"/>
                </a:lnTo>
                <a:lnTo>
                  <a:pt x="471076" y="744448"/>
                </a:lnTo>
                <a:lnTo>
                  <a:pt x="514622" y="730548"/>
                </a:lnTo>
                <a:lnTo>
                  <a:pt x="555702" y="711703"/>
                </a:lnTo>
                <a:lnTo>
                  <a:pt x="593962" y="688266"/>
                </a:lnTo>
                <a:lnTo>
                  <a:pt x="629048" y="660592"/>
                </a:lnTo>
                <a:lnTo>
                  <a:pt x="660605" y="629035"/>
                </a:lnTo>
                <a:lnTo>
                  <a:pt x="688279" y="593950"/>
                </a:lnTo>
                <a:lnTo>
                  <a:pt x="711716" y="555689"/>
                </a:lnTo>
                <a:lnTo>
                  <a:pt x="730561" y="514609"/>
                </a:lnTo>
                <a:lnTo>
                  <a:pt x="744460" y="471063"/>
                </a:lnTo>
                <a:lnTo>
                  <a:pt x="753060" y="425405"/>
                </a:lnTo>
                <a:lnTo>
                  <a:pt x="756005" y="377990"/>
                </a:lnTo>
                <a:lnTo>
                  <a:pt x="753060" y="330574"/>
                </a:lnTo>
                <a:lnTo>
                  <a:pt x="744460" y="284917"/>
                </a:lnTo>
                <a:lnTo>
                  <a:pt x="730561" y="241372"/>
                </a:lnTo>
                <a:lnTo>
                  <a:pt x="711716" y="200293"/>
                </a:lnTo>
                <a:lnTo>
                  <a:pt x="688279" y="162034"/>
                </a:lnTo>
                <a:lnTo>
                  <a:pt x="660605" y="126950"/>
                </a:lnTo>
                <a:lnTo>
                  <a:pt x="629048" y="95394"/>
                </a:lnTo>
                <a:lnTo>
                  <a:pt x="593962" y="67722"/>
                </a:lnTo>
                <a:lnTo>
                  <a:pt x="555702" y="44286"/>
                </a:lnTo>
                <a:lnTo>
                  <a:pt x="514622" y="25442"/>
                </a:lnTo>
                <a:lnTo>
                  <a:pt x="471076" y="11543"/>
                </a:lnTo>
                <a:lnTo>
                  <a:pt x="425418" y="2945"/>
                </a:lnTo>
                <a:lnTo>
                  <a:pt x="378002" y="0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E38AF451-7C89-4401-9559-235938F4AFD3}"/>
              </a:ext>
            </a:extLst>
          </p:cNvPr>
          <p:cNvSpPr/>
          <p:nvPr/>
        </p:nvSpPr>
        <p:spPr>
          <a:xfrm>
            <a:off x="4921085" y="4495892"/>
            <a:ext cx="41403" cy="24749"/>
          </a:xfrm>
          <a:custGeom>
            <a:avLst/>
            <a:gdLst/>
            <a:ahLst/>
            <a:cxnLst/>
            <a:rect l="l" t="t" r="r" b="b"/>
            <a:pathLst>
              <a:path w="53339" h="31750">
                <a:moveTo>
                  <a:pt x="0" y="31749"/>
                </a:moveTo>
                <a:lnTo>
                  <a:pt x="53022" y="31749"/>
                </a:lnTo>
                <a:lnTo>
                  <a:pt x="53022" y="0"/>
                </a:lnTo>
                <a:lnTo>
                  <a:pt x="0" y="0"/>
                </a:lnTo>
                <a:lnTo>
                  <a:pt x="0" y="317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0D5FF921-63FB-4EED-AEC4-7F9EF239C330}"/>
              </a:ext>
            </a:extLst>
          </p:cNvPr>
          <p:cNvSpPr/>
          <p:nvPr/>
        </p:nvSpPr>
        <p:spPr>
          <a:xfrm>
            <a:off x="4921085" y="4485992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2994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C2B7E559-2578-4A4E-98D7-7DEE3AAD17A0}"/>
              </a:ext>
            </a:extLst>
          </p:cNvPr>
          <p:cNvSpPr/>
          <p:nvPr/>
        </p:nvSpPr>
        <p:spPr>
          <a:xfrm>
            <a:off x="4921085" y="4465204"/>
            <a:ext cx="27109" cy="10890"/>
          </a:xfrm>
          <a:custGeom>
            <a:avLst/>
            <a:gdLst/>
            <a:ahLst/>
            <a:cxnLst/>
            <a:rect l="l" t="t" r="r" b="b"/>
            <a:pathLst>
              <a:path w="34925" h="13970">
                <a:moveTo>
                  <a:pt x="0" y="13970"/>
                </a:moveTo>
                <a:lnTo>
                  <a:pt x="34772" y="13970"/>
                </a:lnTo>
                <a:lnTo>
                  <a:pt x="34772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02372C0C-25D1-4626-A024-B7F390B5C4D4}"/>
              </a:ext>
            </a:extLst>
          </p:cNvPr>
          <p:cNvSpPr/>
          <p:nvPr/>
        </p:nvSpPr>
        <p:spPr>
          <a:xfrm>
            <a:off x="4921085" y="4454313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2994" y="0"/>
                </a:lnTo>
              </a:path>
            </a:pathLst>
          </a:custGeom>
          <a:ln w="279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E221B4C9-F037-4279-B587-34860B7812F7}"/>
              </a:ext>
            </a:extLst>
          </p:cNvPr>
          <p:cNvSpPr/>
          <p:nvPr/>
        </p:nvSpPr>
        <p:spPr>
          <a:xfrm>
            <a:off x="4921085" y="4431544"/>
            <a:ext cx="27109" cy="11880"/>
          </a:xfrm>
          <a:custGeom>
            <a:avLst/>
            <a:gdLst/>
            <a:ahLst/>
            <a:cxnLst/>
            <a:rect l="l" t="t" r="r" b="b"/>
            <a:pathLst>
              <a:path w="34925" h="15240">
                <a:moveTo>
                  <a:pt x="0" y="15239"/>
                </a:moveTo>
                <a:lnTo>
                  <a:pt x="34772" y="15239"/>
                </a:lnTo>
                <a:lnTo>
                  <a:pt x="34772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4F8C9915-CBDA-4B33-B440-532D2B77B732}"/>
              </a:ext>
            </a:extLst>
          </p:cNvPr>
          <p:cNvSpPr/>
          <p:nvPr/>
        </p:nvSpPr>
        <p:spPr>
          <a:xfrm>
            <a:off x="4921085" y="4421149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2994" y="0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7B9C40F3-539D-497A-8244-0596417A48A7}"/>
              </a:ext>
            </a:extLst>
          </p:cNvPr>
          <p:cNvSpPr/>
          <p:nvPr/>
        </p:nvSpPr>
        <p:spPr>
          <a:xfrm>
            <a:off x="4921085" y="4398874"/>
            <a:ext cx="26616" cy="11880"/>
          </a:xfrm>
          <a:custGeom>
            <a:avLst/>
            <a:gdLst/>
            <a:ahLst/>
            <a:cxnLst/>
            <a:rect l="l" t="t" r="r" b="b"/>
            <a:pathLst>
              <a:path w="34289" h="15240">
                <a:moveTo>
                  <a:pt x="0" y="15240"/>
                </a:moveTo>
                <a:lnTo>
                  <a:pt x="33896" y="15240"/>
                </a:lnTo>
                <a:lnTo>
                  <a:pt x="33896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E6966F58-4A26-4D55-BB2A-6A1A107409CB}"/>
              </a:ext>
            </a:extLst>
          </p:cNvPr>
          <p:cNvSpPr/>
          <p:nvPr/>
        </p:nvSpPr>
        <p:spPr>
          <a:xfrm>
            <a:off x="4921085" y="4385510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2994" y="0"/>
                </a:lnTo>
              </a:path>
            </a:pathLst>
          </a:custGeom>
          <a:ln w="342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E39187A4-A15C-49DD-81AD-110724422B8F}"/>
              </a:ext>
            </a:extLst>
          </p:cNvPr>
          <p:cNvSpPr/>
          <p:nvPr/>
        </p:nvSpPr>
        <p:spPr>
          <a:xfrm>
            <a:off x="4980459" y="4496061"/>
            <a:ext cx="43867" cy="24749"/>
          </a:xfrm>
          <a:custGeom>
            <a:avLst/>
            <a:gdLst/>
            <a:ahLst/>
            <a:cxnLst/>
            <a:rect l="l" t="t" r="r" b="b"/>
            <a:pathLst>
              <a:path w="56514" h="31750">
                <a:moveTo>
                  <a:pt x="56502" y="0"/>
                </a:moveTo>
                <a:lnTo>
                  <a:pt x="0" y="0"/>
                </a:lnTo>
                <a:lnTo>
                  <a:pt x="0" y="31254"/>
                </a:lnTo>
                <a:lnTo>
                  <a:pt x="56502" y="31254"/>
                </a:lnTo>
                <a:lnTo>
                  <a:pt x="565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0C8EB89D-A908-4B82-BD12-6ED68814F110}"/>
              </a:ext>
            </a:extLst>
          </p:cNvPr>
          <p:cNvSpPr/>
          <p:nvPr/>
        </p:nvSpPr>
        <p:spPr>
          <a:xfrm>
            <a:off x="4964272" y="4464738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40">
                <a:moveTo>
                  <a:pt x="23456" y="0"/>
                </a:moveTo>
                <a:lnTo>
                  <a:pt x="0" y="0"/>
                </a:lnTo>
                <a:lnTo>
                  <a:pt x="0" y="15176"/>
                </a:lnTo>
                <a:lnTo>
                  <a:pt x="23456" y="15176"/>
                </a:lnTo>
                <a:lnTo>
                  <a:pt x="234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A9476BF8-B1FE-43FE-9774-D697B6FFE13C}"/>
              </a:ext>
            </a:extLst>
          </p:cNvPr>
          <p:cNvSpPr/>
          <p:nvPr/>
        </p:nvSpPr>
        <p:spPr>
          <a:xfrm>
            <a:off x="4998676" y="4464738"/>
            <a:ext cx="26123" cy="11880"/>
          </a:xfrm>
          <a:custGeom>
            <a:avLst/>
            <a:gdLst/>
            <a:ahLst/>
            <a:cxnLst/>
            <a:rect l="l" t="t" r="r" b="b"/>
            <a:pathLst>
              <a:path w="33654" h="15240">
                <a:moveTo>
                  <a:pt x="33032" y="0"/>
                </a:moveTo>
                <a:lnTo>
                  <a:pt x="0" y="0"/>
                </a:lnTo>
                <a:lnTo>
                  <a:pt x="0" y="15176"/>
                </a:lnTo>
                <a:lnTo>
                  <a:pt x="33032" y="15176"/>
                </a:lnTo>
                <a:lnTo>
                  <a:pt x="330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>
            <a:extLst>
              <a:ext uri="{FF2B5EF4-FFF2-40B4-BE49-F238E27FC236}">
                <a16:creationId xmlns:a16="http://schemas.microsoft.com/office/drawing/2014/main" id="{03ABF3B0-F54E-4550-9E34-5FDAF8DF1B10}"/>
              </a:ext>
            </a:extLst>
          </p:cNvPr>
          <p:cNvSpPr/>
          <p:nvPr/>
        </p:nvSpPr>
        <p:spPr>
          <a:xfrm>
            <a:off x="4964272" y="4431316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40">
                <a:moveTo>
                  <a:pt x="23456" y="0"/>
                </a:moveTo>
                <a:lnTo>
                  <a:pt x="0" y="0"/>
                </a:lnTo>
                <a:lnTo>
                  <a:pt x="0" y="15176"/>
                </a:lnTo>
                <a:lnTo>
                  <a:pt x="23456" y="15176"/>
                </a:lnTo>
                <a:lnTo>
                  <a:pt x="234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>
            <a:extLst>
              <a:ext uri="{FF2B5EF4-FFF2-40B4-BE49-F238E27FC236}">
                <a16:creationId xmlns:a16="http://schemas.microsoft.com/office/drawing/2014/main" id="{70A103A8-20C8-4928-85A0-3009461F04BB}"/>
              </a:ext>
            </a:extLst>
          </p:cNvPr>
          <p:cNvSpPr/>
          <p:nvPr/>
        </p:nvSpPr>
        <p:spPr>
          <a:xfrm>
            <a:off x="4998676" y="4431316"/>
            <a:ext cx="26123" cy="11880"/>
          </a:xfrm>
          <a:custGeom>
            <a:avLst/>
            <a:gdLst/>
            <a:ahLst/>
            <a:cxnLst/>
            <a:rect l="l" t="t" r="r" b="b"/>
            <a:pathLst>
              <a:path w="33654" h="15240">
                <a:moveTo>
                  <a:pt x="33032" y="0"/>
                </a:moveTo>
                <a:lnTo>
                  <a:pt x="0" y="0"/>
                </a:lnTo>
                <a:lnTo>
                  <a:pt x="0" y="15176"/>
                </a:lnTo>
                <a:lnTo>
                  <a:pt x="33032" y="15176"/>
                </a:lnTo>
                <a:lnTo>
                  <a:pt x="330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>
            <a:extLst>
              <a:ext uri="{FF2B5EF4-FFF2-40B4-BE49-F238E27FC236}">
                <a16:creationId xmlns:a16="http://schemas.microsoft.com/office/drawing/2014/main" id="{674349FA-A31A-4EDE-A295-7FC81B1275E8}"/>
              </a:ext>
            </a:extLst>
          </p:cNvPr>
          <p:cNvSpPr/>
          <p:nvPr/>
        </p:nvSpPr>
        <p:spPr>
          <a:xfrm>
            <a:off x="4963593" y="4398945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40">
                <a:moveTo>
                  <a:pt x="23469" y="0"/>
                </a:moveTo>
                <a:lnTo>
                  <a:pt x="0" y="0"/>
                </a:lnTo>
                <a:lnTo>
                  <a:pt x="0" y="15176"/>
                </a:lnTo>
                <a:lnTo>
                  <a:pt x="23469" y="15176"/>
                </a:lnTo>
                <a:lnTo>
                  <a:pt x="23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58A1B125-BCF4-4A35-B469-6664549BFE8B}"/>
              </a:ext>
            </a:extLst>
          </p:cNvPr>
          <p:cNvSpPr/>
          <p:nvPr/>
        </p:nvSpPr>
        <p:spPr>
          <a:xfrm>
            <a:off x="4998005" y="4398945"/>
            <a:ext cx="26616" cy="11880"/>
          </a:xfrm>
          <a:custGeom>
            <a:avLst/>
            <a:gdLst/>
            <a:ahLst/>
            <a:cxnLst/>
            <a:rect l="l" t="t" r="r" b="b"/>
            <a:pathLst>
              <a:path w="34289" h="15240">
                <a:moveTo>
                  <a:pt x="33896" y="0"/>
                </a:moveTo>
                <a:lnTo>
                  <a:pt x="0" y="0"/>
                </a:lnTo>
                <a:lnTo>
                  <a:pt x="0" y="15176"/>
                </a:lnTo>
                <a:lnTo>
                  <a:pt x="33896" y="15176"/>
                </a:lnTo>
                <a:lnTo>
                  <a:pt x="33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>
            <a:extLst>
              <a:ext uri="{FF2B5EF4-FFF2-40B4-BE49-F238E27FC236}">
                <a16:creationId xmlns:a16="http://schemas.microsoft.com/office/drawing/2014/main" id="{8522AD9E-2F27-4E30-A707-3889B33AEEF1}"/>
              </a:ext>
            </a:extLst>
          </p:cNvPr>
          <p:cNvSpPr/>
          <p:nvPr/>
        </p:nvSpPr>
        <p:spPr>
          <a:xfrm>
            <a:off x="5157920" y="4270508"/>
            <a:ext cx="103507" cy="249969"/>
          </a:xfrm>
          <a:custGeom>
            <a:avLst/>
            <a:gdLst/>
            <a:ahLst/>
            <a:cxnLst/>
            <a:rect l="l" t="t" r="r" b="b"/>
            <a:pathLst>
              <a:path w="133350" h="320675">
                <a:moveTo>
                  <a:pt x="0" y="0"/>
                </a:moveTo>
                <a:lnTo>
                  <a:pt x="0" y="320598"/>
                </a:lnTo>
                <a:lnTo>
                  <a:pt x="53022" y="320598"/>
                </a:lnTo>
                <a:lnTo>
                  <a:pt x="53022" y="289344"/>
                </a:lnTo>
                <a:lnTo>
                  <a:pt x="132994" y="289344"/>
                </a:lnTo>
                <a:lnTo>
                  <a:pt x="132994" y="264337"/>
                </a:lnTo>
                <a:lnTo>
                  <a:pt x="34772" y="264337"/>
                </a:lnTo>
                <a:lnTo>
                  <a:pt x="34772" y="249161"/>
                </a:lnTo>
                <a:lnTo>
                  <a:pt x="132994" y="249161"/>
                </a:lnTo>
                <a:lnTo>
                  <a:pt x="132994" y="221475"/>
                </a:lnTo>
                <a:lnTo>
                  <a:pt x="34772" y="221475"/>
                </a:lnTo>
                <a:lnTo>
                  <a:pt x="34772" y="206298"/>
                </a:lnTo>
                <a:lnTo>
                  <a:pt x="132994" y="206298"/>
                </a:lnTo>
                <a:lnTo>
                  <a:pt x="132994" y="176110"/>
                </a:lnTo>
                <a:lnTo>
                  <a:pt x="33896" y="176110"/>
                </a:lnTo>
                <a:lnTo>
                  <a:pt x="33896" y="160934"/>
                </a:lnTo>
                <a:lnTo>
                  <a:pt x="132994" y="160934"/>
                </a:lnTo>
                <a:lnTo>
                  <a:pt x="132994" y="133248"/>
                </a:lnTo>
                <a:lnTo>
                  <a:pt x="34328" y="133248"/>
                </a:lnTo>
                <a:lnTo>
                  <a:pt x="34328" y="118071"/>
                </a:lnTo>
                <a:lnTo>
                  <a:pt x="132994" y="118071"/>
                </a:lnTo>
                <a:lnTo>
                  <a:pt x="132994" y="87884"/>
                </a:lnTo>
                <a:lnTo>
                  <a:pt x="33464" y="87884"/>
                </a:lnTo>
                <a:lnTo>
                  <a:pt x="33464" y="72707"/>
                </a:lnTo>
                <a:lnTo>
                  <a:pt x="132994" y="72707"/>
                </a:lnTo>
                <a:lnTo>
                  <a:pt x="132994" y="21437"/>
                </a:lnTo>
                <a:lnTo>
                  <a:pt x="0" y="0"/>
                </a:lnTo>
                <a:close/>
              </a:path>
              <a:path w="133350" h="320675">
                <a:moveTo>
                  <a:pt x="132994" y="289344"/>
                </a:moveTo>
                <a:lnTo>
                  <a:pt x="76492" y="289344"/>
                </a:lnTo>
                <a:lnTo>
                  <a:pt x="76492" y="320598"/>
                </a:lnTo>
                <a:lnTo>
                  <a:pt x="132994" y="320598"/>
                </a:lnTo>
                <a:lnTo>
                  <a:pt x="132994" y="289344"/>
                </a:lnTo>
                <a:close/>
              </a:path>
              <a:path w="133350" h="320675">
                <a:moveTo>
                  <a:pt x="79095" y="249161"/>
                </a:moveTo>
                <a:lnTo>
                  <a:pt x="55638" y="249161"/>
                </a:lnTo>
                <a:lnTo>
                  <a:pt x="55638" y="264337"/>
                </a:lnTo>
                <a:lnTo>
                  <a:pt x="79095" y="264337"/>
                </a:lnTo>
                <a:lnTo>
                  <a:pt x="79095" y="249161"/>
                </a:lnTo>
                <a:close/>
              </a:path>
              <a:path w="133350" h="320675">
                <a:moveTo>
                  <a:pt x="132994" y="249161"/>
                </a:moveTo>
                <a:lnTo>
                  <a:pt x="99961" y="249161"/>
                </a:lnTo>
                <a:lnTo>
                  <a:pt x="99961" y="264337"/>
                </a:lnTo>
                <a:lnTo>
                  <a:pt x="132994" y="264337"/>
                </a:lnTo>
                <a:lnTo>
                  <a:pt x="132994" y="249161"/>
                </a:lnTo>
                <a:close/>
              </a:path>
              <a:path w="133350" h="320675">
                <a:moveTo>
                  <a:pt x="79095" y="206298"/>
                </a:moveTo>
                <a:lnTo>
                  <a:pt x="55638" y="206298"/>
                </a:lnTo>
                <a:lnTo>
                  <a:pt x="55638" y="221475"/>
                </a:lnTo>
                <a:lnTo>
                  <a:pt x="79095" y="221475"/>
                </a:lnTo>
                <a:lnTo>
                  <a:pt x="79095" y="206298"/>
                </a:lnTo>
                <a:close/>
              </a:path>
              <a:path w="133350" h="320675">
                <a:moveTo>
                  <a:pt x="132994" y="206298"/>
                </a:moveTo>
                <a:lnTo>
                  <a:pt x="99961" y="206298"/>
                </a:lnTo>
                <a:lnTo>
                  <a:pt x="99961" y="221475"/>
                </a:lnTo>
                <a:lnTo>
                  <a:pt x="132994" y="221475"/>
                </a:lnTo>
                <a:lnTo>
                  <a:pt x="132994" y="206298"/>
                </a:lnTo>
                <a:close/>
              </a:path>
              <a:path w="133350" h="320675">
                <a:moveTo>
                  <a:pt x="78232" y="160934"/>
                </a:moveTo>
                <a:lnTo>
                  <a:pt x="54762" y="160934"/>
                </a:lnTo>
                <a:lnTo>
                  <a:pt x="54762" y="176110"/>
                </a:lnTo>
                <a:lnTo>
                  <a:pt x="78232" y="176110"/>
                </a:lnTo>
                <a:lnTo>
                  <a:pt x="78232" y="160934"/>
                </a:lnTo>
                <a:close/>
              </a:path>
              <a:path w="133350" h="320675">
                <a:moveTo>
                  <a:pt x="132994" y="160934"/>
                </a:moveTo>
                <a:lnTo>
                  <a:pt x="99098" y="160934"/>
                </a:lnTo>
                <a:lnTo>
                  <a:pt x="99098" y="176110"/>
                </a:lnTo>
                <a:lnTo>
                  <a:pt x="132994" y="176110"/>
                </a:lnTo>
                <a:lnTo>
                  <a:pt x="132994" y="160934"/>
                </a:lnTo>
                <a:close/>
              </a:path>
              <a:path w="133350" h="320675">
                <a:moveTo>
                  <a:pt x="78663" y="118071"/>
                </a:moveTo>
                <a:lnTo>
                  <a:pt x="55194" y="118071"/>
                </a:lnTo>
                <a:lnTo>
                  <a:pt x="55194" y="133248"/>
                </a:lnTo>
                <a:lnTo>
                  <a:pt x="78663" y="133248"/>
                </a:lnTo>
                <a:lnTo>
                  <a:pt x="78663" y="118071"/>
                </a:lnTo>
                <a:close/>
              </a:path>
              <a:path w="133350" h="320675">
                <a:moveTo>
                  <a:pt x="132994" y="118071"/>
                </a:moveTo>
                <a:lnTo>
                  <a:pt x="99529" y="118071"/>
                </a:lnTo>
                <a:lnTo>
                  <a:pt x="99529" y="133248"/>
                </a:lnTo>
                <a:lnTo>
                  <a:pt x="132994" y="133248"/>
                </a:lnTo>
                <a:lnTo>
                  <a:pt x="132994" y="118071"/>
                </a:lnTo>
                <a:close/>
              </a:path>
              <a:path w="133350" h="320675">
                <a:moveTo>
                  <a:pt x="77800" y="72707"/>
                </a:moveTo>
                <a:lnTo>
                  <a:pt x="54330" y="72707"/>
                </a:lnTo>
                <a:lnTo>
                  <a:pt x="54330" y="87884"/>
                </a:lnTo>
                <a:lnTo>
                  <a:pt x="77800" y="87884"/>
                </a:lnTo>
                <a:lnTo>
                  <a:pt x="77800" y="72707"/>
                </a:lnTo>
                <a:close/>
              </a:path>
              <a:path w="133350" h="320675">
                <a:moveTo>
                  <a:pt x="132994" y="72707"/>
                </a:moveTo>
                <a:lnTo>
                  <a:pt x="98666" y="72707"/>
                </a:lnTo>
                <a:lnTo>
                  <a:pt x="98666" y="87884"/>
                </a:lnTo>
                <a:lnTo>
                  <a:pt x="132994" y="87884"/>
                </a:lnTo>
                <a:lnTo>
                  <a:pt x="132994" y="727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11AB8CDC-C416-4CBD-880B-CD501F89A109}"/>
              </a:ext>
            </a:extLst>
          </p:cNvPr>
          <p:cNvSpPr/>
          <p:nvPr/>
        </p:nvSpPr>
        <p:spPr>
          <a:xfrm>
            <a:off x="5040161" y="4495672"/>
            <a:ext cx="41403" cy="24749"/>
          </a:xfrm>
          <a:custGeom>
            <a:avLst/>
            <a:gdLst/>
            <a:ahLst/>
            <a:cxnLst/>
            <a:rect l="l" t="t" r="r" b="b"/>
            <a:pathLst>
              <a:path w="53339" h="31750">
                <a:moveTo>
                  <a:pt x="0" y="31750"/>
                </a:moveTo>
                <a:lnTo>
                  <a:pt x="53121" y="31750"/>
                </a:lnTo>
                <a:lnTo>
                  <a:pt x="53121" y="0"/>
                </a:lnTo>
                <a:lnTo>
                  <a:pt x="0" y="0"/>
                </a:lnTo>
                <a:lnTo>
                  <a:pt x="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>
            <a:extLst>
              <a:ext uri="{FF2B5EF4-FFF2-40B4-BE49-F238E27FC236}">
                <a16:creationId xmlns:a16="http://schemas.microsoft.com/office/drawing/2014/main" id="{0745939E-AE29-4B7A-BF22-7DA10C2F5BCF}"/>
              </a:ext>
            </a:extLst>
          </p:cNvPr>
          <p:cNvSpPr/>
          <p:nvPr/>
        </p:nvSpPr>
        <p:spPr>
          <a:xfrm>
            <a:off x="5040025" y="4486268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2998" y="0"/>
                </a:lnTo>
              </a:path>
            </a:pathLst>
          </a:custGeom>
          <a:ln w="241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>
            <a:extLst>
              <a:ext uri="{FF2B5EF4-FFF2-40B4-BE49-F238E27FC236}">
                <a16:creationId xmlns:a16="http://schemas.microsoft.com/office/drawing/2014/main" id="{A60E4D9E-18E8-49E5-A032-51F665CB84D8}"/>
              </a:ext>
            </a:extLst>
          </p:cNvPr>
          <p:cNvSpPr/>
          <p:nvPr/>
        </p:nvSpPr>
        <p:spPr>
          <a:xfrm>
            <a:off x="5039930" y="4464983"/>
            <a:ext cx="27602" cy="11880"/>
          </a:xfrm>
          <a:custGeom>
            <a:avLst/>
            <a:gdLst/>
            <a:ahLst/>
            <a:cxnLst/>
            <a:rect l="l" t="t" r="r" b="b"/>
            <a:pathLst>
              <a:path w="35560" h="15240">
                <a:moveTo>
                  <a:pt x="0" y="15239"/>
                </a:moveTo>
                <a:lnTo>
                  <a:pt x="35157" y="15239"/>
                </a:lnTo>
                <a:lnTo>
                  <a:pt x="35157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>
            <a:extLst>
              <a:ext uri="{FF2B5EF4-FFF2-40B4-BE49-F238E27FC236}">
                <a16:creationId xmlns:a16="http://schemas.microsoft.com/office/drawing/2014/main" id="{00176339-3A91-4652-B43B-6E6CC966BBC1}"/>
              </a:ext>
            </a:extLst>
          </p:cNvPr>
          <p:cNvSpPr/>
          <p:nvPr/>
        </p:nvSpPr>
        <p:spPr>
          <a:xfrm>
            <a:off x="5039825" y="4454094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001" y="0"/>
                </a:lnTo>
              </a:path>
            </a:pathLst>
          </a:custGeom>
          <a:ln w="279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>
            <a:extLst>
              <a:ext uri="{FF2B5EF4-FFF2-40B4-BE49-F238E27FC236}">
                <a16:creationId xmlns:a16="http://schemas.microsoft.com/office/drawing/2014/main" id="{CA6F25AA-B9BA-4AD1-9063-E5B88435B400}"/>
              </a:ext>
            </a:extLst>
          </p:cNvPr>
          <p:cNvSpPr/>
          <p:nvPr/>
        </p:nvSpPr>
        <p:spPr>
          <a:xfrm>
            <a:off x="5039720" y="4431324"/>
            <a:ext cx="27602" cy="11880"/>
          </a:xfrm>
          <a:custGeom>
            <a:avLst/>
            <a:gdLst/>
            <a:ahLst/>
            <a:cxnLst/>
            <a:rect l="l" t="t" r="r" b="b"/>
            <a:pathLst>
              <a:path w="35560" h="15240">
                <a:moveTo>
                  <a:pt x="0" y="15240"/>
                </a:moveTo>
                <a:lnTo>
                  <a:pt x="35428" y="15240"/>
                </a:lnTo>
                <a:lnTo>
                  <a:pt x="35428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20BB6317-E19A-4299-AB8D-79992EEE659C}"/>
              </a:ext>
            </a:extLst>
          </p:cNvPr>
          <p:cNvSpPr/>
          <p:nvPr/>
        </p:nvSpPr>
        <p:spPr>
          <a:xfrm>
            <a:off x="5039590" y="4416474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005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C0487881-1073-4C99-AFB8-75EA80FAFDE4}"/>
              </a:ext>
            </a:extLst>
          </p:cNvPr>
          <p:cNvSpPr/>
          <p:nvPr/>
        </p:nvSpPr>
        <p:spPr>
          <a:xfrm>
            <a:off x="5099612" y="4496058"/>
            <a:ext cx="43867" cy="24749"/>
          </a:xfrm>
          <a:custGeom>
            <a:avLst/>
            <a:gdLst/>
            <a:ahLst/>
            <a:cxnLst/>
            <a:rect l="l" t="t" r="r" b="b"/>
            <a:pathLst>
              <a:path w="56514" h="31750">
                <a:moveTo>
                  <a:pt x="56309" y="0"/>
                </a:moveTo>
                <a:lnTo>
                  <a:pt x="0" y="0"/>
                </a:lnTo>
                <a:lnTo>
                  <a:pt x="0" y="31254"/>
                </a:lnTo>
                <a:lnTo>
                  <a:pt x="56502" y="31254"/>
                </a:lnTo>
                <a:lnTo>
                  <a:pt x="563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197D350D-6007-4043-A6EC-AC229E0DC8AF}"/>
              </a:ext>
            </a:extLst>
          </p:cNvPr>
          <p:cNvSpPr/>
          <p:nvPr/>
        </p:nvSpPr>
        <p:spPr>
          <a:xfrm>
            <a:off x="5083415" y="4464736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40">
                <a:moveTo>
                  <a:pt x="23469" y="0"/>
                </a:moveTo>
                <a:lnTo>
                  <a:pt x="0" y="0"/>
                </a:lnTo>
                <a:lnTo>
                  <a:pt x="0" y="15176"/>
                </a:lnTo>
                <a:lnTo>
                  <a:pt x="23469" y="15176"/>
                </a:lnTo>
                <a:lnTo>
                  <a:pt x="23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A54F9549-5F07-42B5-8E4C-35D5E3E55B15}"/>
              </a:ext>
            </a:extLst>
          </p:cNvPr>
          <p:cNvSpPr/>
          <p:nvPr/>
        </p:nvSpPr>
        <p:spPr>
          <a:xfrm>
            <a:off x="5117829" y="4464736"/>
            <a:ext cx="25630" cy="11880"/>
          </a:xfrm>
          <a:custGeom>
            <a:avLst/>
            <a:gdLst/>
            <a:ahLst/>
            <a:cxnLst/>
            <a:rect l="l" t="t" r="r" b="b"/>
            <a:pathLst>
              <a:path w="33020" h="15240">
                <a:moveTo>
                  <a:pt x="32591" y="0"/>
                </a:moveTo>
                <a:lnTo>
                  <a:pt x="0" y="0"/>
                </a:lnTo>
                <a:lnTo>
                  <a:pt x="0" y="15176"/>
                </a:lnTo>
                <a:lnTo>
                  <a:pt x="32685" y="15176"/>
                </a:lnTo>
                <a:lnTo>
                  <a:pt x="325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0CC70F66-55BD-4442-BD13-B8A368BA2810}"/>
              </a:ext>
            </a:extLst>
          </p:cNvPr>
          <p:cNvSpPr/>
          <p:nvPr/>
        </p:nvSpPr>
        <p:spPr>
          <a:xfrm>
            <a:off x="5083415" y="4431324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40">
                <a:moveTo>
                  <a:pt x="0" y="15240"/>
                </a:moveTo>
                <a:lnTo>
                  <a:pt x="23469" y="15240"/>
                </a:lnTo>
                <a:lnTo>
                  <a:pt x="23469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943B23B6-2C36-4D70-9EF8-F48F02FEE60F}"/>
              </a:ext>
            </a:extLst>
          </p:cNvPr>
          <p:cNvSpPr/>
          <p:nvPr/>
        </p:nvSpPr>
        <p:spPr>
          <a:xfrm>
            <a:off x="5117829" y="4431315"/>
            <a:ext cx="25630" cy="11880"/>
          </a:xfrm>
          <a:custGeom>
            <a:avLst/>
            <a:gdLst/>
            <a:ahLst/>
            <a:cxnLst/>
            <a:rect l="l" t="t" r="r" b="b"/>
            <a:pathLst>
              <a:path w="33020" h="15240">
                <a:moveTo>
                  <a:pt x="32326" y="0"/>
                </a:moveTo>
                <a:lnTo>
                  <a:pt x="0" y="0"/>
                </a:lnTo>
                <a:lnTo>
                  <a:pt x="0" y="15176"/>
                </a:lnTo>
                <a:lnTo>
                  <a:pt x="32420" y="15176"/>
                </a:lnTo>
                <a:lnTo>
                  <a:pt x="32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4E1C126A-12C0-4F0E-A0C4-2817E21EE842}"/>
              </a:ext>
            </a:extLst>
          </p:cNvPr>
          <p:cNvSpPr/>
          <p:nvPr/>
        </p:nvSpPr>
        <p:spPr>
          <a:xfrm>
            <a:off x="5039500" y="4357486"/>
            <a:ext cx="44360" cy="31679"/>
          </a:xfrm>
          <a:custGeom>
            <a:avLst/>
            <a:gdLst/>
            <a:ahLst/>
            <a:cxnLst/>
            <a:rect l="l" t="t" r="r" b="b"/>
            <a:pathLst>
              <a:path w="57150" h="40640">
                <a:moveTo>
                  <a:pt x="0" y="40640"/>
                </a:moveTo>
                <a:lnTo>
                  <a:pt x="56578" y="40640"/>
                </a:lnTo>
                <a:lnTo>
                  <a:pt x="56578" y="0"/>
                </a:lnTo>
                <a:lnTo>
                  <a:pt x="0" y="0"/>
                </a:lnTo>
                <a:lnTo>
                  <a:pt x="0" y="406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>
            <a:extLst>
              <a:ext uri="{FF2B5EF4-FFF2-40B4-BE49-F238E27FC236}">
                <a16:creationId xmlns:a16="http://schemas.microsoft.com/office/drawing/2014/main" id="{4E1BA9AE-4678-4D59-BD88-AB32976223CD}"/>
              </a:ext>
            </a:extLst>
          </p:cNvPr>
          <p:cNvSpPr/>
          <p:nvPr/>
        </p:nvSpPr>
        <p:spPr>
          <a:xfrm>
            <a:off x="4981812" y="4343627"/>
            <a:ext cx="102028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0" y="0"/>
                </a:moveTo>
                <a:lnTo>
                  <a:pt x="130898" y="0"/>
                </a:lnTo>
              </a:path>
            </a:pathLst>
          </a:custGeom>
          <a:ln w="355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>
            <a:extLst>
              <a:ext uri="{FF2B5EF4-FFF2-40B4-BE49-F238E27FC236}">
                <a16:creationId xmlns:a16="http://schemas.microsoft.com/office/drawing/2014/main" id="{511686ED-DF73-4A53-9B95-8B458E07F323}"/>
              </a:ext>
            </a:extLst>
          </p:cNvPr>
          <p:cNvSpPr/>
          <p:nvPr/>
        </p:nvSpPr>
        <p:spPr>
          <a:xfrm>
            <a:off x="4981812" y="4317887"/>
            <a:ext cx="26123" cy="11880"/>
          </a:xfrm>
          <a:custGeom>
            <a:avLst/>
            <a:gdLst/>
            <a:ahLst/>
            <a:cxnLst/>
            <a:rect l="l" t="t" r="r" b="b"/>
            <a:pathLst>
              <a:path w="33654" h="15239">
                <a:moveTo>
                  <a:pt x="0" y="15240"/>
                </a:moveTo>
                <a:lnTo>
                  <a:pt x="33286" y="15240"/>
                </a:lnTo>
                <a:lnTo>
                  <a:pt x="33286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711E270E-EE3A-47B6-A6ED-8D013BB6D259}"/>
              </a:ext>
            </a:extLst>
          </p:cNvPr>
          <p:cNvSpPr/>
          <p:nvPr/>
        </p:nvSpPr>
        <p:spPr>
          <a:xfrm>
            <a:off x="4981812" y="4307493"/>
            <a:ext cx="102028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0" y="0"/>
                </a:moveTo>
                <a:lnTo>
                  <a:pt x="130898" y="0"/>
                </a:lnTo>
              </a:path>
            </a:pathLst>
          </a:custGeom>
          <a:ln w="2666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>
            <a:extLst>
              <a:ext uri="{FF2B5EF4-FFF2-40B4-BE49-F238E27FC236}">
                <a16:creationId xmlns:a16="http://schemas.microsoft.com/office/drawing/2014/main" id="{C2D459D2-64C5-470D-BE09-753D029C674F}"/>
              </a:ext>
            </a:extLst>
          </p:cNvPr>
          <p:cNvSpPr/>
          <p:nvPr/>
        </p:nvSpPr>
        <p:spPr>
          <a:xfrm>
            <a:off x="4981812" y="4286208"/>
            <a:ext cx="25630" cy="10890"/>
          </a:xfrm>
          <a:custGeom>
            <a:avLst/>
            <a:gdLst/>
            <a:ahLst/>
            <a:cxnLst/>
            <a:rect l="l" t="t" r="r" b="b"/>
            <a:pathLst>
              <a:path w="33020" h="13970">
                <a:moveTo>
                  <a:pt x="0" y="13970"/>
                </a:moveTo>
                <a:lnTo>
                  <a:pt x="32410" y="13970"/>
                </a:lnTo>
                <a:lnTo>
                  <a:pt x="3241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>
            <a:extLst>
              <a:ext uri="{FF2B5EF4-FFF2-40B4-BE49-F238E27FC236}">
                <a16:creationId xmlns:a16="http://schemas.microsoft.com/office/drawing/2014/main" id="{EF67E349-7FAC-4A92-B4AB-E86157042749}"/>
              </a:ext>
            </a:extLst>
          </p:cNvPr>
          <p:cNvSpPr/>
          <p:nvPr/>
        </p:nvSpPr>
        <p:spPr>
          <a:xfrm>
            <a:off x="4981812" y="4273833"/>
            <a:ext cx="102028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0" y="0"/>
                </a:moveTo>
                <a:lnTo>
                  <a:pt x="130898" y="0"/>
                </a:lnTo>
              </a:path>
            </a:pathLst>
          </a:custGeom>
          <a:ln w="317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0CA5BC61-9B98-4B59-8B1F-A2B7DD251D3A}"/>
              </a:ext>
            </a:extLst>
          </p:cNvPr>
          <p:cNvSpPr/>
          <p:nvPr/>
        </p:nvSpPr>
        <p:spPr>
          <a:xfrm>
            <a:off x="5023846" y="4318115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39">
                <a:moveTo>
                  <a:pt x="23469" y="0"/>
                </a:moveTo>
                <a:lnTo>
                  <a:pt x="0" y="0"/>
                </a:lnTo>
                <a:lnTo>
                  <a:pt x="0" y="15176"/>
                </a:lnTo>
                <a:lnTo>
                  <a:pt x="23469" y="15176"/>
                </a:lnTo>
                <a:lnTo>
                  <a:pt x="23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>
            <a:extLst>
              <a:ext uri="{FF2B5EF4-FFF2-40B4-BE49-F238E27FC236}">
                <a16:creationId xmlns:a16="http://schemas.microsoft.com/office/drawing/2014/main" id="{80472B78-3159-486A-8260-3C63DDEED64B}"/>
              </a:ext>
            </a:extLst>
          </p:cNvPr>
          <p:cNvSpPr/>
          <p:nvPr/>
        </p:nvSpPr>
        <p:spPr>
          <a:xfrm>
            <a:off x="5058260" y="4318115"/>
            <a:ext cx="25630" cy="11880"/>
          </a:xfrm>
          <a:custGeom>
            <a:avLst/>
            <a:gdLst/>
            <a:ahLst/>
            <a:cxnLst/>
            <a:rect l="l" t="t" r="r" b="b"/>
            <a:pathLst>
              <a:path w="33020" h="15239">
                <a:moveTo>
                  <a:pt x="32410" y="0"/>
                </a:moveTo>
                <a:lnTo>
                  <a:pt x="0" y="0"/>
                </a:lnTo>
                <a:lnTo>
                  <a:pt x="0" y="15176"/>
                </a:lnTo>
                <a:lnTo>
                  <a:pt x="32410" y="15176"/>
                </a:lnTo>
                <a:lnTo>
                  <a:pt x="324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>
            <a:extLst>
              <a:ext uri="{FF2B5EF4-FFF2-40B4-BE49-F238E27FC236}">
                <a16:creationId xmlns:a16="http://schemas.microsoft.com/office/drawing/2014/main" id="{78D0141F-4271-4AC0-BD4D-6FD544183EE3}"/>
              </a:ext>
            </a:extLst>
          </p:cNvPr>
          <p:cNvSpPr/>
          <p:nvPr/>
        </p:nvSpPr>
        <p:spPr>
          <a:xfrm>
            <a:off x="5023166" y="4285733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39">
                <a:moveTo>
                  <a:pt x="23469" y="0"/>
                </a:moveTo>
                <a:lnTo>
                  <a:pt x="0" y="0"/>
                </a:lnTo>
                <a:lnTo>
                  <a:pt x="0" y="15176"/>
                </a:lnTo>
                <a:lnTo>
                  <a:pt x="23469" y="15176"/>
                </a:lnTo>
                <a:lnTo>
                  <a:pt x="23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>
            <a:extLst>
              <a:ext uri="{FF2B5EF4-FFF2-40B4-BE49-F238E27FC236}">
                <a16:creationId xmlns:a16="http://schemas.microsoft.com/office/drawing/2014/main" id="{1182F73C-F253-4BB9-89D4-A7C91DE15797}"/>
              </a:ext>
            </a:extLst>
          </p:cNvPr>
          <p:cNvSpPr/>
          <p:nvPr/>
        </p:nvSpPr>
        <p:spPr>
          <a:xfrm>
            <a:off x="5057579" y="4285733"/>
            <a:ext cx="26123" cy="11880"/>
          </a:xfrm>
          <a:custGeom>
            <a:avLst/>
            <a:gdLst/>
            <a:ahLst/>
            <a:cxnLst/>
            <a:rect l="l" t="t" r="r" b="b"/>
            <a:pathLst>
              <a:path w="33654" h="15239">
                <a:moveTo>
                  <a:pt x="33286" y="0"/>
                </a:moveTo>
                <a:lnTo>
                  <a:pt x="0" y="0"/>
                </a:lnTo>
                <a:lnTo>
                  <a:pt x="0" y="15176"/>
                </a:lnTo>
                <a:lnTo>
                  <a:pt x="33286" y="15176"/>
                </a:lnTo>
                <a:lnTo>
                  <a:pt x="332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>
            <a:extLst>
              <a:ext uri="{FF2B5EF4-FFF2-40B4-BE49-F238E27FC236}">
                <a16:creationId xmlns:a16="http://schemas.microsoft.com/office/drawing/2014/main" id="{69A0A637-D73E-4FDF-83FC-531268CFC02B}"/>
              </a:ext>
            </a:extLst>
          </p:cNvPr>
          <p:cNvSpPr/>
          <p:nvPr/>
        </p:nvSpPr>
        <p:spPr>
          <a:xfrm>
            <a:off x="3791303" y="4096296"/>
            <a:ext cx="587031" cy="589531"/>
          </a:xfrm>
          <a:custGeom>
            <a:avLst/>
            <a:gdLst/>
            <a:ahLst/>
            <a:cxnLst/>
            <a:rect l="l" t="t" r="r" b="b"/>
            <a:pathLst>
              <a:path w="756285" h="756284">
                <a:moveTo>
                  <a:pt x="378002" y="0"/>
                </a:moveTo>
                <a:lnTo>
                  <a:pt x="330587" y="2945"/>
                </a:lnTo>
                <a:lnTo>
                  <a:pt x="284929" y="11543"/>
                </a:lnTo>
                <a:lnTo>
                  <a:pt x="241383" y="25442"/>
                </a:lnTo>
                <a:lnTo>
                  <a:pt x="200302" y="44286"/>
                </a:lnTo>
                <a:lnTo>
                  <a:pt x="162042" y="67722"/>
                </a:lnTo>
                <a:lnTo>
                  <a:pt x="126957" y="95394"/>
                </a:lnTo>
                <a:lnTo>
                  <a:pt x="95400" y="126950"/>
                </a:lnTo>
                <a:lnTo>
                  <a:pt x="67726" y="162034"/>
                </a:lnTo>
                <a:lnTo>
                  <a:pt x="44289" y="200293"/>
                </a:lnTo>
                <a:lnTo>
                  <a:pt x="25444" y="241372"/>
                </a:lnTo>
                <a:lnTo>
                  <a:pt x="11544" y="284917"/>
                </a:lnTo>
                <a:lnTo>
                  <a:pt x="2945" y="330574"/>
                </a:lnTo>
                <a:lnTo>
                  <a:pt x="0" y="377990"/>
                </a:lnTo>
                <a:lnTo>
                  <a:pt x="2945" y="425405"/>
                </a:lnTo>
                <a:lnTo>
                  <a:pt x="11544" y="471063"/>
                </a:lnTo>
                <a:lnTo>
                  <a:pt x="25444" y="514609"/>
                </a:lnTo>
                <a:lnTo>
                  <a:pt x="44289" y="555689"/>
                </a:lnTo>
                <a:lnTo>
                  <a:pt x="67726" y="593950"/>
                </a:lnTo>
                <a:lnTo>
                  <a:pt x="95400" y="629035"/>
                </a:lnTo>
                <a:lnTo>
                  <a:pt x="126957" y="660592"/>
                </a:lnTo>
                <a:lnTo>
                  <a:pt x="162042" y="688266"/>
                </a:lnTo>
                <a:lnTo>
                  <a:pt x="200302" y="711703"/>
                </a:lnTo>
                <a:lnTo>
                  <a:pt x="241383" y="730548"/>
                </a:lnTo>
                <a:lnTo>
                  <a:pt x="284929" y="744448"/>
                </a:lnTo>
                <a:lnTo>
                  <a:pt x="330587" y="753047"/>
                </a:lnTo>
                <a:lnTo>
                  <a:pt x="378002" y="755992"/>
                </a:lnTo>
                <a:lnTo>
                  <a:pt x="425418" y="753047"/>
                </a:lnTo>
                <a:lnTo>
                  <a:pt x="471076" y="744448"/>
                </a:lnTo>
                <a:lnTo>
                  <a:pt x="514622" y="730548"/>
                </a:lnTo>
                <a:lnTo>
                  <a:pt x="555702" y="711703"/>
                </a:lnTo>
                <a:lnTo>
                  <a:pt x="593962" y="688266"/>
                </a:lnTo>
                <a:lnTo>
                  <a:pt x="629048" y="660592"/>
                </a:lnTo>
                <a:lnTo>
                  <a:pt x="660605" y="629035"/>
                </a:lnTo>
                <a:lnTo>
                  <a:pt x="688279" y="593950"/>
                </a:lnTo>
                <a:lnTo>
                  <a:pt x="711716" y="555689"/>
                </a:lnTo>
                <a:lnTo>
                  <a:pt x="730561" y="514609"/>
                </a:lnTo>
                <a:lnTo>
                  <a:pt x="744460" y="471063"/>
                </a:lnTo>
                <a:lnTo>
                  <a:pt x="753060" y="425405"/>
                </a:lnTo>
                <a:lnTo>
                  <a:pt x="756005" y="377990"/>
                </a:lnTo>
                <a:lnTo>
                  <a:pt x="753060" y="330574"/>
                </a:lnTo>
                <a:lnTo>
                  <a:pt x="744460" y="284917"/>
                </a:lnTo>
                <a:lnTo>
                  <a:pt x="730561" y="241372"/>
                </a:lnTo>
                <a:lnTo>
                  <a:pt x="711716" y="200293"/>
                </a:lnTo>
                <a:lnTo>
                  <a:pt x="688279" y="162034"/>
                </a:lnTo>
                <a:lnTo>
                  <a:pt x="660605" y="126950"/>
                </a:lnTo>
                <a:lnTo>
                  <a:pt x="629048" y="95394"/>
                </a:lnTo>
                <a:lnTo>
                  <a:pt x="593962" y="67722"/>
                </a:lnTo>
                <a:lnTo>
                  <a:pt x="555702" y="44286"/>
                </a:lnTo>
                <a:lnTo>
                  <a:pt x="514622" y="25442"/>
                </a:lnTo>
                <a:lnTo>
                  <a:pt x="471076" y="11543"/>
                </a:lnTo>
                <a:lnTo>
                  <a:pt x="425418" y="2945"/>
                </a:lnTo>
                <a:lnTo>
                  <a:pt x="378002" y="0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B64D4BEC-5314-4CB3-AB0F-0EC164BFBE99}"/>
              </a:ext>
            </a:extLst>
          </p:cNvPr>
          <p:cNvSpPr/>
          <p:nvPr/>
        </p:nvSpPr>
        <p:spPr>
          <a:xfrm>
            <a:off x="3928984" y="4286358"/>
            <a:ext cx="311506" cy="212845"/>
          </a:xfrm>
          <a:custGeom>
            <a:avLst/>
            <a:gdLst/>
            <a:ahLst/>
            <a:cxnLst/>
            <a:rect l="l" t="t" r="r" b="b"/>
            <a:pathLst>
              <a:path w="401320" h="273050">
                <a:moveTo>
                  <a:pt x="100965" y="0"/>
                </a:moveTo>
                <a:lnTo>
                  <a:pt x="0" y="51942"/>
                </a:lnTo>
                <a:lnTo>
                  <a:pt x="0" y="273011"/>
                </a:lnTo>
                <a:lnTo>
                  <a:pt x="98232" y="225069"/>
                </a:lnTo>
                <a:lnTo>
                  <a:pt x="36245" y="225069"/>
                </a:lnTo>
                <a:lnTo>
                  <a:pt x="36245" y="71920"/>
                </a:lnTo>
                <a:lnTo>
                  <a:pt x="90601" y="41287"/>
                </a:lnTo>
                <a:lnTo>
                  <a:pt x="186636" y="41287"/>
                </a:lnTo>
                <a:lnTo>
                  <a:pt x="100965" y="0"/>
                </a:lnTo>
                <a:close/>
              </a:path>
              <a:path w="401320" h="273050">
                <a:moveTo>
                  <a:pt x="168913" y="223735"/>
                </a:moveTo>
                <a:lnTo>
                  <a:pt x="100965" y="223735"/>
                </a:lnTo>
                <a:lnTo>
                  <a:pt x="200621" y="273011"/>
                </a:lnTo>
                <a:lnTo>
                  <a:pt x="279335" y="233057"/>
                </a:lnTo>
                <a:lnTo>
                  <a:pt x="187680" y="233057"/>
                </a:lnTo>
                <a:lnTo>
                  <a:pt x="168913" y="223735"/>
                </a:lnTo>
                <a:close/>
              </a:path>
              <a:path w="401320" h="273050">
                <a:moveTo>
                  <a:pt x="366562" y="223735"/>
                </a:moveTo>
                <a:lnTo>
                  <a:pt x="297700" y="223735"/>
                </a:lnTo>
                <a:lnTo>
                  <a:pt x="401243" y="273011"/>
                </a:lnTo>
                <a:lnTo>
                  <a:pt x="401243" y="225069"/>
                </a:lnTo>
                <a:lnTo>
                  <a:pt x="368884" y="225069"/>
                </a:lnTo>
                <a:lnTo>
                  <a:pt x="366562" y="223735"/>
                </a:lnTo>
                <a:close/>
              </a:path>
              <a:path w="401320" h="273050">
                <a:moveTo>
                  <a:pt x="186636" y="41287"/>
                </a:moveTo>
                <a:lnTo>
                  <a:pt x="112610" y="41287"/>
                </a:lnTo>
                <a:lnTo>
                  <a:pt x="187680" y="78574"/>
                </a:lnTo>
                <a:lnTo>
                  <a:pt x="187680" y="233057"/>
                </a:lnTo>
                <a:lnTo>
                  <a:pt x="279335" y="233057"/>
                </a:lnTo>
                <a:lnTo>
                  <a:pt x="284590" y="230390"/>
                </a:lnTo>
                <a:lnTo>
                  <a:pt x="212267" y="230390"/>
                </a:lnTo>
                <a:lnTo>
                  <a:pt x="212267" y="80352"/>
                </a:lnTo>
                <a:lnTo>
                  <a:pt x="249732" y="56197"/>
                </a:lnTo>
                <a:lnTo>
                  <a:pt x="246356" y="49275"/>
                </a:lnTo>
                <a:lnTo>
                  <a:pt x="203212" y="49275"/>
                </a:lnTo>
                <a:lnTo>
                  <a:pt x="186636" y="41287"/>
                </a:lnTo>
                <a:close/>
              </a:path>
              <a:path w="401320" h="273050">
                <a:moveTo>
                  <a:pt x="313232" y="128739"/>
                </a:moveTo>
                <a:lnTo>
                  <a:pt x="289928" y="129628"/>
                </a:lnTo>
                <a:lnTo>
                  <a:pt x="289928" y="194436"/>
                </a:lnTo>
                <a:lnTo>
                  <a:pt x="212267" y="230390"/>
                </a:lnTo>
                <a:lnTo>
                  <a:pt x="284590" y="230390"/>
                </a:lnTo>
                <a:lnTo>
                  <a:pt x="297700" y="223735"/>
                </a:lnTo>
                <a:lnTo>
                  <a:pt x="366562" y="223735"/>
                </a:lnTo>
                <a:lnTo>
                  <a:pt x="313232" y="193103"/>
                </a:lnTo>
                <a:lnTo>
                  <a:pt x="313232" y="128739"/>
                </a:lnTo>
                <a:close/>
              </a:path>
              <a:path w="401320" h="273050">
                <a:moveTo>
                  <a:pt x="112610" y="41287"/>
                </a:moveTo>
                <a:lnTo>
                  <a:pt x="90601" y="41287"/>
                </a:lnTo>
                <a:lnTo>
                  <a:pt x="90601" y="195770"/>
                </a:lnTo>
                <a:lnTo>
                  <a:pt x="36245" y="225069"/>
                </a:lnTo>
                <a:lnTo>
                  <a:pt x="98232" y="225069"/>
                </a:lnTo>
                <a:lnTo>
                  <a:pt x="100965" y="223735"/>
                </a:lnTo>
                <a:lnTo>
                  <a:pt x="168913" y="223735"/>
                </a:lnTo>
                <a:lnTo>
                  <a:pt x="112610" y="195770"/>
                </a:lnTo>
                <a:lnTo>
                  <a:pt x="112610" y="41287"/>
                </a:lnTo>
                <a:close/>
              </a:path>
              <a:path w="401320" h="273050">
                <a:moveTo>
                  <a:pt x="366496" y="30683"/>
                </a:moveTo>
                <a:lnTo>
                  <a:pt x="352056" y="58597"/>
                </a:lnTo>
                <a:lnTo>
                  <a:pt x="368884" y="70586"/>
                </a:lnTo>
                <a:lnTo>
                  <a:pt x="368884" y="225069"/>
                </a:lnTo>
                <a:lnTo>
                  <a:pt x="401243" y="225069"/>
                </a:lnTo>
                <a:lnTo>
                  <a:pt x="401243" y="49275"/>
                </a:lnTo>
                <a:lnTo>
                  <a:pt x="366496" y="30683"/>
                </a:lnTo>
                <a:close/>
              </a:path>
              <a:path w="401320" h="273050">
                <a:moveTo>
                  <a:pt x="236550" y="29171"/>
                </a:moveTo>
                <a:lnTo>
                  <a:pt x="203212" y="49275"/>
                </a:lnTo>
                <a:lnTo>
                  <a:pt x="246356" y="49275"/>
                </a:lnTo>
                <a:lnTo>
                  <a:pt x="236550" y="291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>
            <a:extLst>
              <a:ext uri="{FF2B5EF4-FFF2-40B4-BE49-F238E27FC236}">
                <a16:creationId xmlns:a16="http://schemas.microsoft.com/office/drawing/2014/main" id="{CF586EC9-3EE6-4F54-8F2E-4420D949EF78}"/>
              </a:ext>
            </a:extLst>
          </p:cNvPr>
          <p:cNvSpPr/>
          <p:nvPr/>
        </p:nvSpPr>
        <p:spPr>
          <a:xfrm>
            <a:off x="4118501" y="4263687"/>
            <a:ext cx="88709" cy="137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00DAF7-D41A-45B8-BFC4-49830F03AC43}"/>
              </a:ext>
            </a:extLst>
          </p:cNvPr>
          <p:cNvGrpSpPr/>
          <p:nvPr/>
        </p:nvGrpSpPr>
        <p:grpSpPr>
          <a:xfrm>
            <a:off x="3553785" y="3324675"/>
            <a:ext cx="587031" cy="589531"/>
            <a:chOff x="3553785" y="3324675"/>
            <a:chExt cx="587031" cy="589531"/>
          </a:xfrm>
        </p:grpSpPr>
        <p:sp>
          <p:nvSpPr>
            <p:cNvPr id="69" name="object 69">
              <a:extLst>
                <a:ext uri="{FF2B5EF4-FFF2-40B4-BE49-F238E27FC236}">
                  <a16:creationId xmlns:a16="http://schemas.microsoft.com/office/drawing/2014/main" id="{99276678-C843-4ED5-82F4-D9E82E72C341}"/>
                </a:ext>
              </a:extLst>
            </p:cNvPr>
            <p:cNvSpPr/>
            <p:nvPr/>
          </p:nvSpPr>
          <p:spPr>
            <a:xfrm>
              <a:off x="3553785" y="3324675"/>
              <a:ext cx="587031" cy="589531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2" y="0"/>
                  </a:moveTo>
                  <a:lnTo>
                    <a:pt x="330587" y="2945"/>
                  </a:lnTo>
                  <a:lnTo>
                    <a:pt x="284929" y="11543"/>
                  </a:lnTo>
                  <a:lnTo>
                    <a:pt x="241383" y="25442"/>
                  </a:lnTo>
                  <a:lnTo>
                    <a:pt x="200302" y="44286"/>
                  </a:lnTo>
                  <a:lnTo>
                    <a:pt x="162042" y="67722"/>
                  </a:lnTo>
                  <a:lnTo>
                    <a:pt x="126957" y="95394"/>
                  </a:lnTo>
                  <a:lnTo>
                    <a:pt x="95400" y="126950"/>
                  </a:lnTo>
                  <a:lnTo>
                    <a:pt x="67726" y="162034"/>
                  </a:lnTo>
                  <a:lnTo>
                    <a:pt x="44289" y="200293"/>
                  </a:lnTo>
                  <a:lnTo>
                    <a:pt x="25444" y="241372"/>
                  </a:lnTo>
                  <a:lnTo>
                    <a:pt x="11544" y="284917"/>
                  </a:lnTo>
                  <a:lnTo>
                    <a:pt x="2945" y="330574"/>
                  </a:lnTo>
                  <a:lnTo>
                    <a:pt x="0" y="377990"/>
                  </a:lnTo>
                  <a:lnTo>
                    <a:pt x="2945" y="425405"/>
                  </a:lnTo>
                  <a:lnTo>
                    <a:pt x="11544" y="471063"/>
                  </a:lnTo>
                  <a:lnTo>
                    <a:pt x="25444" y="514609"/>
                  </a:lnTo>
                  <a:lnTo>
                    <a:pt x="44289" y="555689"/>
                  </a:lnTo>
                  <a:lnTo>
                    <a:pt x="67726" y="593950"/>
                  </a:lnTo>
                  <a:lnTo>
                    <a:pt x="95400" y="629035"/>
                  </a:lnTo>
                  <a:lnTo>
                    <a:pt x="126957" y="660592"/>
                  </a:lnTo>
                  <a:lnTo>
                    <a:pt x="162042" y="688266"/>
                  </a:lnTo>
                  <a:lnTo>
                    <a:pt x="200302" y="711703"/>
                  </a:lnTo>
                  <a:lnTo>
                    <a:pt x="241383" y="730548"/>
                  </a:lnTo>
                  <a:lnTo>
                    <a:pt x="284929" y="744448"/>
                  </a:lnTo>
                  <a:lnTo>
                    <a:pt x="330587" y="753047"/>
                  </a:lnTo>
                  <a:lnTo>
                    <a:pt x="378002" y="755992"/>
                  </a:lnTo>
                  <a:lnTo>
                    <a:pt x="425418" y="753047"/>
                  </a:lnTo>
                  <a:lnTo>
                    <a:pt x="471076" y="744448"/>
                  </a:lnTo>
                  <a:lnTo>
                    <a:pt x="514622" y="730548"/>
                  </a:lnTo>
                  <a:lnTo>
                    <a:pt x="555702" y="711703"/>
                  </a:lnTo>
                  <a:lnTo>
                    <a:pt x="593962" y="688266"/>
                  </a:lnTo>
                  <a:lnTo>
                    <a:pt x="629048" y="660592"/>
                  </a:lnTo>
                  <a:lnTo>
                    <a:pt x="660605" y="629035"/>
                  </a:lnTo>
                  <a:lnTo>
                    <a:pt x="688279" y="593950"/>
                  </a:lnTo>
                  <a:lnTo>
                    <a:pt x="711716" y="555689"/>
                  </a:lnTo>
                  <a:lnTo>
                    <a:pt x="730561" y="514609"/>
                  </a:lnTo>
                  <a:lnTo>
                    <a:pt x="744460" y="471063"/>
                  </a:lnTo>
                  <a:lnTo>
                    <a:pt x="753060" y="425405"/>
                  </a:lnTo>
                  <a:lnTo>
                    <a:pt x="756005" y="377990"/>
                  </a:lnTo>
                  <a:lnTo>
                    <a:pt x="753060" y="330574"/>
                  </a:lnTo>
                  <a:lnTo>
                    <a:pt x="744460" y="284917"/>
                  </a:lnTo>
                  <a:lnTo>
                    <a:pt x="730561" y="241372"/>
                  </a:lnTo>
                  <a:lnTo>
                    <a:pt x="711716" y="200293"/>
                  </a:lnTo>
                  <a:lnTo>
                    <a:pt x="688279" y="162034"/>
                  </a:lnTo>
                  <a:lnTo>
                    <a:pt x="660605" y="126950"/>
                  </a:lnTo>
                  <a:lnTo>
                    <a:pt x="629048" y="95394"/>
                  </a:lnTo>
                  <a:lnTo>
                    <a:pt x="593962" y="67722"/>
                  </a:lnTo>
                  <a:lnTo>
                    <a:pt x="555702" y="44286"/>
                  </a:lnTo>
                  <a:lnTo>
                    <a:pt x="514622" y="25442"/>
                  </a:lnTo>
                  <a:lnTo>
                    <a:pt x="471076" y="11543"/>
                  </a:lnTo>
                  <a:lnTo>
                    <a:pt x="425418" y="2945"/>
                  </a:lnTo>
                  <a:lnTo>
                    <a:pt x="378002" y="0"/>
                  </a:lnTo>
                  <a:close/>
                </a:path>
              </a:pathLst>
            </a:custGeom>
            <a:solidFill>
              <a:srgbClr val="9D8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>
              <a:extLst>
                <a:ext uri="{FF2B5EF4-FFF2-40B4-BE49-F238E27FC236}">
                  <a16:creationId xmlns:a16="http://schemas.microsoft.com/office/drawing/2014/main" id="{E8146B3C-918A-4096-ADEA-483595C9B921}"/>
                </a:ext>
              </a:extLst>
            </p:cNvPr>
            <p:cNvSpPr/>
            <p:nvPr/>
          </p:nvSpPr>
          <p:spPr>
            <a:xfrm>
              <a:off x="3785724" y="3593542"/>
              <a:ext cx="31052" cy="31184"/>
            </a:xfrm>
            <a:custGeom>
              <a:avLst/>
              <a:gdLst/>
              <a:ahLst/>
              <a:cxnLst/>
              <a:rect l="l" t="t" r="r" b="b"/>
              <a:pathLst>
                <a:path w="40005" h="40004">
                  <a:moveTo>
                    <a:pt x="20510" y="0"/>
                  </a:moveTo>
                  <a:lnTo>
                    <a:pt x="11851" y="2020"/>
                  </a:lnTo>
                  <a:lnTo>
                    <a:pt x="5226" y="6530"/>
                  </a:lnTo>
                  <a:lnTo>
                    <a:pt x="1115" y="12951"/>
                  </a:lnTo>
                  <a:lnTo>
                    <a:pt x="0" y="20701"/>
                  </a:lnTo>
                  <a:lnTo>
                    <a:pt x="1744" y="27971"/>
                  </a:lnTo>
                  <a:lnTo>
                    <a:pt x="5926" y="34145"/>
                  </a:lnTo>
                  <a:lnTo>
                    <a:pt x="12424" y="38283"/>
                  </a:lnTo>
                  <a:lnTo>
                    <a:pt x="21120" y="39446"/>
                  </a:lnTo>
                  <a:lnTo>
                    <a:pt x="28188" y="37982"/>
                  </a:lnTo>
                  <a:lnTo>
                    <a:pt x="34385" y="33748"/>
                  </a:lnTo>
                  <a:lnTo>
                    <a:pt x="38658" y="26778"/>
                  </a:lnTo>
                  <a:lnTo>
                    <a:pt x="39954" y="17106"/>
                  </a:lnTo>
                  <a:lnTo>
                    <a:pt x="37880" y="11069"/>
                  </a:lnTo>
                  <a:lnTo>
                    <a:pt x="33099" y="5438"/>
                  </a:lnTo>
                  <a:lnTo>
                    <a:pt x="26884" y="1365"/>
                  </a:lnTo>
                  <a:lnTo>
                    <a:pt x="205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>
              <a:extLst>
                <a:ext uri="{FF2B5EF4-FFF2-40B4-BE49-F238E27FC236}">
                  <a16:creationId xmlns:a16="http://schemas.microsoft.com/office/drawing/2014/main" id="{5E33CE5E-FD9D-4C96-8020-255E95E1E3AB}"/>
                </a:ext>
              </a:extLst>
            </p:cNvPr>
            <p:cNvSpPr/>
            <p:nvPr/>
          </p:nvSpPr>
          <p:spPr>
            <a:xfrm>
              <a:off x="3842039" y="3523665"/>
              <a:ext cx="31545" cy="30689"/>
            </a:xfrm>
            <a:custGeom>
              <a:avLst/>
              <a:gdLst/>
              <a:ahLst/>
              <a:cxnLst/>
              <a:rect l="l" t="t" r="r" b="b"/>
              <a:pathLst>
                <a:path w="40639" h="39370">
                  <a:moveTo>
                    <a:pt x="19481" y="0"/>
                  </a:moveTo>
                  <a:lnTo>
                    <a:pt x="11635" y="1648"/>
                  </a:lnTo>
                  <a:lnTo>
                    <a:pt x="5497" y="5611"/>
                  </a:lnTo>
                  <a:lnTo>
                    <a:pt x="1481" y="11449"/>
                  </a:lnTo>
                  <a:lnTo>
                    <a:pt x="0" y="18719"/>
                  </a:lnTo>
                  <a:lnTo>
                    <a:pt x="1512" y="27318"/>
                  </a:lnTo>
                  <a:lnTo>
                    <a:pt x="5797" y="33835"/>
                  </a:lnTo>
                  <a:lnTo>
                    <a:pt x="12187" y="37957"/>
                  </a:lnTo>
                  <a:lnTo>
                    <a:pt x="20015" y="39370"/>
                  </a:lnTo>
                  <a:lnTo>
                    <a:pt x="27977" y="37708"/>
                  </a:lnTo>
                  <a:lnTo>
                    <a:pt x="34383" y="33280"/>
                  </a:lnTo>
                  <a:lnTo>
                    <a:pt x="38615" y="26804"/>
                  </a:lnTo>
                  <a:lnTo>
                    <a:pt x="40055" y="18999"/>
                  </a:lnTo>
                  <a:lnTo>
                    <a:pt x="38653" y="12103"/>
                  </a:lnTo>
                  <a:lnTo>
                    <a:pt x="34459" y="5884"/>
                  </a:lnTo>
                  <a:lnTo>
                    <a:pt x="27920" y="1473"/>
                  </a:lnTo>
                  <a:lnTo>
                    <a:pt x="194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>
              <a:extLst>
                <a:ext uri="{FF2B5EF4-FFF2-40B4-BE49-F238E27FC236}">
                  <a16:creationId xmlns:a16="http://schemas.microsoft.com/office/drawing/2014/main" id="{CF347F82-1257-472A-ABC3-E8EAB7F5B9FD}"/>
                </a:ext>
              </a:extLst>
            </p:cNvPr>
            <p:cNvSpPr/>
            <p:nvPr/>
          </p:nvSpPr>
          <p:spPr>
            <a:xfrm>
              <a:off x="3721122" y="3469989"/>
              <a:ext cx="255317" cy="284618"/>
            </a:xfrm>
            <a:custGeom>
              <a:avLst/>
              <a:gdLst/>
              <a:ahLst/>
              <a:cxnLst/>
              <a:rect l="l" t="t" r="r" b="b"/>
              <a:pathLst>
                <a:path w="328930" h="365125">
                  <a:moveTo>
                    <a:pt x="143682" y="0"/>
                  </a:moveTo>
                  <a:lnTo>
                    <a:pt x="98232" y="7213"/>
                  </a:lnTo>
                  <a:lnTo>
                    <a:pt x="58758" y="27299"/>
                  </a:lnTo>
                  <a:lnTo>
                    <a:pt x="27628" y="57928"/>
                  </a:lnTo>
                  <a:lnTo>
                    <a:pt x="7212" y="96768"/>
                  </a:lnTo>
                  <a:lnTo>
                    <a:pt x="122" y="140017"/>
                  </a:lnTo>
                  <a:lnTo>
                    <a:pt x="0" y="142493"/>
                  </a:lnTo>
                  <a:lnTo>
                    <a:pt x="3788" y="174385"/>
                  </a:lnTo>
                  <a:lnTo>
                    <a:pt x="14908" y="204527"/>
                  </a:lnTo>
                  <a:lnTo>
                    <a:pt x="32338" y="231030"/>
                  </a:lnTo>
                  <a:lnTo>
                    <a:pt x="55176" y="253009"/>
                  </a:lnTo>
                  <a:lnTo>
                    <a:pt x="55176" y="365086"/>
                  </a:lnTo>
                  <a:lnTo>
                    <a:pt x="209189" y="365086"/>
                  </a:lnTo>
                  <a:lnTo>
                    <a:pt x="209189" y="312089"/>
                  </a:lnTo>
                  <a:lnTo>
                    <a:pt x="278644" y="312089"/>
                  </a:lnTo>
                  <a:lnTo>
                    <a:pt x="286361" y="287670"/>
                  </a:lnTo>
                  <a:lnTo>
                    <a:pt x="287467" y="232663"/>
                  </a:lnTo>
                  <a:lnTo>
                    <a:pt x="104084" y="232663"/>
                  </a:lnTo>
                  <a:lnTo>
                    <a:pt x="86545" y="230898"/>
                  </a:lnTo>
                  <a:lnTo>
                    <a:pt x="83548" y="226326"/>
                  </a:lnTo>
                  <a:lnTo>
                    <a:pt x="83459" y="217182"/>
                  </a:lnTo>
                  <a:lnTo>
                    <a:pt x="81877" y="208470"/>
                  </a:lnTo>
                  <a:lnTo>
                    <a:pt x="60066" y="208470"/>
                  </a:lnTo>
                  <a:lnTo>
                    <a:pt x="56078" y="206311"/>
                  </a:lnTo>
                  <a:lnTo>
                    <a:pt x="52763" y="198018"/>
                  </a:lnTo>
                  <a:lnTo>
                    <a:pt x="51315" y="195859"/>
                  </a:lnTo>
                  <a:lnTo>
                    <a:pt x="49639" y="187020"/>
                  </a:lnTo>
                  <a:lnTo>
                    <a:pt x="54516" y="183781"/>
                  </a:lnTo>
                  <a:lnTo>
                    <a:pt x="68841" y="174802"/>
                  </a:lnTo>
                  <a:lnTo>
                    <a:pt x="67902" y="170980"/>
                  </a:lnTo>
                  <a:lnTo>
                    <a:pt x="60751" y="162813"/>
                  </a:lnTo>
                  <a:lnTo>
                    <a:pt x="60015" y="161340"/>
                  </a:lnTo>
                  <a:lnTo>
                    <a:pt x="54719" y="155295"/>
                  </a:lnTo>
                  <a:lnTo>
                    <a:pt x="55710" y="151028"/>
                  </a:lnTo>
                  <a:lnTo>
                    <a:pt x="62771" y="142493"/>
                  </a:lnTo>
                  <a:lnTo>
                    <a:pt x="65857" y="138302"/>
                  </a:lnTo>
                  <a:lnTo>
                    <a:pt x="94144" y="138302"/>
                  </a:lnTo>
                  <a:lnTo>
                    <a:pt x="96146" y="133222"/>
                  </a:lnTo>
                  <a:lnTo>
                    <a:pt x="97112" y="128028"/>
                  </a:lnTo>
                  <a:lnTo>
                    <a:pt x="102788" y="125691"/>
                  </a:lnTo>
                  <a:lnTo>
                    <a:pt x="110224" y="124385"/>
                  </a:lnTo>
                  <a:lnTo>
                    <a:pt x="135129" y="124385"/>
                  </a:lnTo>
                  <a:lnTo>
                    <a:pt x="130132" y="118300"/>
                  </a:lnTo>
                  <a:lnTo>
                    <a:pt x="130982" y="113779"/>
                  </a:lnTo>
                  <a:lnTo>
                    <a:pt x="137231" y="104927"/>
                  </a:lnTo>
                  <a:lnTo>
                    <a:pt x="140749" y="98247"/>
                  </a:lnTo>
                  <a:lnTo>
                    <a:pt x="139809" y="95084"/>
                  </a:lnTo>
                  <a:lnTo>
                    <a:pt x="133459" y="91071"/>
                  </a:lnTo>
                  <a:lnTo>
                    <a:pt x="130919" y="89661"/>
                  </a:lnTo>
                  <a:lnTo>
                    <a:pt x="123045" y="85597"/>
                  </a:lnTo>
                  <a:lnTo>
                    <a:pt x="121115" y="81203"/>
                  </a:lnTo>
                  <a:lnTo>
                    <a:pt x="124290" y="72377"/>
                  </a:lnTo>
                  <a:lnTo>
                    <a:pt x="125255" y="68859"/>
                  </a:lnTo>
                  <a:lnTo>
                    <a:pt x="130538" y="62128"/>
                  </a:lnTo>
                  <a:lnTo>
                    <a:pt x="151706" y="62128"/>
                  </a:lnTo>
                  <a:lnTo>
                    <a:pt x="152230" y="61620"/>
                  </a:lnTo>
                  <a:lnTo>
                    <a:pt x="152306" y="49999"/>
                  </a:lnTo>
                  <a:lnTo>
                    <a:pt x="151772" y="47955"/>
                  </a:lnTo>
                  <a:lnTo>
                    <a:pt x="153538" y="43560"/>
                  </a:lnTo>
                  <a:lnTo>
                    <a:pt x="154770" y="40157"/>
                  </a:lnTo>
                  <a:lnTo>
                    <a:pt x="159989" y="36715"/>
                  </a:lnTo>
                  <a:lnTo>
                    <a:pt x="163952" y="36004"/>
                  </a:lnTo>
                  <a:lnTo>
                    <a:pt x="172867" y="34874"/>
                  </a:lnTo>
                  <a:lnTo>
                    <a:pt x="240815" y="34874"/>
                  </a:lnTo>
                  <a:lnTo>
                    <a:pt x="226205" y="22944"/>
                  </a:lnTo>
                  <a:lnTo>
                    <a:pt x="186920" y="6015"/>
                  </a:lnTo>
                  <a:lnTo>
                    <a:pt x="143682" y="0"/>
                  </a:lnTo>
                  <a:close/>
                </a:path>
                <a:path w="328930" h="365125">
                  <a:moveTo>
                    <a:pt x="278644" y="312089"/>
                  </a:moveTo>
                  <a:lnTo>
                    <a:pt x="209189" y="312089"/>
                  </a:lnTo>
                  <a:lnTo>
                    <a:pt x="254554" y="320293"/>
                  </a:lnTo>
                  <a:lnTo>
                    <a:pt x="277831" y="314663"/>
                  </a:lnTo>
                  <a:lnTo>
                    <a:pt x="278644" y="312089"/>
                  </a:lnTo>
                  <a:close/>
                </a:path>
                <a:path w="328930" h="365125">
                  <a:moveTo>
                    <a:pt x="121330" y="211670"/>
                  </a:moveTo>
                  <a:lnTo>
                    <a:pt x="116187" y="211734"/>
                  </a:lnTo>
                  <a:lnTo>
                    <a:pt x="113037" y="216750"/>
                  </a:lnTo>
                  <a:lnTo>
                    <a:pt x="112110" y="219214"/>
                  </a:lnTo>
                  <a:lnTo>
                    <a:pt x="110434" y="222796"/>
                  </a:lnTo>
                  <a:lnTo>
                    <a:pt x="110002" y="224091"/>
                  </a:lnTo>
                  <a:lnTo>
                    <a:pt x="105519" y="232041"/>
                  </a:lnTo>
                  <a:lnTo>
                    <a:pt x="104084" y="232663"/>
                  </a:lnTo>
                  <a:lnTo>
                    <a:pt x="287467" y="232663"/>
                  </a:lnTo>
                  <a:lnTo>
                    <a:pt x="287485" y="231787"/>
                  </a:lnTo>
                  <a:lnTo>
                    <a:pt x="313618" y="230404"/>
                  </a:lnTo>
                  <a:lnTo>
                    <a:pt x="326104" y="227488"/>
                  </a:lnTo>
                  <a:lnTo>
                    <a:pt x="328338" y="220829"/>
                  </a:lnTo>
                  <a:lnTo>
                    <a:pt x="327472" y="218465"/>
                  </a:lnTo>
                  <a:lnTo>
                    <a:pt x="135821" y="218465"/>
                  </a:lnTo>
                  <a:lnTo>
                    <a:pt x="132329" y="216928"/>
                  </a:lnTo>
                  <a:lnTo>
                    <a:pt x="128747" y="215582"/>
                  </a:lnTo>
                  <a:lnTo>
                    <a:pt x="121330" y="211670"/>
                  </a:lnTo>
                  <a:close/>
                </a:path>
                <a:path w="328930" h="365125">
                  <a:moveTo>
                    <a:pt x="292217" y="149491"/>
                  </a:moveTo>
                  <a:lnTo>
                    <a:pt x="139123" y="149491"/>
                  </a:lnTo>
                  <a:lnTo>
                    <a:pt x="150032" y="149605"/>
                  </a:lnTo>
                  <a:lnTo>
                    <a:pt x="151341" y="152488"/>
                  </a:lnTo>
                  <a:lnTo>
                    <a:pt x="156802" y="165633"/>
                  </a:lnTo>
                  <a:lnTo>
                    <a:pt x="155659" y="171297"/>
                  </a:lnTo>
                  <a:lnTo>
                    <a:pt x="147543" y="175221"/>
                  </a:lnTo>
                  <a:lnTo>
                    <a:pt x="145384" y="176999"/>
                  </a:lnTo>
                  <a:lnTo>
                    <a:pt x="140076" y="180835"/>
                  </a:lnTo>
                  <a:lnTo>
                    <a:pt x="139225" y="185267"/>
                  </a:lnTo>
                  <a:lnTo>
                    <a:pt x="143848" y="192074"/>
                  </a:lnTo>
                  <a:lnTo>
                    <a:pt x="146667" y="195541"/>
                  </a:lnTo>
                  <a:lnTo>
                    <a:pt x="150985" y="202323"/>
                  </a:lnTo>
                  <a:lnTo>
                    <a:pt x="150579" y="205435"/>
                  </a:lnTo>
                  <a:lnTo>
                    <a:pt x="146984" y="209994"/>
                  </a:lnTo>
                  <a:lnTo>
                    <a:pt x="145981" y="211886"/>
                  </a:lnTo>
                  <a:lnTo>
                    <a:pt x="142527" y="216280"/>
                  </a:lnTo>
                  <a:lnTo>
                    <a:pt x="139885" y="218211"/>
                  </a:lnTo>
                  <a:lnTo>
                    <a:pt x="135821" y="218465"/>
                  </a:lnTo>
                  <a:lnTo>
                    <a:pt x="327472" y="218465"/>
                  </a:lnTo>
                  <a:lnTo>
                    <a:pt x="323718" y="208216"/>
                  </a:lnTo>
                  <a:lnTo>
                    <a:pt x="314166" y="188607"/>
                  </a:lnTo>
                  <a:lnTo>
                    <a:pt x="302144" y="166690"/>
                  </a:lnTo>
                  <a:lnTo>
                    <a:pt x="292217" y="149491"/>
                  </a:lnTo>
                  <a:close/>
                </a:path>
                <a:path w="328930" h="365125">
                  <a:moveTo>
                    <a:pt x="78684" y="204203"/>
                  </a:moveTo>
                  <a:lnTo>
                    <a:pt x="60066" y="208470"/>
                  </a:lnTo>
                  <a:lnTo>
                    <a:pt x="81877" y="208470"/>
                  </a:lnTo>
                  <a:lnTo>
                    <a:pt x="81376" y="205714"/>
                  </a:lnTo>
                  <a:lnTo>
                    <a:pt x="78684" y="204203"/>
                  </a:lnTo>
                  <a:close/>
                </a:path>
                <a:path w="328930" h="365125">
                  <a:moveTo>
                    <a:pt x="135129" y="124385"/>
                  </a:moveTo>
                  <a:lnTo>
                    <a:pt x="110224" y="124385"/>
                  </a:lnTo>
                  <a:lnTo>
                    <a:pt x="116562" y="126549"/>
                  </a:lnTo>
                  <a:lnTo>
                    <a:pt x="121109" y="131760"/>
                  </a:lnTo>
                  <a:lnTo>
                    <a:pt x="123172" y="139598"/>
                  </a:lnTo>
                  <a:lnTo>
                    <a:pt x="123324" y="143484"/>
                  </a:lnTo>
                  <a:lnTo>
                    <a:pt x="124099" y="148882"/>
                  </a:lnTo>
                  <a:lnTo>
                    <a:pt x="128277" y="151536"/>
                  </a:lnTo>
                  <a:lnTo>
                    <a:pt x="135567" y="150406"/>
                  </a:lnTo>
                  <a:lnTo>
                    <a:pt x="139123" y="149491"/>
                  </a:lnTo>
                  <a:lnTo>
                    <a:pt x="292217" y="149491"/>
                  </a:lnTo>
                  <a:lnTo>
                    <a:pt x="288267" y="142811"/>
                  </a:lnTo>
                  <a:lnTo>
                    <a:pt x="180538" y="142811"/>
                  </a:lnTo>
                  <a:lnTo>
                    <a:pt x="176690" y="141109"/>
                  </a:lnTo>
                  <a:lnTo>
                    <a:pt x="171929" y="131864"/>
                  </a:lnTo>
                  <a:lnTo>
                    <a:pt x="140025" y="131864"/>
                  </a:lnTo>
                  <a:lnTo>
                    <a:pt x="136609" y="126187"/>
                  </a:lnTo>
                  <a:lnTo>
                    <a:pt x="135129" y="124385"/>
                  </a:lnTo>
                  <a:close/>
                </a:path>
                <a:path w="328930" h="365125">
                  <a:moveTo>
                    <a:pt x="94144" y="138302"/>
                  </a:moveTo>
                  <a:lnTo>
                    <a:pt x="65857" y="138302"/>
                  </a:lnTo>
                  <a:lnTo>
                    <a:pt x="74709" y="140017"/>
                  </a:lnTo>
                  <a:lnTo>
                    <a:pt x="77968" y="141528"/>
                  </a:lnTo>
                  <a:lnTo>
                    <a:pt x="87460" y="146659"/>
                  </a:lnTo>
                  <a:lnTo>
                    <a:pt x="91536" y="144919"/>
                  </a:lnTo>
                  <a:lnTo>
                    <a:pt x="94144" y="138302"/>
                  </a:lnTo>
                  <a:close/>
                </a:path>
                <a:path w="328930" h="365125">
                  <a:moveTo>
                    <a:pt x="209316" y="113512"/>
                  </a:moveTo>
                  <a:lnTo>
                    <a:pt x="202026" y="113893"/>
                  </a:lnTo>
                  <a:lnTo>
                    <a:pt x="199308" y="116878"/>
                  </a:lnTo>
                  <a:lnTo>
                    <a:pt x="199207" y="135115"/>
                  </a:lnTo>
                  <a:lnTo>
                    <a:pt x="196832" y="138163"/>
                  </a:lnTo>
                  <a:lnTo>
                    <a:pt x="190507" y="140182"/>
                  </a:lnTo>
                  <a:lnTo>
                    <a:pt x="180538" y="142811"/>
                  </a:lnTo>
                  <a:lnTo>
                    <a:pt x="288267" y="142811"/>
                  </a:lnTo>
                  <a:lnTo>
                    <a:pt x="287507" y="141528"/>
                  </a:lnTo>
                  <a:lnTo>
                    <a:pt x="287523" y="122478"/>
                  </a:lnTo>
                  <a:lnTo>
                    <a:pt x="285884" y="114084"/>
                  </a:lnTo>
                  <a:lnTo>
                    <a:pt x="220581" y="114084"/>
                  </a:lnTo>
                  <a:lnTo>
                    <a:pt x="212910" y="113664"/>
                  </a:lnTo>
                  <a:lnTo>
                    <a:pt x="209316" y="113512"/>
                  </a:lnTo>
                  <a:close/>
                </a:path>
                <a:path w="328930" h="365125">
                  <a:moveTo>
                    <a:pt x="163825" y="122478"/>
                  </a:moveTo>
                  <a:lnTo>
                    <a:pt x="156929" y="125895"/>
                  </a:lnTo>
                  <a:lnTo>
                    <a:pt x="154008" y="127660"/>
                  </a:lnTo>
                  <a:lnTo>
                    <a:pt x="149842" y="129806"/>
                  </a:lnTo>
                  <a:lnTo>
                    <a:pt x="148623" y="130340"/>
                  </a:lnTo>
                  <a:lnTo>
                    <a:pt x="140025" y="131864"/>
                  </a:lnTo>
                  <a:lnTo>
                    <a:pt x="171929" y="131864"/>
                  </a:lnTo>
                  <a:lnTo>
                    <a:pt x="170632" y="129451"/>
                  </a:lnTo>
                  <a:lnTo>
                    <a:pt x="166962" y="123405"/>
                  </a:lnTo>
                  <a:lnTo>
                    <a:pt x="163825" y="122478"/>
                  </a:lnTo>
                  <a:close/>
                </a:path>
                <a:path w="328930" h="365125">
                  <a:moveTo>
                    <a:pt x="254845" y="46329"/>
                  </a:moveTo>
                  <a:lnTo>
                    <a:pt x="205430" y="46329"/>
                  </a:lnTo>
                  <a:lnTo>
                    <a:pt x="208833" y="46850"/>
                  </a:lnTo>
                  <a:lnTo>
                    <a:pt x="214028" y="50088"/>
                  </a:lnTo>
                  <a:lnTo>
                    <a:pt x="217076" y="52819"/>
                  </a:lnTo>
                  <a:lnTo>
                    <a:pt x="220619" y="58508"/>
                  </a:lnTo>
                  <a:lnTo>
                    <a:pt x="221205" y="61620"/>
                  </a:lnTo>
                  <a:lnTo>
                    <a:pt x="221195" y="62128"/>
                  </a:lnTo>
                  <a:lnTo>
                    <a:pt x="216834" y="68059"/>
                  </a:lnTo>
                  <a:lnTo>
                    <a:pt x="215158" y="71196"/>
                  </a:lnTo>
                  <a:lnTo>
                    <a:pt x="210764" y="78422"/>
                  </a:lnTo>
                  <a:lnTo>
                    <a:pt x="211881" y="82283"/>
                  </a:lnTo>
                  <a:lnTo>
                    <a:pt x="222041" y="87985"/>
                  </a:lnTo>
                  <a:lnTo>
                    <a:pt x="228531" y="91935"/>
                  </a:lnTo>
                  <a:lnTo>
                    <a:pt x="220581" y="114084"/>
                  </a:lnTo>
                  <a:lnTo>
                    <a:pt x="285884" y="114084"/>
                  </a:lnTo>
                  <a:lnTo>
                    <a:pt x="279788" y="82850"/>
                  </a:lnTo>
                  <a:lnTo>
                    <a:pt x="258255" y="49114"/>
                  </a:lnTo>
                  <a:lnTo>
                    <a:pt x="254845" y="46329"/>
                  </a:lnTo>
                  <a:close/>
                </a:path>
                <a:path w="328930" h="365125">
                  <a:moveTo>
                    <a:pt x="151706" y="62128"/>
                  </a:moveTo>
                  <a:lnTo>
                    <a:pt x="130538" y="62128"/>
                  </a:lnTo>
                  <a:lnTo>
                    <a:pt x="135618" y="63626"/>
                  </a:lnTo>
                  <a:lnTo>
                    <a:pt x="141396" y="63626"/>
                  </a:lnTo>
                  <a:lnTo>
                    <a:pt x="142730" y="63817"/>
                  </a:lnTo>
                  <a:lnTo>
                    <a:pt x="150032" y="63753"/>
                  </a:lnTo>
                  <a:lnTo>
                    <a:pt x="151706" y="62128"/>
                  </a:lnTo>
                  <a:close/>
                </a:path>
                <a:path w="328930" h="365125">
                  <a:moveTo>
                    <a:pt x="240815" y="34874"/>
                  </a:moveTo>
                  <a:lnTo>
                    <a:pt x="172867" y="34874"/>
                  </a:lnTo>
                  <a:lnTo>
                    <a:pt x="176067" y="38011"/>
                  </a:lnTo>
                  <a:lnTo>
                    <a:pt x="179700" y="45402"/>
                  </a:lnTo>
                  <a:lnTo>
                    <a:pt x="181354" y="48336"/>
                  </a:lnTo>
                  <a:lnTo>
                    <a:pt x="185199" y="54216"/>
                  </a:lnTo>
                  <a:lnTo>
                    <a:pt x="188259" y="54292"/>
                  </a:lnTo>
                  <a:lnTo>
                    <a:pt x="195371" y="50876"/>
                  </a:lnTo>
                  <a:lnTo>
                    <a:pt x="199054" y="48336"/>
                  </a:lnTo>
                  <a:lnTo>
                    <a:pt x="205430" y="46329"/>
                  </a:lnTo>
                  <a:lnTo>
                    <a:pt x="254845" y="46329"/>
                  </a:lnTo>
                  <a:lnTo>
                    <a:pt x="240815" y="348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15">
            <a:extLst>
              <a:ext uri="{FF2B5EF4-FFF2-40B4-BE49-F238E27FC236}">
                <a16:creationId xmlns:a16="http://schemas.microsoft.com/office/drawing/2014/main" id="{76375F9D-F25D-4F7E-9DE1-E98E54C5D568}"/>
              </a:ext>
            </a:extLst>
          </p:cNvPr>
          <p:cNvSpPr txBox="1"/>
          <p:nvPr/>
        </p:nvSpPr>
        <p:spPr>
          <a:xfrm>
            <a:off x="5519460" y="3055430"/>
            <a:ext cx="1449094" cy="56688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06375" marR="198755" algn="ctr">
              <a:lnSpc>
                <a:spcPct val="104200"/>
              </a:lnSpc>
              <a:spcBef>
                <a:spcPts val="40"/>
              </a:spcBef>
            </a:pPr>
            <a:r>
              <a:rPr lang="en-GB" sz="1200" b="1" spc="-5" dirty="0">
                <a:solidFill>
                  <a:srgbClr val="004890"/>
                </a:solidFill>
                <a:latin typeface="Century Gothic"/>
                <a:cs typeface="Century Gothic"/>
              </a:rPr>
              <a:t>Influencing Transport Choices</a:t>
            </a:r>
            <a:endParaRPr lang="en-GB" sz="1200" b="1" dirty="0">
              <a:solidFill>
                <a:srgbClr val="00489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33951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541" y="678977"/>
            <a:ext cx="7251700" cy="2328685"/>
          </a:xfrm>
        </p:spPr>
        <p:txBody>
          <a:bodyPr/>
          <a:lstStyle/>
          <a:p>
            <a:r>
              <a:rPr lang="en-GB" dirty="0">
                <a:solidFill>
                  <a:srgbClr val="9D8A56"/>
                </a:solidFill>
                <a:latin typeface="Century Gothic" panose="020B0502020202020204" pitchFamily="34" charset="0"/>
              </a:rPr>
              <a:t>Impacts Achieved to date </a:t>
            </a:r>
            <a:br>
              <a:rPr lang="en-GB" dirty="0">
                <a:solidFill>
                  <a:srgbClr val="9D8A56"/>
                </a:solidFill>
                <a:latin typeface="Century Gothic" panose="020B0502020202020204" pitchFamily="34" charset="0"/>
              </a:rPr>
            </a:br>
            <a:r>
              <a:rPr lang="en-GB" i="1" dirty="0">
                <a:solidFill>
                  <a:srgbClr val="9D8A56"/>
                </a:solidFill>
                <a:latin typeface="Century Gothic" panose="020B0502020202020204" pitchFamily="34" charset="0"/>
              </a:rPr>
              <a:t>2010 - 2018</a:t>
            </a:r>
            <a:endParaRPr lang="en-US" i="1" dirty="0">
              <a:solidFill>
                <a:srgbClr val="9D8A5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621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Delivering Jobs and Social Investment </a:t>
            </a:r>
            <a:endParaRPr lang="en-US" sz="2800" b="1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9CD8D46D-4F47-42DE-A9E5-EBF64A42B845}"/>
              </a:ext>
            </a:extLst>
          </p:cNvPr>
          <p:cNvSpPr/>
          <p:nvPr/>
        </p:nvSpPr>
        <p:spPr>
          <a:xfrm>
            <a:off x="4955482" y="1233230"/>
            <a:ext cx="2311585" cy="1809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8325C3ED-A406-4FED-8FD5-BC05C936A10B}"/>
              </a:ext>
            </a:extLst>
          </p:cNvPr>
          <p:cNvSpPr/>
          <p:nvPr/>
        </p:nvSpPr>
        <p:spPr>
          <a:xfrm>
            <a:off x="1657297" y="1250304"/>
            <a:ext cx="2311585" cy="178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5">
            <a:extLst>
              <a:ext uri="{FF2B5EF4-FFF2-40B4-BE49-F238E27FC236}">
                <a16:creationId xmlns:a16="http://schemas.microsoft.com/office/drawing/2014/main" id="{49A9EE9D-3ACC-4330-8CF4-CE85F8031FF3}"/>
              </a:ext>
            </a:extLst>
          </p:cNvPr>
          <p:cNvSpPr/>
          <p:nvPr/>
        </p:nvSpPr>
        <p:spPr>
          <a:xfrm>
            <a:off x="1657296" y="3064469"/>
            <a:ext cx="2311585" cy="45719"/>
          </a:xfrm>
          <a:custGeom>
            <a:avLst/>
            <a:gdLst/>
            <a:ahLst/>
            <a:cxnLst/>
            <a:rect l="l" t="t" r="r" b="b"/>
            <a:pathLst>
              <a:path w="3048000">
                <a:moveTo>
                  <a:pt x="0" y="0"/>
                </a:moveTo>
                <a:lnTo>
                  <a:pt x="3047555" y="0"/>
                </a:lnTo>
              </a:path>
            </a:pathLst>
          </a:custGeom>
          <a:ln w="71996">
            <a:solidFill>
              <a:srgbClr val="9D8A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45886C97-6BB8-451B-985A-3B790BB8A79B}"/>
              </a:ext>
            </a:extLst>
          </p:cNvPr>
          <p:cNvSpPr/>
          <p:nvPr/>
        </p:nvSpPr>
        <p:spPr>
          <a:xfrm>
            <a:off x="4938652" y="3070195"/>
            <a:ext cx="2311585" cy="45719"/>
          </a:xfrm>
          <a:custGeom>
            <a:avLst/>
            <a:gdLst/>
            <a:ahLst/>
            <a:cxnLst/>
            <a:rect l="l" t="t" r="r" b="b"/>
            <a:pathLst>
              <a:path w="3048000">
                <a:moveTo>
                  <a:pt x="0" y="0"/>
                </a:moveTo>
                <a:lnTo>
                  <a:pt x="3047555" y="0"/>
                </a:lnTo>
              </a:path>
            </a:pathLst>
          </a:custGeom>
          <a:ln w="71996">
            <a:solidFill>
              <a:srgbClr val="9D8A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2DB07-18AB-4EA1-9C3B-EE72750FC549}"/>
              </a:ext>
            </a:extLst>
          </p:cNvPr>
          <p:cNvSpPr txBox="1"/>
          <p:nvPr/>
        </p:nvSpPr>
        <p:spPr>
          <a:xfrm>
            <a:off x="1049243" y="3186249"/>
            <a:ext cx="3407701" cy="2967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510">
              <a:lnSpc>
                <a:spcPct val="100000"/>
              </a:lnSpc>
              <a:spcBef>
                <a:spcPts val="100"/>
              </a:spcBef>
            </a:pPr>
            <a:r>
              <a:rPr lang="en-GB" sz="1600" b="1" spc="25" dirty="0">
                <a:solidFill>
                  <a:srgbClr val="004890"/>
                </a:solidFill>
                <a:latin typeface="Century Gothic"/>
                <a:cs typeface="Century Gothic"/>
              </a:rPr>
              <a:t>Construction </a:t>
            </a:r>
            <a:r>
              <a:rPr lang="en-GB" sz="1600" b="1" spc="20" dirty="0">
                <a:solidFill>
                  <a:srgbClr val="004890"/>
                </a:solidFill>
                <a:latin typeface="Century Gothic"/>
                <a:cs typeface="Century Gothic"/>
              </a:rPr>
              <a:t>Phase</a:t>
            </a:r>
            <a:r>
              <a:rPr lang="en-GB" sz="1600" b="1" spc="95" dirty="0">
                <a:solidFill>
                  <a:srgbClr val="004890"/>
                </a:solidFill>
                <a:latin typeface="Century Gothic"/>
                <a:cs typeface="Century Gothic"/>
              </a:rPr>
              <a:t> </a:t>
            </a:r>
            <a:r>
              <a:rPr lang="en-GB" sz="1600" b="1" spc="30" dirty="0">
                <a:solidFill>
                  <a:srgbClr val="004890"/>
                </a:solidFill>
                <a:latin typeface="Century Gothic"/>
                <a:cs typeface="Century Gothic"/>
              </a:rPr>
              <a:t>Impacts</a:t>
            </a:r>
          </a:p>
          <a:p>
            <a:pPr marL="143510" algn="ctr">
              <a:lnSpc>
                <a:spcPct val="100000"/>
              </a:lnSpc>
              <a:spcBef>
                <a:spcPts val="100"/>
              </a:spcBef>
            </a:pPr>
            <a:r>
              <a:rPr lang="en-GB" sz="1000" b="1" spc="30" dirty="0">
                <a:solidFill>
                  <a:srgbClr val="004890"/>
                </a:solidFill>
                <a:latin typeface="Century Gothic"/>
                <a:cs typeface="Century Gothic"/>
              </a:rPr>
              <a:t>(Over six years)</a:t>
            </a:r>
            <a:endParaRPr lang="en-GB" sz="900" dirty="0">
              <a:latin typeface="Century Gothic"/>
              <a:cs typeface="Century Gothic"/>
            </a:endParaRPr>
          </a:p>
          <a:p>
            <a:pPr algn="ctr"/>
            <a:endParaRPr lang="en-GB" sz="11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35,000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direct jobs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delivered* and around </a:t>
            </a:r>
            <a:r>
              <a:rPr lang="en-GB" sz="1200" dirty="0">
                <a:solidFill>
                  <a:srgbClr val="9D8A56"/>
                </a:solidFill>
                <a:latin typeface="Century Gothic" panose="020B0502020202020204" pitchFamily="34" charset="0"/>
              </a:rPr>
              <a:t>87,300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through supply chain and wage spend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R128m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spent on training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by the Concessionaire and their contractors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20,300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direct jobs for young people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9D8A56"/>
                </a:solidFill>
                <a:latin typeface="Century Gothic" panose="020B0502020202020204" pitchFamily="34" charset="0"/>
              </a:rPr>
              <a:t>51% </a:t>
            </a:r>
            <a:r>
              <a:rPr lang="en-GB" sz="1200" dirty="0">
                <a:latin typeface="Century Gothic" panose="020B0502020202020204" pitchFamily="34" charset="0"/>
              </a:rPr>
              <a:t>of jobs at the entry level (NFQ 0-1)</a:t>
            </a:r>
          </a:p>
          <a:p>
            <a:r>
              <a:rPr lang="en-GB" sz="1200" dirty="0">
                <a:latin typeface="Century Gothic" panose="020B0502020202020204" pitchFamily="34" charset="0"/>
              </a:rPr>
              <a:t>	</a:t>
            </a:r>
            <a:r>
              <a:rPr lang="en-GB" sz="1100" dirty="0">
                <a:solidFill>
                  <a:srgbClr val="9D8A56"/>
                </a:solidFill>
                <a:latin typeface="Century Gothic" panose="020B0502020202020204" pitchFamily="34" charset="0"/>
              </a:rPr>
              <a:t>13% </a:t>
            </a:r>
            <a:r>
              <a:rPr lang="en-GB" sz="1100" dirty="0">
                <a:latin typeface="Century Gothic" panose="020B0502020202020204" pitchFamily="34" charset="0"/>
              </a:rPr>
              <a:t>mid-level (NFQ 2-4)</a:t>
            </a:r>
          </a:p>
          <a:p>
            <a:r>
              <a:rPr lang="en-GB" sz="1100" dirty="0">
                <a:latin typeface="Century Gothic" panose="020B0502020202020204" pitchFamily="34" charset="0"/>
              </a:rPr>
              <a:t>	</a:t>
            </a:r>
            <a:r>
              <a:rPr lang="en-GB" sz="1100" dirty="0">
                <a:solidFill>
                  <a:srgbClr val="9D8A56"/>
                </a:solidFill>
                <a:latin typeface="Century Gothic" panose="020B0502020202020204" pitchFamily="34" charset="0"/>
              </a:rPr>
              <a:t>35% </a:t>
            </a:r>
            <a:r>
              <a:rPr lang="en-GB" sz="1100" dirty="0">
                <a:latin typeface="Century Gothic" panose="020B0502020202020204" pitchFamily="34" charset="0"/>
              </a:rPr>
              <a:t>at the higher level (NFQ 4+)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9D8A56"/>
                </a:solidFill>
                <a:latin typeface="Century Gothic" panose="020B0502020202020204" pitchFamily="34" charset="0"/>
              </a:rPr>
              <a:t>R19.4bn</a:t>
            </a:r>
            <a:r>
              <a:rPr lang="en-GB" sz="1100" dirty="0">
                <a:latin typeface="Century Gothic" panose="020B0502020202020204" pitchFamily="34" charset="0"/>
              </a:rPr>
              <a:t> contribution to GDP over 6 years</a:t>
            </a:r>
          </a:p>
          <a:p>
            <a:pPr algn="ctr"/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5B9F9A-B2B9-45A4-A448-60CCCE344A35}"/>
              </a:ext>
            </a:extLst>
          </p:cNvPr>
          <p:cNvSpPr txBox="1"/>
          <p:nvPr/>
        </p:nvSpPr>
        <p:spPr>
          <a:xfrm>
            <a:off x="4315776" y="3181025"/>
            <a:ext cx="3507560" cy="264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510" algn="ctr">
              <a:lnSpc>
                <a:spcPct val="100000"/>
              </a:lnSpc>
              <a:spcBef>
                <a:spcPts val="100"/>
              </a:spcBef>
            </a:pPr>
            <a:r>
              <a:rPr lang="en-GB" sz="1600" b="1" spc="95" dirty="0">
                <a:solidFill>
                  <a:srgbClr val="004890"/>
                </a:solidFill>
                <a:latin typeface="Century Gothic"/>
                <a:cs typeface="Century Gothic"/>
              </a:rPr>
              <a:t>Operational </a:t>
            </a:r>
            <a:r>
              <a:rPr lang="en-GB" sz="1600" b="1" spc="30" dirty="0">
                <a:solidFill>
                  <a:srgbClr val="004890"/>
                </a:solidFill>
                <a:latin typeface="Century Gothic"/>
                <a:cs typeface="Century Gothic"/>
              </a:rPr>
              <a:t>Impacts</a:t>
            </a:r>
          </a:p>
          <a:p>
            <a:pPr marL="143510" algn="ctr">
              <a:spcBef>
                <a:spcPts val="100"/>
              </a:spcBef>
            </a:pPr>
            <a:r>
              <a:rPr lang="en-GB" sz="1000" b="1" spc="30" dirty="0">
                <a:solidFill>
                  <a:srgbClr val="004890"/>
                </a:solidFill>
                <a:latin typeface="Century Gothic"/>
                <a:cs typeface="Century Gothic"/>
              </a:rPr>
              <a:t>(Over six years)</a:t>
            </a:r>
            <a:endParaRPr lang="en-GB" sz="900" dirty="0">
              <a:latin typeface="Century Gothic"/>
              <a:cs typeface="Century Gothic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1" dirty="0">
              <a:solidFill>
                <a:srgbClr val="9D8A56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10,900</a:t>
            </a:r>
            <a:r>
              <a:rPr lang="en-GB" sz="1200" dirty="0">
                <a:solidFill>
                  <a:srgbClr val="9D8A56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direct jobs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delivered* and around </a:t>
            </a:r>
            <a:r>
              <a:rPr lang="en-GB" sz="1200" dirty="0">
                <a:solidFill>
                  <a:srgbClr val="9D8A56"/>
                </a:solidFill>
                <a:latin typeface="Century Gothic" panose="020B0502020202020204" pitchFamily="34" charset="0"/>
              </a:rPr>
              <a:t>61,000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through supply chain and wage spend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R59m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spent on training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by the Concessionaire to date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5,800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direct jobs for young people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9D8A56"/>
                </a:solidFill>
                <a:latin typeface="Century Gothic" panose="020B0502020202020204" pitchFamily="34" charset="0"/>
              </a:rPr>
              <a:t>93%</a:t>
            </a:r>
            <a:r>
              <a:rPr lang="en-GB" sz="1200" dirty="0">
                <a:solidFill>
                  <a:srgbClr val="CC99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of jobs are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mid-level roles (NFQ 2-4) 	</a:t>
            </a:r>
            <a:r>
              <a:rPr lang="en-GB" sz="1100" dirty="0">
                <a:solidFill>
                  <a:srgbClr val="9D8A56"/>
                </a:solidFill>
                <a:latin typeface="Century Gothic" panose="020B0502020202020204" pitchFamily="34" charset="0"/>
              </a:rPr>
              <a:t>7% 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are at the higher level (NFQ 4+)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9D8A56"/>
                </a:solidFill>
                <a:latin typeface="Century Gothic" panose="020B0502020202020204" pitchFamily="34" charset="0"/>
              </a:rPr>
              <a:t>R20.4bn</a:t>
            </a: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contribution to GDP over first 6 years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976534-6C06-4A6A-970D-492CA1516735}"/>
              </a:ext>
            </a:extLst>
          </p:cNvPr>
          <p:cNvSpPr/>
          <p:nvPr/>
        </p:nvSpPr>
        <p:spPr>
          <a:xfrm>
            <a:off x="8468142" y="0"/>
            <a:ext cx="437356" cy="905278"/>
          </a:xfrm>
          <a:prstGeom prst="rect">
            <a:avLst/>
          </a:prstGeom>
          <a:solidFill>
            <a:srgbClr val="9D8A56"/>
          </a:solidFill>
          <a:ln>
            <a:solidFill>
              <a:srgbClr val="9D8A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481A1D7E-FE6B-41AE-8FEA-EA81B8BB693F}"/>
              </a:ext>
            </a:extLst>
          </p:cNvPr>
          <p:cNvSpPr/>
          <p:nvPr/>
        </p:nvSpPr>
        <p:spPr>
          <a:xfrm>
            <a:off x="8603602" y="325487"/>
            <a:ext cx="172511" cy="198490"/>
          </a:xfrm>
          <a:custGeom>
            <a:avLst/>
            <a:gdLst/>
            <a:ahLst/>
            <a:cxnLst/>
            <a:rect l="l" t="t" r="r" b="b"/>
            <a:pathLst>
              <a:path w="222250" h="254635">
                <a:moveTo>
                  <a:pt x="105678" y="0"/>
                </a:moveTo>
                <a:lnTo>
                  <a:pt x="68770" y="20136"/>
                </a:lnTo>
                <a:lnTo>
                  <a:pt x="52552" y="65653"/>
                </a:lnTo>
                <a:lnTo>
                  <a:pt x="51581" y="86862"/>
                </a:lnTo>
                <a:lnTo>
                  <a:pt x="51098" y="97464"/>
                </a:lnTo>
                <a:lnTo>
                  <a:pt x="38819" y="143178"/>
                </a:lnTo>
                <a:lnTo>
                  <a:pt x="29801" y="152749"/>
                </a:lnTo>
                <a:lnTo>
                  <a:pt x="29743" y="153372"/>
                </a:lnTo>
                <a:lnTo>
                  <a:pt x="29591" y="154045"/>
                </a:lnTo>
                <a:lnTo>
                  <a:pt x="40601" y="154045"/>
                </a:lnTo>
                <a:lnTo>
                  <a:pt x="38658" y="155315"/>
                </a:lnTo>
                <a:lnTo>
                  <a:pt x="37709" y="155969"/>
                </a:lnTo>
                <a:lnTo>
                  <a:pt x="36753" y="156559"/>
                </a:lnTo>
                <a:lnTo>
                  <a:pt x="20641" y="169078"/>
                </a:lnTo>
                <a:lnTo>
                  <a:pt x="9099" y="184177"/>
                </a:lnTo>
                <a:lnTo>
                  <a:pt x="2195" y="201831"/>
                </a:lnTo>
                <a:lnTo>
                  <a:pt x="0" y="222015"/>
                </a:lnTo>
                <a:lnTo>
                  <a:pt x="1279" y="233468"/>
                </a:lnTo>
                <a:lnTo>
                  <a:pt x="39295" y="254072"/>
                </a:lnTo>
                <a:lnTo>
                  <a:pt x="178837" y="254389"/>
                </a:lnTo>
                <a:lnTo>
                  <a:pt x="187358" y="254156"/>
                </a:lnTo>
                <a:lnTo>
                  <a:pt x="221932" y="229483"/>
                </a:lnTo>
                <a:lnTo>
                  <a:pt x="222149" y="212124"/>
                </a:lnTo>
                <a:lnTo>
                  <a:pt x="218689" y="195967"/>
                </a:lnTo>
                <a:lnTo>
                  <a:pt x="218596" y="195777"/>
                </a:lnTo>
                <a:lnTo>
                  <a:pt x="111137" y="195777"/>
                </a:lnTo>
                <a:lnTo>
                  <a:pt x="106819" y="188805"/>
                </a:lnTo>
                <a:lnTo>
                  <a:pt x="102755" y="182645"/>
                </a:lnTo>
                <a:lnTo>
                  <a:pt x="96481" y="171558"/>
                </a:lnTo>
                <a:lnTo>
                  <a:pt x="93192" y="168535"/>
                </a:lnTo>
                <a:lnTo>
                  <a:pt x="81216" y="165399"/>
                </a:lnTo>
                <a:lnTo>
                  <a:pt x="75374" y="161931"/>
                </a:lnTo>
                <a:lnTo>
                  <a:pt x="70700" y="155962"/>
                </a:lnTo>
                <a:lnTo>
                  <a:pt x="77038" y="154299"/>
                </a:lnTo>
                <a:lnTo>
                  <a:pt x="87041" y="154299"/>
                </a:lnTo>
                <a:lnTo>
                  <a:pt x="82804" y="144215"/>
                </a:lnTo>
                <a:lnTo>
                  <a:pt x="107674" y="144215"/>
                </a:lnTo>
                <a:lnTo>
                  <a:pt x="100576" y="142866"/>
                </a:lnTo>
                <a:lnTo>
                  <a:pt x="93314" y="139578"/>
                </a:lnTo>
                <a:lnTo>
                  <a:pt x="66425" y="100154"/>
                </a:lnTo>
                <a:lnTo>
                  <a:pt x="63284" y="83598"/>
                </a:lnTo>
                <a:lnTo>
                  <a:pt x="65506" y="83496"/>
                </a:lnTo>
                <a:lnTo>
                  <a:pt x="67424" y="83001"/>
                </a:lnTo>
                <a:lnTo>
                  <a:pt x="104854" y="71811"/>
                </a:lnTo>
                <a:lnTo>
                  <a:pt x="138328" y="52508"/>
                </a:lnTo>
                <a:lnTo>
                  <a:pt x="139141" y="51949"/>
                </a:lnTo>
                <a:lnTo>
                  <a:pt x="140030" y="51505"/>
                </a:lnTo>
                <a:lnTo>
                  <a:pt x="141211" y="50819"/>
                </a:lnTo>
                <a:lnTo>
                  <a:pt x="167670" y="50819"/>
                </a:lnTo>
                <a:lnTo>
                  <a:pt x="167463" y="49690"/>
                </a:lnTo>
                <a:lnTo>
                  <a:pt x="147675" y="13387"/>
                </a:lnTo>
                <a:lnTo>
                  <a:pt x="120688" y="756"/>
                </a:lnTo>
                <a:lnTo>
                  <a:pt x="105678" y="0"/>
                </a:lnTo>
                <a:close/>
              </a:path>
              <a:path w="222250" h="254635">
                <a:moveTo>
                  <a:pt x="189497" y="149790"/>
                </a:moveTo>
                <a:lnTo>
                  <a:pt x="153314" y="149790"/>
                </a:lnTo>
                <a:lnTo>
                  <a:pt x="154254" y="151124"/>
                </a:lnTo>
                <a:lnTo>
                  <a:pt x="153250" y="153029"/>
                </a:lnTo>
                <a:lnTo>
                  <a:pt x="152527" y="155162"/>
                </a:lnTo>
                <a:lnTo>
                  <a:pt x="146646" y="162249"/>
                </a:lnTo>
                <a:lnTo>
                  <a:pt x="140614" y="165602"/>
                </a:lnTo>
                <a:lnTo>
                  <a:pt x="129438" y="168548"/>
                </a:lnTo>
                <a:lnTo>
                  <a:pt x="126441" y="170809"/>
                </a:lnTo>
                <a:lnTo>
                  <a:pt x="121170" y="180232"/>
                </a:lnTo>
                <a:lnTo>
                  <a:pt x="117754" y="185503"/>
                </a:lnTo>
                <a:lnTo>
                  <a:pt x="113576" y="192297"/>
                </a:lnTo>
                <a:lnTo>
                  <a:pt x="112572" y="193669"/>
                </a:lnTo>
                <a:lnTo>
                  <a:pt x="111137" y="195777"/>
                </a:lnTo>
                <a:lnTo>
                  <a:pt x="218596" y="195777"/>
                </a:lnTo>
                <a:lnTo>
                  <a:pt x="195330" y="163498"/>
                </a:lnTo>
                <a:lnTo>
                  <a:pt x="184884" y="155962"/>
                </a:lnTo>
                <a:lnTo>
                  <a:pt x="179946" y="152445"/>
                </a:lnTo>
                <a:lnTo>
                  <a:pt x="192025" y="152445"/>
                </a:lnTo>
                <a:lnTo>
                  <a:pt x="191541" y="151937"/>
                </a:lnTo>
                <a:lnTo>
                  <a:pt x="190830" y="151048"/>
                </a:lnTo>
                <a:lnTo>
                  <a:pt x="189992" y="150311"/>
                </a:lnTo>
                <a:lnTo>
                  <a:pt x="189497" y="149790"/>
                </a:lnTo>
                <a:close/>
              </a:path>
              <a:path w="222250" h="254635">
                <a:moveTo>
                  <a:pt x="87041" y="154299"/>
                </a:moveTo>
                <a:lnTo>
                  <a:pt x="77038" y="154299"/>
                </a:lnTo>
                <a:lnTo>
                  <a:pt x="82270" y="157321"/>
                </a:lnTo>
                <a:lnTo>
                  <a:pt x="88988" y="158934"/>
                </a:lnTo>
                <a:lnTo>
                  <a:pt x="87041" y="154299"/>
                </a:lnTo>
                <a:close/>
              </a:path>
              <a:path w="222250" h="254635">
                <a:moveTo>
                  <a:pt x="107674" y="144215"/>
                </a:moveTo>
                <a:lnTo>
                  <a:pt x="82804" y="144215"/>
                </a:lnTo>
                <a:lnTo>
                  <a:pt x="96878" y="151757"/>
                </a:lnTo>
                <a:lnTo>
                  <a:pt x="110897" y="154259"/>
                </a:lnTo>
                <a:lnTo>
                  <a:pt x="124957" y="151625"/>
                </a:lnTo>
                <a:lnTo>
                  <a:pt x="138071" y="144358"/>
                </a:lnTo>
                <a:lnTo>
                  <a:pt x="108425" y="144358"/>
                </a:lnTo>
                <a:lnTo>
                  <a:pt x="107674" y="144215"/>
                </a:lnTo>
                <a:close/>
              </a:path>
              <a:path w="222250" h="254635">
                <a:moveTo>
                  <a:pt x="192025" y="152445"/>
                </a:moveTo>
                <a:lnTo>
                  <a:pt x="179946" y="152445"/>
                </a:lnTo>
                <a:lnTo>
                  <a:pt x="191922" y="153981"/>
                </a:lnTo>
                <a:lnTo>
                  <a:pt x="192226" y="153029"/>
                </a:lnTo>
                <a:lnTo>
                  <a:pt x="192207" y="152635"/>
                </a:lnTo>
                <a:lnTo>
                  <a:pt x="192025" y="152445"/>
                </a:lnTo>
                <a:close/>
              </a:path>
              <a:path w="222250" h="254635">
                <a:moveTo>
                  <a:pt x="184217" y="143758"/>
                </a:moveTo>
                <a:lnTo>
                  <a:pt x="139153" y="143758"/>
                </a:lnTo>
                <a:lnTo>
                  <a:pt x="136232" y="151721"/>
                </a:lnTo>
                <a:lnTo>
                  <a:pt x="153314" y="149790"/>
                </a:lnTo>
                <a:lnTo>
                  <a:pt x="189497" y="149790"/>
                </a:lnTo>
                <a:lnTo>
                  <a:pt x="185421" y="145498"/>
                </a:lnTo>
                <a:lnTo>
                  <a:pt x="184217" y="143758"/>
                </a:lnTo>
                <a:close/>
              </a:path>
              <a:path w="222250" h="254635">
                <a:moveTo>
                  <a:pt x="170482" y="74403"/>
                </a:moveTo>
                <a:lnTo>
                  <a:pt x="159804" y="74403"/>
                </a:lnTo>
                <a:lnTo>
                  <a:pt x="162166" y="75495"/>
                </a:lnTo>
                <a:lnTo>
                  <a:pt x="159696" y="75495"/>
                </a:lnTo>
                <a:lnTo>
                  <a:pt x="149183" y="117539"/>
                </a:lnTo>
                <a:lnTo>
                  <a:pt x="116890" y="143936"/>
                </a:lnTo>
                <a:lnTo>
                  <a:pt x="108425" y="144358"/>
                </a:lnTo>
                <a:lnTo>
                  <a:pt x="138071" y="144358"/>
                </a:lnTo>
                <a:lnTo>
                  <a:pt x="139153" y="143758"/>
                </a:lnTo>
                <a:lnTo>
                  <a:pt x="184217" y="143758"/>
                </a:lnTo>
                <a:lnTo>
                  <a:pt x="181725" y="140156"/>
                </a:lnTo>
                <a:lnTo>
                  <a:pt x="170592" y="95351"/>
                </a:lnTo>
                <a:lnTo>
                  <a:pt x="170484" y="75495"/>
                </a:lnTo>
                <a:lnTo>
                  <a:pt x="162166" y="75495"/>
                </a:lnTo>
                <a:lnTo>
                  <a:pt x="159735" y="75106"/>
                </a:lnTo>
                <a:lnTo>
                  <a:pt x="170483" y="75106"/>
                </a:lnTo>
                <a:lnTo>
                  <a:pt x="170482" y="74403"/>
                </a:lnTo>
                <a:close/>
              </a:path>
              <a:path w="222250" h="254635">
                <a:moveTo>
                  <a:pt x="159804" y="74403"/>
                </a:moveTo>
                <a:lnTo>
                  <a:pt x="159735" y="75106"/>
                </a:lnTo>
                <a:lnTo>
                  <a:pt x="162166" y="75495"/>
                </a:lnTo>
                <a:lnTo>
                  <a:pt x="159804" y="74403"/>
                </a:lnTo>
                <a:close/>
              </a:path>
              <a:path w="222250" h="254635">
                <a:moveTo>
                  <a:pt x="167670" y="50819"/>
                </a:moveTo>
                <a:lnTo>
                  <a:pt x="141211" y="50819"/>
                </a:lnTo>
                <a:lnTo>
                  <a:pt x="143912" y="56124"/>
                </a:lnTo>
                <a:lnTo>
                  <a:pt x="145154" y="61432"/>
                </a:lnTo>
                <a:lnTo>
                  <a:pt x="144129" y="66866"/>
                </a:lnTo>
                <a:lnTo>
                  <a:pt x="140030" y="72549"/>
                </a:lnTo>
                <a:lnTo>
                  <a:pt x="144195" y="72930"/>
                </a:lnTo>
                <a:lnTo>
                  <a:pt x="146862" y="73044"/>
                </a:lnTo>
                <a:lnTo>
                  <a:pt x="159735" y="75106"/>
                </a:lnTo>
                <a:lnTo>
                  <a:pt x="159804" y="74403"/>
                </a:lnTo>
                <a:lnTo>
                  <a:pt x="170482" y="74403"/>
                </a:lnTo>
                <a:lnTo>
                  <a:pt x="170421" y="71811"/>
                </a:lnTo>
                <a:lnTo>
                  <a:pt x="169546" y="61032"/>
                </a:lnTo>
                <a:lnTo>
                  <a:pt x="167670" y="50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F97A1233-8D4F-40C3-9E34-9ECCD96AD4A2}"/>
              </a:ext>
            </a:extLst>
          </p:cNvPr>
          <p:cNvSpPr/>
          <p:nvPr/>
        </p:nvSpPr>
        <p:spPr>
          <a:xfrm>
            <a:off x="8492978" y="430467"/>
            <a:ext cx="128151" cy="71278"/>
          </a:xfrm>
          <a:custGeom>
            <a:avLst/>
            <a:gdLst/>
            <a:ahLst/>
            <a:cxnLst/>
            <a:rect l="l" t="t" r="r" b="b"/>
            <a:pathLst>
              <a:path w="165100" h="91439">
                <a:moveTo>
                  <a:pt x="134088" y="91274"/>
                </a:moveTo>
                <a:lnTo>
                  <a:pt x="106720" y="91274"/>
                </a:lnTo>
                <a:lnTo>
                  <a:pt x="133956" y="91439"/>
                </a:lnTo>
                <a:lnTo>
                  <a:pt x="134088" y="91274"/>
                </a:lnTo>
                <a:close/>
              </a:path>
              <a:path w="165100" h="91439">
                <a:moveTo>
                  <a:pt x="51596" y="0"/>
                </a:moveTo>
                <a:lnTo>
                  <a:pt x="44357" y="1917"/>
                </a:lnTo>
                <a:lnTo>
                  <a:pt x="39480" y="3086"/>
                </a:lnTo>
                <a:lnTo>
                  <a:pt x="34921" y="4991"/>
                </a:lnTo>
                <a:lnTo>
                  <a:pt x="18022" y="16078"/>
                </a:lnTo>
                <a:lnTo>
                  <a:pt x="6032" y="32019"/>
                </a:lnTo>
                <a:lnTo>
                  <a:pt x="0" y="50762"/>
                </a:lnTo>
                <a:lnTo>
                  <a:pt x="974" y="70192"/>
                </a:lnTo>
                <a:lnTo>
                  <a:pt x="41106" y="91084"/>
                </a:lnTo>
                <a:lnTo>
                  <a:pt x="62382" y="91416"/>
                </a:lnTo>
                <a:lnTo>
                  <a:pt x="134098" y="91262"/>
                </a:lnTo>
                <a:lnTo>
                  <a:pt x="135035" y="90093"/>
                </a:lnTo>
                <a:lnTo>
                  <a:pt x="136026" y="77546"/>
                </a:lnTo>
                <a:lnTo>
                  <a:pt x="136737" y="68973"/>
                </a:lnTo>
                <a:lnTo>
                  <a:pt x="154642" y="32820"/>
                </a:lnTo>
                <a:lnTo>
                  <a:pt x="164283" y="23355"/>
                </a:lnTo>
                <a:lnTo>
                  <a:pt x="164512" y="21716"/>
                </a:lnTo>
                <a:lnTo>
                  <a:pt x="162797" y="19799"/>
                </a:lnTo>
                <a:lnTo>
                  <a:pt x="162580" y="19594"/>
                </a:lnTo>
                <a:lnTo>
                  <a:pt x="91776" y="19594"/>
                </a:lnTo>
                <a:lnTo>
                  <a:pt x="82365" y="19292"/>
                </a:lnTo>
                <a:lnTo>
                  <a:pt x="72919" y="17437"/>
                </a:lnTo>
                <a:lnTo>
                  <a:pt x="65070" y="15265"/>
                </a:lnTo>
                <a:lnTo>
                  <a:pt x="57375" y="12204"/>
                </a:lnTo>
                <a:lnTo>
                  <a:pt x="53298" y="571"/>
                </a:lnTo>
                <a:lnTo>
                  <a:pt x="51596" y="0"/>
                </a:lnTo>
                <a:close/>
              </a:path>
              <a:path w="165100" h="91439">
                <a:moveTo>
                  <a:pt x="134098" y="91262"/>
                </a:moveTo>
                <a:lnTo>
                  <a:pt x="83676" y="91262"/>
                </a:lnTo>
                <a:lnTo>
                  <a:pt x="134098" y="91262"/>
                </a:lnTo>
                <a:close/>
              </a:path>
              <a:path w="165100" h="91439">
                <a:moveTo>
                  <a:pt x="126336" y="469"/>
                </a:moveTo>
                <a:lnTo>
                  <a:pt x="123745" y="2070"/>
                </a:lnTo>
                <a:lnTo>
                  <a:pt x="120697" y="9486"/>
                </a:lnTo>
                <a:lnTo>
                  <a:pt x="115922" y="12877"/>
                </a:lnTo>
                <a:lnTo>
                  <a:pt x="110230" y="15290"/>
                </a:lnTo>
                <a:lnTo>
                  <a:pt x="101105" y="18274"/>
                </a:lnTo>
                <a:lnTo>
                  <a:pt x="91776" y="19594"/>
                </a:lnTo>
                <a:lnTo>
                  <a:pt x="162580" y="19594"/>
                </a:lnTo>
                <a:lnTo>
                  <a:pt x="155280" y="12698"/>
                </a:lnTo>
                <a:lnTo>
                  <a:pt x="146894" y="7186"/>
                </a:lnTo>
                <a:lnTo>
                  <a:pt x="137683" y="3206"/>
                </a:lnTo>
                <a:lnTo>
                  <a:pt x="127694" y="698"/>
                </a:lnTo>
                <a:lnTo>
                  <a:pt x="126336" y="4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3">
            <a:extLst>
              <a:ext uri="{FF2B5EF4-FFF2-40B4-BE49-F238E27FC236}">
                <a16:creationId xmlns:a16="http://schemas.microsoft.com/office/drawing/2014/main" id="{21635581-D4E9-4722-88B5-4C505CAA9300}"/>
              </a:ext>
            </a:extLst>
          </p:cNvPr>
          <p:cNvSpPr/>
          <p:nvPr/>
        </p:nvSpPr>
        <p:spPr>
          <a:xfrm>
            <a:off x="8758334" y="429798"/>
            <a:ext cx="130123" cy="72268"/>
          </a:xfrm>
          <a:custGeom>
            <a:avLst/>
            <a:gdLst/>
            <a:ahLst/>
            <a:cxnLst/>
            <a:rect l="l" t="t" r="r" b="b"/>
            <a:pathLst>
              <a:path w="167639" h="92710">
                <a:moveTo>
                  <a:pt x="39954" y="0"/>
                </a:moveTo>
                <a:lnTo>
                  <a:pt x="2578" y="19049"/>
                </a:lnTo>
                <a:lnTo>
                  <a:pt x="0" y="21755"/>
                </a:lnTo>
                <a:lnTo>
                  <a:pt x="177" y="23190"/>
                </a:lnTo>
                <a:lnTo>
                  <a:pt x="2857" y="25615"/>
                </a:lnTo>
                <a:lnTo>
                  <a:pt x="14857" y="38730"/>
                </a:lnTo>
                <a:lnTo>
                  <a:pt x="23495" y="53359"/>
                </a:lnTo>
                <a:lnTo>
                  <a:pt x="28675" y="69521"/>
                </a:lnTo>
                <a:lnTo>
                  <a:pt x="30145" y="85534"/>
                </a:lnTo>
                <a:lnTo>
                  <a:pt x="30264" y="91122"/>
                </a:lnTo>
                <a:lnTo>
                  <a:pt x="31648" y="92240"/>
                </a:lnTo>
                <a:lnTo>
                  <a:pt x="87329" y="92195"/>
                </a:lnTo>
                <a:lnTo>
                  <a:pt x="134302" y="91782"/>
                </a:lnTo>
                <a:lnTo>
                  <a:pt x="167207" y="62867"/>
                </a:lnTo>
                <a:lnTo>
                  <a:pt x="167106" y="53359"/>
                </a:lnTo>
                <a:lnTo>
                  <a:pt x="165749" y="45986"/>
                </a:lnTo>
                <a:lnTo>
                  <a:pt x="86233" y="45986"/>
                </a:lnTo>
                <a:lnTo>
                  <a:pt x="67830" y="45961"/>
                </a:lnTo>
                <a:lnTo>
                  <a:pt x="65278" y="42265"/>
                </a:lnTo>
                <a:lnTo>
                  <a:pt x="62509" y="38684"/>
                </a:lnTo>
                <a:lnTo>
                  <a:pt x="42494" y="3721"/>
                </a:lnTo>
                <a:lnTo>
                  <a:pt x="41021" y="876"/>
                </a:lnTo>
                <a:lnTo>
                  <a:pt x="39954" y="0"/>
                </a:lnTo>
                <a:close/>
              </a:path>
              <a:path w="167639" h="92710">
                <a:moveTo>
                  <a:pt x="87329" y="92195"/>
                </a:moveTo>
                <a:lnTo>
                  <a:pt x="58124" y="92195"/>
                </a:lnTo>
                <a:lnTo>
                  <a:pt x="80840" y="92211"/>
                </a:lnTo>
                <a:lnTo>
                  <a:pt x="87329" y="92195"/>
                </a:lnTo>
                <a:close/>
              </a:path>
              <a:path w="167639" h="92710">
                <a:moveTo>
                  <a:pt x="115074" y="279"/>
                </a:moveTo>
                <a:lnTo>
                  <a:pt x="112852" y="1257"/>
                </a:lnTo>
                <a:lnTo>
                  <a:pt x="107875" y="10036"/>
                </a:lnTo>
                <a:lnTo>
                  <a:pt x="99083" y="25882"/>
                </a:lnTo>
                <a:lnTo>
                  <a:pt x="94807" y="33426"/>
                </a:lnTo>
                <a:lnTo>
                  <a:pt x="92367" y="37655"/>
                </a:lnTo>
                <a:lnTo>
                  <a:pt x="89154" y="41732"/>
                </a:lnTo>
                <a:lnTo>
                  <a:pt x="86233" y="45986"/>
                </a:lnTo>
                <a:lnTo>
                  <a:pt x="165749" y="45986"/>
                </a:lnTo>
                <a:lnTo>
                  <a:pt x="165590" y="45122"/>
                </a:lnTo>
                <a:lnTo>
                  <a:pt x="144349" y="12271"/>
                </a:lnTo>
                <a:lnTo>
                  <a:pt x="116344" y="495"/>
                </a:lnTo>
                <a:lnTo>
                  <a:pt x="115074" y="279"/>
                </a:lnTo>
                <a:close/>
              </a:path>
              <a:path w="167639" h="92710">
                <a:moveTo>
                  <a:pt x="63487" y="13690"/>
                </a:moveTo>
                <a:lnTo>
                  <a:pt x="62420" y="14668"/>
                </a:lnTo>
                <a:lnTo>
                  <a:pt x="64211" y="17462"/>
                </a:lnTo>
                <a:lnTo>
                  <a:pt x="66055" y="20281"/>
                </a:lnTo>
                <a:lnTo>
                  <a:pt x="68592" y="24358"/>
                </a:lnTo>
                <a:lnTo>
                  <a:pt x="69791" y="25615"/>
                </a:lnTo>
                <a:lnTo>
                  <a:pt x="69863" y="27127"/>
                </a:lnTo>
                <a:lnTo>
                  <a:pt x="69683" y="33426"/>
                </a:lnTo>
                <a:lnTo>
                  <a:pt x="69137" y="39509"/>
                </a:lnTo>
                <a:lnTo>
                  <a:pt x="68719" y="45707"/>
                </a:lnTo>
                <a:lnTo>
                  <a:pt x="67830" y="45961"/>
                </a:lnTo>
                <a:lnTo>
                  <a:pt x="86228" y="45961"/>
                </a:lnTo>
                <a:lnTo>
                  <a:pt x="84975" y="39509"/>
                </a:lnTo>
                <a:lnTo>
                  <a:pt x="84416" y="33426"/>
                </a:lnTo>
                <a:lnTo>
                  <a:pt x="84289" y="27127"/>
                </a:lnTo>
                <a:lnTo>
                  <a:pt x="84369" y="25730"/>
                </a:lnTo>
                <a:lnTo>
                  <a:pt x="85420" y="24206"/>
                </a:lnTo>
                <a:lnTo>
                  <a:pt x="88647" y="20256"/>
                </a:lnTo>
                <a:lnTo>
                  <a:pt x="91160" y="17868"/>
                </a:lnTo>
                <a:lnTo>
                  <a:pt x="90870" y="15392"/>
                </a:lnTo>
                <a:lnTo>
                  <a:pt x="72567" y="15379"/>
                </a:lnTo>
                <a:lnTo>
                  <a:pt x="68033" y="14300"/>
                </a:lnTo>
                <a:lnTo>
                  <a:pt x="63487" y="13690"/>
                </a:lnTo>
                <a:close/>
              </a:path>
              <a:path w="167639" h="92710">
                <a:moveTo>
                  <a:pt x="90665" y="13639"/>
                </a:moveTo>
                <a:lnTo>
                  <a:pt x="85940" y="14300"/>
                </a:lnTo>
                <a:lnTo>
                  <a:pt x="81521" y="15392"/>
                </a:lnTo>
                <a:lnTo>
                  <a:pt x="90870" y="15392"/>
                </a:lnTo>
                <a:lnTo>
                  <a:pt x="90665" y="136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4">
            <a:extLst>
              <a:ext uri="{FF2B5EF4-FFF2-40B4-BE49-F238E27FC236}">
                <a16:creationId xmlns:a16="http://schemas.microsoft.com/office/drawing/2014/main" id="{D6DB65E0-9606-4078-9B89-9A51085F4565}"/>
              </a:ext>
            </a:extLst>
          </p:cNvPr>
          <p:cNvSpPr/>
          <p:nvPr/>
        </p:nvSpPr>
        <p:spPr>
          <a:xfrm>
            <a:off x="8526879" y="347326"/>
            <a:ext cx="70483" cy="88108"/>
          </a:xfrm>
          <a:custGeom>
            <a:avLst/>
            <a:gdLst/>
            <a:ahLst/>
            <a:cxnLst/>
            <a:rect l="l" t="t" r="r" b="b"/>
            <a:pathLst>
              <a:path w="90804" h="113029">
                <a:moveTo>
                  <a:pt x="45959" y="0"/>
                </a:moveTo>
                <a:lnTo>
                  <a:pt x="5540" y="23585"/>
                </a:lnTo>
                <a:lnTo>
                  <a:pt x="0" y="55384"/>
                </a:lnTo>
                <a:lnTo>
                  <a:pt x="2241" y="69853"/>
                </a:lnTo>
                <a:lnTo>
                  <a:pt x="21646" y="103658"/>
                </a:lnTo>
                <a:lnTo>
                  <a:pt x="43940" y="112776"/>
                </a:lnTo>
                <a:lnTo>
                  <a:pt x="53467" y="111755"/>
                </a:lnTo>
                <a:lnTo>
                  <a:pt x="61699" y="108343"/>
                </a:lnTo>
                <a:lnTo>
                  <a:pt x="66263" y="104900"/>
                </a:lnTo>
                <a:lnTo>
                  <a:pt x="46047" y="104900"/>
                </a:lnTo>
                <a:lnTo>
                  <a:pt x="34721" y="102960"/>
                </a:lnTo>
                <a:lnTo>
                  <a:pt x="8964" y="68336"/>
                </a:lnTo>
                <a:lnTo>
                  <a:pt x="6932" y="57632"/>
                </a:lnTo>
                <a:lnTo>
                  <a:pt x="12431" y="57632"/>
                </a:lnTo>
                <a:lnTo>
                  <a:pt x="12435" y="46189"/>
                </a:lnTo>
                <a:lnTo>
                  <a:pt x="12787" y="41300"/>
                </a:lnTo>
                <a:lnTo>
                  <a:pt x="13346" y="37249"/>
                </a:lnTo>
                <a:lnTo>
                  <a:pt x="15162" y="30581"/>
                </a:lnTo>
                <a:lnTo>
                  <a:pt x="17422" y="29921"/>
                </a:lnTo>
                <a:lnTo>
                  <a:pt x="72677" y="29921"/>
                </a:lnTo>
                <a:lnTo>
                  <a:pt x="73175" y="29718"/>
                </a:lnTo>
                <a:lnTo>
                  <a:pt x="86366" y="29718"/>
                </a:lnTo>
                <a:lnTo>
                  <a:pt x="81951" y="20036"/>
                </a:lnTo>
                <a:lnTo>
                  <a:pt x="72253" y="9669"/>
                </a:lnTo>
                <a:lnTo>
                  <a:pt x="59876" y="2700"/>
                </a:lnTo>
                <a:lnTo>
                  <a:pt x="45959" y="0"/>
                </a:lnTo>
                <a:close/>
              </a:path>
              <a:path w="90804" h="113029">
                <a:moveTo>
                  <a:pt x="89321" y="57835"/>
                </a:moveTo>
                <a:lnTo>
                  <a:pt x="82904" y="57835"/>
                </a:lnTo>
                <a:lnTo>
                  <a:pt x="82116" y="61861"/>
                </a:lnTo>
                <a:lnTo>
                  <a:pt x="81570" y="65633"/>
                </a:lnTo>
                <a:lnTo>
                  <a:pt x="80618" y="69303"/>
                </a:lnTo>
                <a:lnTo>
                  <a:pt x="56978" y="102153"/>
                </a:lnTo>
                <a:lnTo>
                  <a:pt x="46047" y="104900"/>
                </a:lnTo>
                <a:lnTo>
                  <a:pt x="66263" y="104900"/>
                </a:lnTo>
                <a:lnTo>
                  <a:pt x="89080" y="60188"/>
                </a:lnTo>
                <a:lnTo>
                  <a:pt x="89321" y="57835"/>
                </a:lnTo>
                <a:close/>
              </a:path>
              <a:path w="90804" h="113029">
                <a:moveTo>
                  <a:pt x="86366" y="29718"/>
                </a:moveTo>
                <a:lnTo>
                  <a:pt x="73175" y="29718"/>
                </a:lnTo>
                <a:lnTo>
                  <a:pt x="75779" y="31064"/>
                </a:lnTo>
                <a:lnTo>
                  <a:pt x="77231" y="41300"/>
                </a:lnTo>
                <a:lnTo>
                  <a:pt x="77274" y="49593"/>
                </a:lnTo>
                <a:lnTo>
                  <a:pt x="77519" y="55384"/>
                </a:lnTo>
                <a:lnTo>
                  <a:pt x="77341" y="56807"/>
                </a:lnTo>
                <a:lnTo>
                  <a:pt x="77252" y="58610"/>
                </a:lnTo>
                <a:lnTo>
                  <a:pt x="82904" y="57835"/>
                </a:lnTo>
                <a:lnTo>
                  <a:pt x="89321" y="57835"/>
                </a:lnTo>
                <a:lnTo>
                  <a:pt x="90511" y="46189"/>
                </a:lnTo>
                <a:lnTo>
                  <a:pt x="89901" y="43129"/>
                </a:lnTo>
                <a:lnTo>
                  <a:pt x="89127" y="37960"/>
                </a:lnTo>
                <a:lnTo>
                  <a:pt x="87831" y="32931"/>
                </a:lnTo>
                <a:lnTo>
                  <a:pt x="86366" y="29718"/>
                </a:lnTo>
                <a:close/>
              </a:path>
              <a:path w="90804" h="113029">
                <a:moveTo>
                  <a:pt x="12431" y="57632"/>
                </a:moveTo>
                <a:lnTo>
                  <a:pt x="6932" y="57632"/>
                </a:lnTo>
                <a:lnTo>
                  <a:pt x="12431" y="58547"/>
                </a:lnTo>
                <a:lnTo>
                  <a:pt x="12431" y="57632"/>
                </a:lnTo>
                <a:close/>
              </a:path>
              <a:path w="90804" h="113029">
                <a:moveTo>
                  <a:pt x="72677" y="29921"/>
                </a:moveTo>
                <a:lnTo>
                  <a:pt x="17422" y="29921"/>
                </a:lnTo>
                <a:lnTo>
                  <a:pt x="20343" y="31140"/>
                </a:lnTo>
                <a:lnTo>
                  <a:pt x="32581" y="34971"/>
                </a:lnTo>
                <a:lnTo>
                  <a:pt x="44832" y="36252"/>
                </a:lnTo>
                <a:lnTo>
                  <a:pt x="57098" y="35008"/>
                </a:lnTo>
                <a:lnTo>
                  <a:pt x="69378" y="31267"/>
                </a:lnTo>
                <a:lnTo>
                  <a:pt x="72677" y="299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5">
            <a:extLst>
              <a:ext uri="{FF2B5EF4-FFF2-40B4-BE49-F238E27FC236}">
                <a16:creationId xmlns:a16="http://schemas.microsoft.com/office/drawing/2014/main" id="{460EF74A-96CF-426F-B951-426CB255D129}"/>
              </a:ext>
            </a:extLst>
          </p:cNvPr>
          <p:cNvSpPr/>
          <p:nvPr/>
        </p:nvSpPr>
        <p:spPr>
          <a:xfrm>
            <a:off x="8783092" y="347802"/>
            <a:ext cx="70483" cy="87613"/>
          </a:xfrm>
          <a:custGeom>
            <a:avLst/>
            <a:gdLst/>
            <a:ahLst/>
            <a:cxnLst/>
            <a:rect l="l" t="t" r="r" b="b"/>
            <a:pathLst>
              <a:path w="90804" h="112395">
                <a:moveTo>
                  <a:pt x="38752" y="0"/>
                </a:moveTo>
                <a:lnTo>
                  <a:pt x="4705" y="25250"/>
                </a:lnTo>
                <a:lnTo>
                  <a:pt x="0" y="49396"/>
                </a:lnTo>
                <a:lnTo>
                  <a:pt x="1310" y="62076"/>
                </a:lnTo>
                <a:lnTo>
                  <a:pt x="29126" y="108129"/>
                </a:lnTo>
                <a:lnTo>
                  <a:pt x="43975" y="112216"/>
                </a:lnTo>
                <a:lnTo>
                  <a:pt x="59026" y="109064"/>
                </a:lnTo>
                <a:lnTo>
                  <a:pt x="65460" y="104149"/>
                </a:lnTo>
                <a:lnTo>
                  <a:pt x="43632" y="104149"/>
                </a:lnTo>
                <a:lnTo>
                  <a:pt x="32906" y="101422"/>
                </a:lnTo>
                <a:lnTo>
                  <a:pt x="8001" y="62705"/>
                </a:lnTo>
                <a:lnTo>
                  <a:pt x="7620" y="57346"/>
                </a:lnTo>
                <a:lnTo>
                  <a:pt x="12750" y="57346"/>
                </a:lnTo>
                <a:lnTo>
                  <a:pt x="12758" y="47314"/>
                </a:lnTo>
                <a:lnTo>
                  <a:pt x="12547" y="42970"/>
                </a:lnTo>
                <a:lnTo>
                  <a:pt x="13487" y="30587"/>
                </a:lnTo>
                <a:lnTo>
                  <a:pt x="16192" y="29000"/>
                </a:lnTo>
                <a:lnTo>
                  <a:pt x="86947" y="29000"/>
                </a:lnTo>
                <a:lnTo>
                  <a:pt x="85432" y="25113"/>
                </a:lnTo>
                <a:lnTo>
                  <a:pt x="73517" y="9763"/>
                </a:lnTo>
                <a:lnTo>
                  <a:pt x="57146" y="1145"/>
                </a:lnTo>
                <a:lnTo>
                  <a:pt x="38752" y="0"/>
                </a:lnTo>
                <a:close/>
              </a:path>
              <a:path w="90804" h="112395">
                <a:moveTo>
                  <a:pt x="89641" y="57282"/>
                </a:moveTo>
                <a:lnTo>
                  <a:pt x="83553" y="57282"/>
                </a:lnTo>
                <a:lnTo>
                  <a:pt x="81813" y="63696"/>
                </a:lnTo>
                <a:lnTo>
                  <a:pt x="80505" y="69741"/>
                </a:lnTo>
                <a:lnTo>
                  <a:pt x="78524" y="75570"/>
                </a:lnTo>
                <a:lnTo>
                  <a:pt x="43632" y="104149"/>
                </a:lnTo>
                <a:lnTo>
                  <a:pt x="65460" y="104149"/>
                </a:lnTo>
                <a:lnTo>
                  <a:pt x="72694" y="98621"/>
                </a:lnTo>
                <a:lnTo>
                  <a:pt x="79778" y="88801"/>
                </a:lnTo>
                <a:lnTo>
                  <a:pt x="84780" y="78152"/>
                </a:lnTo>
                <a:lnTo>
                  <a:pt x="88069" y="66831"/>
                </a:lnTo>
                <a:lnTo>
                  <a:pt x="89641" y="57282"/>
                </a:lnTo>
                <a:close/>
              </a:path>
              <a:path w="90804" h="112395">
                <a:moveTo>
                  <a:pt x="12750" y="57346"/>
                </a:moveTo>
                <a:lnTo>
                  <a:pt x="7620" y="57346"/>
                </a:lnTo>
                <a:lnTo>
                  <a:pt x="12750" y="57841"/>
                </a:lnTo>
                <a:lnTo>
                  <a:pt x="12750" y="57346"/>
                </a:lnTo>
                <a:close/>
              </a:path>
              <a:path w="90804" h="112395">
                <a:moveTo>
                  <a:pt x="86976" y="29076"/>
                </a:moveTo>
                <a:lnTo>
                  <a:pt x="73672" y="29076"/>
                </a:lnTo>
                <a:lnTo>
                  <a:pt x="75120" y="29533"/>
                </a:lnTo>
                <a:lnTo>
                  <a:pt x="77660" y="39058"/>
                </a:lnTo>
                <a:lnTo>
                  <a:pt x="77749" y="43376"/>
                </a:lnTo>
                <a:lnTo>
                  <a:pt x="78079" y="50869"/>
                </a:lnTo>
                <a:lnTo>
                  <a:pt x="77698" y="54184"/>
                </a:lnTo>
                <a:lnTo>
                  <a:pt x="77533" y="57841"/>
                </a:lnTo>
                <a:lnTo>
                  <a:pt x="83553" y="57282"/>
                </a:lnTo>
                <a:lnTo>
                  <a:pt x="89641" y="57282"/>
                </a:lnTo>
                <a:lnTo>
                  <a:pt x="90017" y="54996"/>
                </a:lnTo>
                <a:lnTo>
                  <a:pt x="90451" y="47314"/>
                </a:lnTo>
                <a:lnTo>
                  <a:pt x="89896" y="39764"/>
                </a:lnTo>
                <a:lnTo>
                  <a:pt x="88256" y="32360"/>
                </a:lnTo>
                <a:lnTo>
                  <a:pt x="86976" y="29076"/>
                </a:lnTo>
                <a:close/>
              </a:path>
              <a:path w="90804" h="112395">
                <a:moveTo>
                  <a:pt x="86947" y="29000"/>
                </a:moveTo>
                <a:lnTo>
                  <a:pt x="16192" y="29000"/>
                </a:lnTo>
                <a:lnTo>
                  <a:pt x="23063" y="31540"/>
                </a:lnTo>
                <a:lnTo>
                  <a:pt x="34417" y="34673"/>
                </a:lnTo>
                <a:lnTo>
                  <a:pt x="45753" y="35642"/>
                </a:lnTo>
                <a:lnTo>
                  <a:pt x="57072" y="34458"/>
                </a:lnTo>
                <a:lnTo>
                  <a:pt x="68376" y="31133"/>
                </a:lnTo>
                <a:lnTo>
                  <a:pt x="73672" y="29076"/>
                </a:lnTo>
                <a:lnTo>
                  <a:pt x="86976" y="290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966075-C8AC-4D62-9A4C-78510E7A2EF2}"/>
              </a:ext>
            </a:extLst>
          </p:cNvPr>
          <p:cNvSpPr/>
          <p:nvPr/>
        </p:nvSpPr>
        <p:spPr>
          <a:xfrm>
            <a:off x="7476350" y="1233230"/>
            <a:ext cx="1412107" cy="1849257"/>
          </a:xfrm>
          <a:prstGeom prst="rect">
            <a:avLst/>
          </a:prstGeom>
          <a:solidFill>
            <a:srgbClr val="004890"/>
          </a:solidFill>
          <a:ln>
            <a:solidFill>
              <a:srgbClr val="0048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latin typeface="Century Gothic" panose="020B0502020202020204" pitchFamily="34" charset="0"/>
              </a:rPr>
              <a:t>Average length of employment at Gautrain </a:t>
            </a:r>
          </a:p>
          <a:p>
            <a:r>
              <a:rPr lang="en-GB" sz="12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= </a:t>
            </a:r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5.75 years</a:t>
            </a:r>
          </a:p>
          <a:p>
            <a:endParaRPr lang="en-GB" sz="1000" dirty="0">
              <a:latin typeface="Century Gothic" panose="020B0502020202020204" pitchFamily="34" charset="0"/>
            </a:endParaRPr>
          </a:p>
          <a:p>
            <a:r>
              <a:rPr lang="en-GB" sz="1000" dirty="0">
                <a:latin typeface="Century Gothic" panose="020B0502020202020204" pitchFamily="34" charset="0"/>
              </a:rPr>
              <a:t>Average length of employment in South Africa </a:t>
            </a:r>
          </a:p>
          <a:p>
            <a:r>
              <a:rPr lang="en-GB" sz="10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= 4 years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539EBE-0EE2-450C-8AB4-D7D29C034E7B}"/>
              </a:ext>
            </a:extLst>
          </p:cNvPr>
          <p:cNvSpPr txBox="1"/>
          <p:nvPr/>
        </p:nvSpPr>
        <p:spPr>
          <a:xfrm>
            <a:off x="7696270" y="6216527"/>
            <a:ext cx="3298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*1 job = 1 full year of </a:t>
            </a:r>
          </a:p>
          <a:p>
            <a:r>
              <a:rPr lang="en-GB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employment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B5A68F-5841-4A1B-9E9C-F32A8472269E}"/>
              </a:ext>
            </a:extLst>
          </p:cNvPr>
          <p:cNvSpPr txBox="1"/>
          <p:nvPr/>
        </p:nvSpPr>
        <p:spPr>
          <a:xfrm>
            <a:off x="4040881" y="6669931"/>
            <a:ext cx="51031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Sources: </a:t>
            </a:r>
            <a:r>
              <a:rPr lang="en-GB" sz="7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Seriti</a:t>
            </a:r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 Hatch Calculations; </a:t>
            </a:r>
            <a:r>
              <a:rPr lang="en-GB" sz="7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Bombela</a:t>
            </a:r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Operating Company; Stats SA; CIDB; KPMG</a:t>
            </a:r>
          </a:p>
        </p:txBody>
      </p:sp>
    </p:spTree>
    <p:extLst>
      <p:ext uri="{BB962C8B-B14F-4D97-AF65-F5344CB8AC3E}">
        <p14:creationId xmlns:p14="http://schemas.microsoft.com/office/powerpoint/2010/main" val="2612566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Influencing Transport Choices</a:t>
            </a:r>
            <a:endParaRPr lang="en-US" sz="2800" b="1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639D8000-7057-482D-8B27-D4E7028CD112}"/>
              </a:ext>
            </a:extLst>
          </p:cNvPr>
          <p:cNvSpPr txBox="1"/>
          <p:nvPr/>
        </p:nvSpPr>
        <p:spPr>
          <a:xfrm>
            <a:off x="4861511" y="1340504"/>
            <a:ext cx="3703037" cy="136575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ctr">
              <a:lnSpc>
                <a:spcPct val="102600"/>
              </a:lnSpc>
              <a:spcBef>
                <a:spcPts val="60"/>
              </a:spcBef>
            </a:pPr>
            <a:r>
              <a:rPr sz="13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Each person who </a:t>
            </a:r>
            <a:r>
              <a:rPr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has chosen to make a trip on the </a:t>
            </a:r>
            <a:r>
              <a:rPr sz="13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Gautrain instead </a:t>
            </a:r>
            <a:r>
              <a:rPr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of </a:t>
            </a:r>
            <a:r>
              <a:rPr sz="13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in  </a:t>
            </a:r>
            <a:r>
              <a:rPr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 car has</a:t>
            </a:r>
            <a:r>
              <a:rPr sz="13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13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delivered...</a:t>
            </a:r>
            <a:endParaRPr lang="en-GB" sz="1300" spc="-5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2700" marR="5080" algn="ctr">
              <a:lnSpc>
                <a:spcPct val="102600"/>
              </a:lnSpc>
              <a:spcBef>
                <a:spcPts val="60"/>
              </a:spcBef>
            </a:pPr>
            <a:endParaRPr sz="800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R7</a:t>
            </a:r>
            <a:r>
              <a:rPr lang="en-GB" sz="2000" b="1" spc="-5" dirty="0">
                <a:solidFill>
                  <a:srgbClr val="9D8A56"/>
                </a:solidFill>
                <a:latin typeface="Century Gothic"/>
                <a:cs typeface="Century Gothic"/>
              </a:rPr>
              <a:t>4</a:t>
            </a:r>
            <a:r>
              <a:rPr sz="2000" b="1" spc="-155" dirty="0">
                <a:solidFill>
                  <a:srgbClr val="9D8A56"/>
                </a:solidFill>
                <a:latin typeface="Century Gothic"/>
                <a:cs typeface="Century Gothic"/>
              </a:rPr>
              <a:t> </a:t>
            </a:r>
            <a:r>
              <a:rPr lang="en-GB" sz="1900" b="1" dirty="0">
                <a:solidFill>
                  <a:srgbClr val="004890"/>
                </a:solidFill>
                <a:latin typeface="Century Gothic"/>
                <a:cs typeface="Century Gothic"/>
              </a:rPr>
              <a:t>of economic benefit per trip</a:t>
            </a:r>
            <a:endParaRPr sz="1800" dirty="0">
              <a:solidFill>
                <a:srgbClr val="004890"/>
              </a:solidFill>
              <a:latin typeface="Century Gothic"/>
              <a:cs typeface="Century Gothic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CAD5297-6F96-4BB4-8077-B2F79F155FF8}"/>
              </a:ext>
            </a:extLst>
          </p:cNvPr>
          <p:cNvSpPr/>
          <p:nvPr/>
        </p:nvSpPr>
        <p:spPr>
          <a:xfrm>
            <a:off x="7149396" y="3638668"/>
            <a:ext cx="1166107" cy="1317116"/>
          </a:xfrm>
          <a:custGeom>
            <a:avLst/>
            <a:gdLst/>
            <a:ahLst/>
            <a:cxnLst/>
            <a:rect l="l" t="t" r="r" b="b"/>
            <a:pathLst>
              <a:path w="2064384" h="2331720">
                <a:moveTo>
                  <a:pt x="0" y="2331135"/>
                </a:moveTo>
                <a:lnTo>
                  <a:pt x="2064334" y="2331135"/>
                </a:lnTo>
                <a:lnTo>
                  <a:pt x="2064334" y="0"/>
                </a:lnTo>
                <a:lnTo>
                  <a:pt x="0" y="0"/>
                </a:lnTo>
                <a:lnTo>
                  <a:pt x="0" y="2331135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900"/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499303BF-8065-4A5F-8091-EF1E8559483A}"/>
              </a:ext>
            </a:extLst>
          </p:cNvPr>
          <p:cNvSpPr txBox="1"/>
          <p:nvPr/>
        </p:nvSpPr>
        <p:spPr>
          <a:xfrm>
            <a:off x="593332" y="1206499"/>
            <a:ext cx="3298164" cy="2739211"/>
          </a:xfrm>
          <a:prstGeom prst="rect">
            <a:avLst/>
          </a:prstGeom>
          <a:ln w="12700">
            <a:noFill/>
          </a:ln>
        </p:spPr>
        <p:txBody>
          <a:bodyPr vert="horz" wrap="square" lIns="0" tIns="172720" rIns="0" bIns="0" rtlCol="0">
            <a:spAutoFit/>
          </a:bodyPr>
          <a:lstStyle/>
          <a:p>
            <a:pPr marL="29845" algn="ctr">
              <a:lnSpc>
                <a:spcPct val="100000"/>
              </a:lnSpc>
              <a:spcBef>
                <a:spcPts val="1360"/>
              </a:spcBef>
            </a:pPr>
            <a:r>
              <a:rPr lang="en-GB" sz="1400" b="1" dirty="0">
                <a:solidFill>
                  <a:srgbClr val="004890"/>
                </a:solidFill>
                <a:latin typeface="Century Gothic"/>
                <a:cs typeface="Century Gothic"/>
              </a:rPr>
              <a:t>Gautrain represents a new era in public transport</a:t>
            </a:r>
            <a:endParaRPr sz="1400" b="1" dirty="0">
              <a:latin typeface="Century Gothic"/>
              <a:cs typeface="Century Gothic"/>
            </a:endParaRPr>
          </a:p>
          <a:p>
            <a:pPr marL="29209" algn="ctr">
              <a:lnSpc>
                <a:spcPct val="100000"/>
              </a:lnSpc>
              <a:spcBef>
                <a:spcPts val="120"/>
              </a:spcBef>
            </a:pPr>
            <a:endParaRPr lang="en-GB" sz="100" spc="-5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29209" algn="ctr">
              <a:lnSpc>
                <a:spcPct val="100000"/>
              </a:lnSpc>
              <a:spcBef>
                <a:spcPts val="120"/>
              </a:spcBef>
            </a:pPr>
            <a:r>
              <a:rPr sz="11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Quality </a:t>
            </a:r>
            <a:r>
              <a:rPr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of </a:t>
            </a:r>
            <a:r>
              <a:rPr sz="11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service </a:t>
            </a:r>
            <a:r>
              <a:rPr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rating </a:t>
            </a:r>
            <a:r>
              <a:rPr sz="11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(Max score </a:t>
            </a:r>
            <a:r>
              <a:rPr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=</a:t>
            </a:r>
            <a:r>
              <a:rPr sz="11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11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10)</a:t>
            </a:r>
            <a:endParaRPr sz="11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 marL="2435225">
              <a:lnSpc>
                <a:spcPct val="100000"/>
              </a:lnSpc>
              <a:spcBef>
                <a:spcPts val="5"/>
              </a:spcBef>
            </a:pPr>
            <a:endParaRPr lang="en-GB" sz="700" i="1" spc="-5" dirty="0">
              <a:solidFill>
                <a:srgbClr val="52555A"/>
              </a:solidFill>
              <a:latin typeface="Century Gothic"/>
              <a:cs typeface="Century Gothic"/>
            </a:endParaRPr>
          </a:p>
          <a:p>
            <a:pPr marL="2435225">
              <a:lnSpc>
                <a:spcPct val="100000"/>
              </a:lnSpc>
              <a:spcBef>
                <a:spcPts val="5"/>
              </a:spcBef>
            </a:pPr>
            <a:endParaRPr lang="en-GB" sz="700" i="1" spc="-5" dirty="0">
              <a:solidFill>
                <a:srgbClr val="52555A"/>
              </a:solidFill>
              <a:latin typeface="Century Gothic"/>
              <a:cs typeface="Century Gothic"/>
            </a:endParaRPr>
          </a:p>
          <a:p>
            <a:pPr marL="2435225">
              <a:lnSpc>
                <a:spcPct val="100000"/>
              </a:lnSpc>
              <a:spcBef>
                <a:spcPts val="5"/>
              </a:spcBef>
            </a:pPr>
            <a:endParaRPr lang="en-GB" sz="700" i="1" spc="-5" dirty="0">
              <a:solidFill>
                <a:srgbClr val="52555A"/>
              </a:solidFill>
              <a:latin typeface="Century Gothic"/>
              <a:cs typeface="Century Gothic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4AD82FF-72D7-4652-BAF6-41857789FEA8}"/>
              </a:ext>
            </a:extLst>
          </p:cNvPr>
          <p:cNvCxnSpPr>
            <a:cxnSpLocks/>
          </p:cNvCxnSpPr>
          <p:nvPr/>
        </p:nvCxnSpPr>
        <p:spPr>
          <a:xfrm>
            <a:off x="6695997" y="2900500"/>
            <a:ext cx="0" cy="374286"/>
          </a:xfrm>
          <a:prstGeom prst="straightConnector1">
            <a:avLst/>
          </a:prstGeom>
          <a:ln w="57150">
            <a:solidFill>
              <a:srgbClr val="9D8A5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43BBBEB5-7021-4C86-B18D-D1E0E17E5073}"/>
              </a:ext>
            </a:extLst>
          </p:cNvPr>
          <p:cNvSpPr/>
          <p:nvPr/>
        </p:nvSpPr>
        <p:spPr>
          <a:xfrm>
            <a:off x="8468142" y="0"/>
            <a:ext cx="437356" cy="905278"/>
          </a:xfrm>
          <a:prstGeom prst="rect">
            <a:avLst/>
          </a:prstGeom>
          <a:solidFill>
            <a:srgbClr val="9D8A56"/>
          </a:solidFill>
          <a:ln>
            <a:solidFill>
              <a:srgbClr val="9D8A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bject 27">
            <a:extLst>
              <a:ext uri="{FF2B5EF4-FFF2-40B4-BE49-F238E27FC236}">
                <a16:creationId xmlns:a16="http://schemas.microsoft.com/office/drawing/2014/main" id="{F30F1CD7-E8F2-46AE-B282-9F7ED18D5ACD}"/>
              </a:ext>
            </a:extLst>
          </p:cNvPr>
          <p:cNvSpPr/>
          <p:nvPr/>
        </p:nvSpPr>
        <p:spPr>
          <a:xfrm>
            <a:off x="8584772" y="452639"/>
            <a:ext cx="204056" cy="307883"/>
          </a:xfrm>
          <a:custGeom>
            <a:avLst/>
            <a:gdLst/>
            <a:ahLst/>
            <a:cxnLst/>
            <a:rect l="l" t="t" r="r" b="b"/>
            <a:pathLst>
              <a:path w="262889" h="394970">
                <a:moveTo>
                  <a:pt x="75158" y="48"/>
                </a:moveTo>
                <a:lnTo>
                  <a:pt x="37084" y="11288"/>
                </a:lnTo>
                <a:lnTo>
                  <a:pt x="25828" y="51165"/>
                </a:lnTo>
                <a:lnTo>
                  <a:pt x="25938" y="90481"/>
                </a:lnTo>
                <a:lnTo>
                  <a:pt x="26051" y="191073"/>
                </a:lnTo>
                <a:lnTo>
                  <a:pt x="25781" y="238998"/>
                </a:lnTo>
                <a:lnTo>
                  <a:pt x="50139" y="269923"/>
                </a:lnTo>
                <a:lnTo>
                  <a:pt x="51155" y="270126"/>
                </a:lnTo>
                <a:lnTo>
                  <a:pt x="52793" y="272501"/>
                </a:lnTo>
                <a:lnTo>
                  <a:pt x="50850" y="278737"/>
                </a:lnTo>
                <a:lnTo>
                  <a:pt x="48971" y="284096"/>
                </a:lnTo>
                <a:lnTo>
                  <a:pt x="42248" y="299132"/>
                </a:lnTo>
                <a:lnTo>
                  <a:pt x="28727" y="328698"/>
                </a:lnTo>
                <a:lnTo>
                  <a:pt x="16764" y="355406"/>
                </a:lnTo>
                <a:lnTo>
                  <a:pt x="14325" y="360766"/>
                </a:lnTo>
                <a:lnTo>
                  <a:pt x="11516" y="366763"/>
                </a:lnTo>
                <a:lnTo>
                  <a:pt x="2882" y="384655"/>
                </a:lnTo>
                <a:lnTo>
                  <a:pt x="0" y="390738"/>
                </a:lnTo>
                <a:lnTo>
                  <a:pt x="2108" y="394345"/>
                </a:lnTo>
                <a:lnTo>
                  <a:pt x="10909" y="394484"/>
                </a:lnTo>
                <a:lnTo>
                  <a:pt x="13258" y="394446"/>
                </a:lnTo>
                <a:lnTo>
                  <a:pt x="23431" y="394421"/>
                </a:lnTo>
                <a:lnTo>
                  <a:pt x="26924" y="391779"/>
                </a:lnTo>
                <a:lnTo>
                  <a:pt x="28448" y="377390"/>
                </a:lnTo>
                <a:lnTo>
                  <a:pt x="31572" y="375625"/>
                </a:lnTo>
                <a:lnTo>
                  <a:pt x="94221" y="375625"/>
                </a:lnTo>
                <a:lnTo>
                  <a:pt x="255905" y="375384"/>
                </a:lnTo>
                <a:lnTo>
                  <a:pt x="247081" y="355406"/>
                </a:lnTo>
                <a:lnTo>
                  <a:pt x="44767" y="355406"/>
                </a:lnTo>
                <a:lnTo>
                  <a:pt x="43230" y="355229"/>
                </a:lnTo>
                <a:lnTo>
                  <a:pt x="41478" y="355127"/>
                </a:lnTo>
                <a:lnTo>
                  <a:pt x="41363" y="354238"/>
                </a:lnTo>
                <a:lnTo>
                  <a:pt x="41262" y="354009"/>
                </a:lnTo>
                <a:lnTo>
                  <a:pt x="46164" y="341233"/>
                </a:lnTo>
                <a:lnTo>
                  <a:pt x="240697" y="340954"/>
                </a:lnTo>
                <a:lnTo>
                  <a:pt x="237264" y="333181"/>
                </a:lnTo>
                <a:lnTo>
                  <a:pt x="233372" y="324453"/>
                </a:lnTo>
                <a:lnTo>
                  <a:pt x="230465" y="318018"/>
                </a:lnTo>
                <a:lnTo>
                  <a:pt x="62090" y="318018"/>
                </a:lnTo>
                <a:lnTo>
                  <a:pt x="59550" y="317421"/>
                </a:lnTo>
                <a:lnTo>
                  <a:pt x="58343" y="316176"/>
                </a:lnTo>
                <a:lnTo>
                  <a:pt x="58039" y="310194"/>
                </a:lnTo>
                <a:lnTo>
                  <a:pt x="64185" y="303844"/>
                </a:lnTo>
                <a:lnTo>
                  <a:pt x="223736" y="303349"/>
                </a:lnTo>
                <a:lnTo>
                  <a:pt x="214681" y="283766"/>
                </a:lnTo>
                <a:lnTo>
                  <a:pt x="74142" y="283766"/>
                </a:lnTo>
                <a:lnTo>
                  <a:pt x="72529" y="283664"/>
                </a:lnTo>
                <a:lnTo>
                  <a:pt x="74155" y="283663"/>
                </a:lnTo>
                <a:lnTo>
                  <a:pt x="76149" y="267903"/>
                </a:lnTo>
                <a:lnTo>
                  <a:pt x="216285" y="267903"/>
                </a:lnTo>
                <a:lnTo>
                  <a:pt x="219024" y="267497"/>
                </a:lnTo>
                <a:lnTo>
                  <a:pt x="236410" y="242783"/>
                </a:lnTo>
                <a:lnTo>
                  <a:pt x="236390" y="240129"/>
                </a:lnTo>
                <a:lnTo>
                  <a:pt x="62712" y="240129"/>
                </a:lnTo>
                <a:lnTo>
                  <a:pt x="54775" y="232547"/>
                </a:lnTo>
                <a:lnTo>
                  <a:pt x="55575" y="222031"/>
                </a:lnTo>
                <a:lnTo>
                  <a:pt x="60960" y="216468"/>
                </a:lnTo>
                <a:lnTo>
                  <a:pt x="190507" y="216468"/>
                </a:lnTo>
                <a:lnTo>
                  <a:pt x="190677" y="216303"/>
                </a:lnTo>
                <a:lnTo>
                  <a:pt x="236216" y="216303"/>
                </a:lnTo>
                <a:lnTo>
                  <a:pt x="236132" y="143545"/>
                </a:lnTo>
                <a:lnTo>
                  <a:pt x="59207" y="143545"/>
                </a:lnTo>
                <a:lnTo>
                  <a:pt x="54711" y="138935"/>
                </a:lnTo>
                <a:lnTo>
                  <a:pt x="54521" y="44637"/>
                </a:lnTo>
                <a:lnTo>
                  <a:pt x="84359" y="32539"/>
                </a:lnTo>
                <a:lnTo>
                  <a:pt x="104157" y="32539"/>
                </a:lnTo>
                <a:lnTo>
                  <a:pt x="106502" y="30769"/>
                </a:lnTo>
                <a:lnTo>
                  <a:pt x="109715" y="25308"/>
                </a:lnTo>
                <a:lnTo>
                  <a:pt x="112141" y="23657"/>
                </a:lnTo>
                <a:lnTo>
                  <a:pt x="122461" y="23405"/>
                </a:lnTo>
                <a:lnTo>
                  <a:pt x="130979" y="23308"/>
                </a:lnTo>
                <a:lnTo>
                  <a:pt x="233224" y="23308"/>
                </a:lnTo>
                <a:lnTo>
                  <a:pt x="228874" y="16079"/>
                </a:lnTo>
                <a:lnTo>
                  <a:pt x="220003" y="7685"/>
                </a:lnTo>
                <a:lnTo>
                  <a:pt x="209316" y="2232"/>
                </a:lnTo>
                <a:lnTo>
                  <a:pt x="197332" y="200"/>
                </a:lnTo>
                <a:lnTo>
                  <a:pt x="105705" y="141"/>
                </a:lnTo>
                <a:lnTo>
                  <a:pt x="75158" y="48"/>
                </a:lnTo>
                <a:close/>
              </a:path>
              <a:path w="262889" h="394970">
                <a:moveTo>
                  <a:pt x="255905" y="375384"/>
                </a:moveTo>
                <a:lnTo>
                  <a:pt x="232587" y="375384"/>
                </a:lnTo>
                <a:lnTo>
                  <a:pt x="233248" y="375968"/>
                </a:lnTo>
                <a:lnTo>
                  <a:pt x="236613" y="391932"/>
                </a:lnTo>
                <a:lnTo>
                  <a:pt x="239204" y="394053"/>
                </a:lnTo>
                <a:lnTo>
                  <a:pt x="249529" y="394053"/>
                </a:lnTo>
                <a:lnTo>
                  <a:pt x="251879" y="394078"/>
                </a:lnTo>
                <a:lnTo>
                  <a:pt x="260223" y="393887"/>
                </a:lnTo>
                <a:lnTo>
                  <a:pt x="262458" y="390027"/>
                </a:lnTo>
                <a:lnTo>
                  <a:pt x="255905" y="375384"/>
                </a:lnTo>
                <a:close/>
              </a:path>
              <a:path w="262889" h="394970">
                <a:moveTo>
                  <a:pt x="94221" y="375625"/>
                </a:moveTo>
                <a:lnTo>
                  <a:pt x="31572" y="375625"/>
                </a:lnTo>
                <a:lnTo>
                  <a:pt x="49161" y="375703"/>
                </a:lnTo>
                <a:lnTo>
                  <a:pt x="94221" y="375625"/>
                </a:lnTo>
                <a:close/>
              </a:path>
              <a:path w="262889" h="394970">
                <a:moveTo>
                  <a:pt x="217462" y="355114"/>
                </a:moveTo>
                <a:lnTo>
                  <a:pt x="44767" y="355406"/>
                </a:lnTo>
                <a:lnTo>
                  <a:pt x="247081" y="355406"/>
                </a:lnTo>
                <a:lnTo>
                  <a:pt x="218973" y="355356"/>
                </a:lnTo>
                <a:lnTo>
                  <a:pt x="217462" y="355114"/>
                </a:lnTo>
                <a:close/>
              </a:path>
              <a:path w="262889" h="394970">
                <a:moveTo>
                  <a:pt x="240697" y="340954"/>
                </a:moveTo>
                <a:lnTo>
                  <a:pt x="215938" y="340954"/>
                </a:lnTo>
                <a:lnTo>
                  <a:pt x="221983" y="346313"/>
                </a:lnTo>
                <a:lnTo>
                  <a:pt x="222427" y="352968"/>
                </a:lnTo>
                <a:lnTo>
                  <a:pt x="221132" y="354390"/>
                </a:lnTo>
                <a:lnTo>
                  <a:pt x="218973" y="355356"/>
                </a:lnTo>
                <a:lnTo>
                  <a:pt x="247059" y="355356"/>
                </a:lnTo>
                <a:lnTo>
                  <a:pt x="240697" y="340954"/>
                </a:lnTo>
                <a:close/>
              </a:path>
              <a:path w="262889" h="394970">
                <a:moveTo>
                  <a:pt x="223736" y="303349"/>
                </a:moveTo>
                <a:lnTo>
                  <a:pt x="201256" y="303349"/>
                </a:lnTo>
                <a:lnTo>
                  <a:pt x="201561" y="307489"/>
                </a:lnTo>
                <a:lnTo>
                  <a:pt x="204762" y="312328"/>
                </a:lnTo>
                <a:lnTo>
                  <a:pt x="205168" y="314792"/>
                </a:lnTo>
                <a:lnTo>
                  <a:pt x="206171" y="317637"/>
                </a:lnTo>
                <a:lnTo>
                  <a:pt x="63893" y="317878"/>
                </a:lnTo>
                <a:lnTo>
                  <a:pt x="62090" y="318018"/>
                </a:lnTo>
                <a:lnTo>
                  <a:pt x="230465" y="318018"/>
                </a:lnTo>
                <a:lnTo>
                  <a:pt x="229438" y="315744"/>
                </a:lnTo>
                <a:lnTo>
                  <a:pt x="223736" y="303349"/>
                </a:lnTo>
                <a:close/>
              </a:path>
              <a:path w="262889" h="394970">
                <a:moveTo>
                  <a:pt x="74155" y="283663"/>
                </a:moveTo>
                <a:lnTo>
                  <a:pt x="72529" y="283664"/>
                </a:lnTo>
                <a:lnTo>
                  <a:pt x="74142" y="283766"/>
                </a:lnTo>
                <a:close/>
              </a:path>
              <a:path w="262889" h="394970">
                <a:moveTo>
                  <a:pt x="170789" y="283513"/>
                </a:moveTo>
                <a:lnTo>
                  <a:pt x="74155" y="283663"/>
                </a:lnTo>
                <a:lnTo>
                  <a:pt x="214681" y="283766"/>
                </a:lnTo>
                <a:lnTo>
                  <a:pt x="214578" y="283537"/>
                </a:lnTo>
                <a:lnTo>
                  <a:pt x="187591" y="283537"/>
                </a:lnTo>
                <a:lnTo>
                  <a:pt x="170789" y="283513"/>
                </a:lnTo>
                <a:close/>
              </a:path>
              <a:path w="262889" h="394970">
                <a:moveTo>
                  <a:pt x="212040" y="269516"/>
                </a:moveTo>
                <a:lnTo>
                  <a:pt x="184391" y="269516"/>
                </a:lnTo>
                <a:lnTo>
                  <a:pt x="188772" y="273479"/>
                </a:lnTo>
                <a:lnTo>
                  <a:pt x="190004" y="282775"/>
                </a:lnTo>
                <a:lnTo>
                  <a:pt x="187591" y="283537"/>
                </a:lnTo>
                <a:lnTo>
                  <a:pt x="214578" y="283537"/>
                </a:lnTo>
                <a:lnTo>
                  <a:pt x="209626" y="272628"/>
                </a:lnTo>
                <a:lnTo>
                  <a:pt x="210693" y="270151"/>
                </a:lnTo>
                <a:lnTo>
                  <a:pt x="212040" y="269516"/>
                </a:lnTo>
                <a:close/>
              </a:path>
              <a:path w="262889" h="394970">
                <a:moveTo>
                  <a:pt x="216285" y="267903"/>
                </a:moveTo>
                <a:lnTo>
                  <a:pt x="76149" y="267903"/>
                </a:lnTo>
                <a:lnTo>
                  <a:pt x="81876" y="269707"/>
                </a:lnTo>
                <a:lnTo>
                  <a:pt x="212040" y="269516"/>
                </a:lnTo>
                <a:lnTo>
                  <a:pt x="215087" y="268081"/>
                </a:lnTo>
                <a:lnTo>
                  <a:pt x="216285" y="267903"/>
                </a:lnTo>
                <a:close/>
              </a:path>
              <a:path w="262889" h="394970">
                <a:moveTo>
                  <a:pt x="190507" y="216468"/>
                </a:moveTo>
                <a:lnTo>
                  <a:pt x="60960" y="216468"/>
                </a:lnTo>
                <a:lnTo>
                  <a:pt x="72009" y="216646"/>
                </a:lnTo>
                <a:lnTo>
                  <a:pt x="77228" y="222577"/>
                </a:lnTo>
                <a:lnTo>
                  <a:pt x="77038" y="233931"/>
                </a:lnTo>
                <a:lnTo>
                  <a:pt x="71894" y="239976"/>
                </a:lnTo>
                <a:lnTo>
                  <a:pt x="62712" y="240129"/>
                </a:lnTo>
                <a:lnTo>
                  <a:pt x="236390" y="240129"/>
                </a:lnTo>
                <a:lnTo>
                  <a:pt x="236389" y="239900"/>
                </a:lnTo>
                <a:lnTo>
                  <a:pt x="189903" y="239900"/>
                </a:lnTo>
                <a:lnTo>
                  <a:pt x="185039" y="234515"/>
                </a:lnTo>
                <a:lnTo>
                  <a:pt x="184988" y="221828"/>
                </a:lnTo>
                <a:lnTo>
                  <a:pt x="190507" y="216468"/>
                </a:lnTo>
                <a:close/>
              </a:path>
              <a:path w="262889" h="394970">
                <a:moveTo>
                  <a:pt x="236216" y="216303"/>
                </a:moveTo>
                <a:lnTo>
                  <a:pt x="190677" y="216303"/>
                </a:lnTo>
                <a:lnTo>
                  <a:pt x="201142" y="216341"/>
                </a:lnTo>
                <a:lnTo>
                  <a:pt x="207340" y="222260"/>
                </a:lnTo>
                <a:lnTo>
                  <a:pt x="207213" y="233067"/>
                </a:lnTo>
                <a:lnTo>
                  <a:pt x="201523" y="239875"/>
                </a:lnTo>
                <a:lnTo>
                  <a:pt x="189903" y="239900"/>
                </a:lnTo>
                <a:lnTo>
                  <a:pt x="236389" y="239900"/>
                </a:lnTo>
                <a:lnTo>
                  <a:pt x="236216" y="216303"/>
                </a:lnTo>
                <a:close/>
              </a:path>
              <a:path w="262889" h="394970">
                <a:moveTo>
                  <a:pt x="235942" y="32242"/>
                </a:moveTo>
                <a:lnTo>
                  <a:pt x="188836" y="32242"/>
                </a:lnTo>
                <a:lnTo>
                  <a:pt x="196307" y="33181"/>
                </a:lnTo>
                <a:lnTo>
                  <a:pt x="202210" y="37170"/>
                </a:lnTo>
                <a:lnTo>
                  <a:pt x="206040" y="43426"/>
                </a:lnTo>
                <a:lnTo>
                  <a:pt x="207289" y="51165"/>
                </a:lnTo>
                <a:lnTo>
                  <a:pt x="206991" y="70820"/>
                </a:lnTo>
                <a:lnTo>
                  <a:pt x="207187" y="138732"/>
                </a:lnTo>
                <a:lnTo>
                  <a:pt x="202692" y="143316"/>
                </a:lnTo>
                <a:lnTo>
                  <a:pt x="59207" y="143545"/>
                </a:lnTo>
                <a:lnTo>
                  <a:pt x="236132" y="143545"/>
                </a:lnTo>
                <a:lnTo>
                  <a:pt x="235942" y="32242"/>
                </a:lnTo>
                <a:close/>
              </a:path>
              <a:path w="262889" h="394970">
                <a:moveTo>
                  <a:pt x="104157" y="32539"/>
                </a:moveTo>
                <a:lnTo>
                  <a:pt x="84359" y="32539"/>
                </a:lnTo>
                <a:lnTo>
                  <a:pt x="91850" y="32550"/>
                </a:lnTo>
                <a:lnTo>
                  <a:pt x="103860" y="32763"/>
                </a:lnTo>
                <a:lnTo>
                  <a:pt x="104157" y="32539"/>
                </a:lnTo>
                <a:close/>
              </a:path>
              <a:path w="262889" h="394970">
                <a:moveTo>
                  <a:pt x="184894" y="32496"/>
                </a:moveTo>
                <a:lnTo>
                  <a:pt x="161823" y="32496"/>
                </a:lnTo>
                <a:lnTo>
                  <a:pt x="168594" y="32564"/>
                </a:lnTo>
                <a:lnTo>
                  <a:pt x="175367" y="32703"/>
                </a:lnTo>
                <a:lnTo>
                  <a:pt x="182122" y="32675"/>
                </a:lnTo>
                <a:lnTo>
                  <a:pt x="184894" y="32496"/>
                </a:lnTo>
                <a:close/>
              </a:path>
              <a:path w="262889" h="394970">
                <a:moveTo>
                  <a:pt x="233224" y="23308"/>
                </a:moveTo>
                <a:lnTo>
                  <a:pt x="130979" y="23308"/>
                </a:lnTo>
                <a:lnTo>
                  <a:pt x="139495" y="23363"/>
                </a:lnTo>
                <a:lnTo>
                  <a:pt x="148005" y="23619"/>
                </a:lnTo>
                <a:lnTo>
                  <a:pt x="150520" y="23721"/>
                </a:lnTo>
                <a:lnTo>
                  <a:pt x="154190" y="26095"/>
                </a:lnTo>
                <a:lnTo>
                  <a:pt x="156565" y="32128"/>
                </a:lnTo>
                <a:lnTo>
                  <a:pt x="158711" y="32522"/>
                </a:lnTo>
                <a:lnTo>
                  <a:pt x="184894" y="32496"/>
                </a:lnTo>
                <a:lnTo>
                  <a:pt x="188836" y="32242"/>
                </a:lnTo>
                <a:lnTo>
                  <a:pt x="235942" y="32242"/>
                </a:lnTo>
                <a:lnTo>
                  <a:pt x="236003" y="30769"/>
                </a:lnTo>
                <a:lnTo>
                  <a:pt x="236232" y="28826"/>
                </a:lnTo>
                <a:lnTo>
                  <a:pt x="235407" y="26934"/>
                </a:lnTo>
                <a:lnTo>
                  <a:pt x="233224" y="23308"/>
                </a:lnTo>
                <a:close/>
              </a:path>
              <a:path w="262889" h="394970">
                <a:moveTo>
                  <a:pt x="166793" y="0"/>
                </a:moveTo>
                <a:lnTo>
                  <a:pt x="105705" y="141"/>
                </a:lnTo>
                <a:lnTo>
                  <a:pt x="188361" y="141"/>
                </a:lnTo>
                <a:lnTo>
                  <a:pt x="166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492F7BB1-BA58-4D9E-9C19-8C0568FD8867}"/>
              </a:ext>
            </a:extLst>
          </p:cNvPr>
          <p:cNvSpPr/>
          <p:nvPr/>
        </p:nvSpPr>
        <p:spPr>
          <a:xfrm>
            <a:off x="4117959" y="3698209"/>
            <a:ext cx="1658843" cy="2122763"/>
          </a:xfrm>
          <a:custGeom>
            <a:avLst/>
            <a:gdLst/>
            <a:ahLst/>
            <a:cxnLst/>
            <a:rect l="l" t="t" r="r" b="b"/>
            <a:pathLst>
              <a:path w="2064385" h="2331720">
                <a:moveTo>
                  <a:pt x="0" y="2331135"/>
                </a:moveTo>
                <a:lnTo>
                  <a:pt x="2064334" y="2331135"/>
                </a:lnTo>
                <a:lnTo>
                  <a:pt x="2064334" y="0"/>
                </a:lnTo>
                <a:lnTo>
                  <a:pt x="0" y="0"/>
                </a:lnTo>
                <a:lnTo>
                  <a:pt x="0" y="2331135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2">
            <a:extLst>
              <a:ext uri="{FF2B5EF4-FFF2-40B4-BE49-F238E27FC236}">
                <a16:creationId xmlns:a16="http://schemas.microsoft.com/office/drawing/2014/main" id="{5F29F376-8672-4501-AB26-CCE5C9CC3640}"/>
              </a:ext>
            </a:extLst>
          </p:cNvPr>
          <p:cNvSpPr/>
          <p:nvPr/>
        </p:nvSpPr>
        <p:spPr>
          <a:xfrm>
            <a:off x="6618731" y="3968141"/>
            <a:ext cx="184675" cy="223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3">
            <a:extLst>
              <a:ext uri="{FF2B5EF4-FFF2-40B4-BE49-F238E27FC236}">
                <a16:creationId xmlns:a16="http://schemas.microsoft.com/office/drawing/2014/main" id="{DA8328AE-D951-4237-917D-EA38D070F19B}"/>
              </a:ext>
            </a:extLst>
          </p:cNvPr>
          <p:cNvSpPr/>
          <p:nvPr/>
        </p:nvSpPr>
        <p:spPr>
          <a:xfrm>
            <a:off x="6711080" y="3767193"/>
            <a:ext cx="68445" cy="890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4">
            <a:extLst>
              <a:ext uri="{FF2B5EF4-FFF2-40B4-BE49-F238E27FC236}">
                <a16:creationId xmlns:a16="http://schemas.microsoft.com/office/drawing/2014/main" id="{788BCACD-1BC6-4AF8-96E7-C39D2E49D680}"/>
              </a:ext>
            </a:extLst>
          </p:cNvPr>
          <p:cNvSpPr/>
          <p:nvPr/>
        </p:nvSpPr>
        <p:spPr>
          <a:xfrm>
            <a:off x="6289821" y="3533589"/>
            <a:ext cx="814069" cy="514350"/>
          </a:xfrm>
          <a:custGeom>
            <a:avLst/>
            <a:gdLst/>
            <a:ahLst/>
            <a:cxnLst/>
            <a:rect l="l" t="t" r="r" b="b"/>
            <a:pathLst>
              <a:path w="814070" h="514350">
                <a:moveTo>
                  <a:pt x="251703" y="58841"/>
                </a:moveTo>
                <a:lnTo>
                  <a:pt x="205922" y="68920"/>
                </a:lnTo>
                <a:lnTo>
                  <a:pt x="165821" y="93742"/>
                </a:lnTo>
                <a:lnTo>
                  <a:pt x="136133" y="129530"/>
                </a:lnTo>
                <a:lnTo>
                  <a:pt x="121592" y="172506"/>
                </a:lnTo>
                <a:lnTo>
                  <a:pt x="119255" y="183179"/>
                </a:lnTo>
                <a:lnTo>
                  <a:pt x="114954" y="190957"/>
                </a:lnTo>
                <a:lnTo>
                  <a:pt x="108328" y="196771"/>
                </a:lnTo>
                <a:lnTo>
                  <a:pt x="99011" y="201551"/>
                </a:lnTo>
                <a:lnTo>
                  <a:pt x="60023" y="224834"/>
                </a:lnTo>
                <a:lnTo>
                  <a:pt x="29805" y="256708"/>
                </a:lnTo>
                <a:lnTo>
                  <a:pt x="9438" y="294983"/>
                </a:lnTo>
                <a:lnTo>
                  <a:pt x="0" y="337471"/>
                </a:lnTo>
                <a:lnTo>
                  <a:pt x="2567" y="381980"/>
                </a:lnTo>
                <a:lnTo>
                  <a:pt x="17450" y="424342"/>
                </a:lnTo>
                <a:lnTo>
                  <a:pt x="42856" y="460529"/>
                </a:lnTo>
                <a:lnTo>
                  <a:pt x="76715" y="488699"/>
                </a:lnTo>
                <a:lnTo>
                  <a:pt x="116956" y="507013"/>
                </a:lnTo>
                <a:lnTo>
                  <a:pt x="161508" y="513628"/>
                </a:lnTo>
                <a:lnTo>
                  <a:pt x="406003" y="514015"/>
                </a:lnTo>
                <a:lnTo>
                  <a:pt x="650585" y="513628"/>
                </a:lnTo>
                <a:lnTo>
                  <a:pt x="700690" y="505320"/>
                </a:lnTo>
                <a:lnTo>
                  <a:pt x="744924" y="482224"/>
                </a:lnTo>
                <a:lnTo>
                  <a:pt x="780246" y="446693"/>
                </a:lnTo>
                <a:lnTo>
                  <a:pt x="796012" y="416019"/>
                </a:lnTo>
                <a:lnTo>
                  <a:pt x="566422" y="416019"/>
                </a:lnTo>
                <a:lnTo>
                  <a:pt x="555575" y="415783"/>
                </a:lnTo>
                <a:lnTo>
                  <a:pt x="544921" y="414504"/>
                </a:lnTo>
                <a:lnTo>
                  <a:pt x="537422" y="411209"/>
                </a:lnTo>
                <a:lnTo>
                  <a:pt x="534462" y="405665"/>
                </a:lnTo>
                <a:lnTo>
                  <a:pt x="535341" y="398931"/>
                </a:lnTo>
                <a:lnTo>
                  <a:pt x="539358" y="392064"/>
                </a:lnTo>
                <a:lnTo>
                  <a:pt x="545204" y="385808"/>
                </a:lnTo>
                <a:lnTo>
                  <a:pt x="557923" y="374149"/>
                </a:lnTo>
                <a:lnTo>
                  <a:pt x="563704" y="367857"/>
                </a:lnTo>
                <a:lnTo>
                  <a:pt x="567548" y="363044"/>
                </a:lnTo>
                <a:lnTo>
                  <a:pt x="541403" y="363044"/>
                </a:lnTo>
                <a:lnTo>
                  <a:pt x="539460" y="357913"/>
                </a:lnTo>
                <a:lnTo>
                  <a:pt x="536836" y="354014"/>
                </a:lnTo>
                <a:lnTo>
                  <a:pt x="456300" y="354014"/>
                </a:lnTo>
                <a:lnTo>
                  <a:pt x="450784" y="352981"/>
                </a:lnTo>
                <a:lnTo>
                  <a:pt x="299094" y="352981"/>
                </a:lnTo>
                <a:lnTo>
                  <a:pt x="270766" y="340082"/>
                </a:lnTo>
                <a:lnTo>
                  <a:pt x="256629" y="323590"/>
                </a:lnTo>
                <a:lnTo>
                  <a:pt x="247727" y="302075"/>
                </a:lnTo>
                <a:lnTo>
                  <a:pt x="244729" y="278246"/>
                </a:lnTo>
                <a:lnTo>
                  <a:pt x="244726" y="277675"/>
                </a:lnTo>
                <a:lnTo>
                  <a:pt x="248147" y="253570"/>
                </a:lnTo>
                <a:lnTo>
                  <a:pt x="256864" y="233604"/>
                </a:lnTo>
                <a:lnTo>
                  <a:pt x="269793" y="218693"/>
                </a:lnTo>
                <a:lnTo>
                  <a:pt x="286815" y="208711"/>
                </a:lnTo>
                <a:lnTo>
                  <a:pt x="307812" y="203532"/>
                </a:lnTo>
                <a:lnTo>
                  <a:pt x="452752" y="203532"/>
                </a:lnTo>
                <a:lnTo>
                  <a:pt x="455868" y="202961"/>
                </a:lnTo>
                <a:lnTo>
                  <a:pt x="739185" y="202961"/>
                </a:lnTo>
                <a:lnTo>
                  <a:pt x="738875" y="201927"/>
                </a:lnTo>
                <a:lnTo>
                  <a:pt x="737389" y="187122"/>
                </a:lnTo>
                <a:lnTo>
                  <a:pt x="737037" y="171791"/>
                </a:lnTo>
                <a:lnTo>
                  <a:pt x="736361" y="156606"/>
                </a:lnTo>
                <a:lnTo>
                  <a:pt x="736310" y="156021"/>
                </a:lnTo>
                <a:lnTo>
                  <a:pt x="735942" y="155475"/>
                </a:lnTo>
                <a:lnTo>
                  <a:pt x="735776" y="154891"/>
                </a:lnTo>
                <a:lnTo>
                  <a:pt x="719129" y="110059"/>
                </a:lnTo>
                <a:lnTo>
                  <a:pt x="709860" y="95430"/>
                </a:lnTo>
                <a:lnTo>
                  <a:pt x="362193" y="95430"/>
                </a:lnTo>
                <a:lnTo>
                  <a:pt x="333442" y="77075"/>
                </a:lnTo>
                <a:lnTo>
                  <a:pt x="307529" y="65572"/>
                </a:lnTo>
                <a:lnTo>
                  <a:pt x="281326" y="59850"/>
                </a:lnTo>
                <a:lnTo>
                  <a:pt x="251703" y="58841"/>
                </a:lnTo>
                <a:close/>
              </a:path>
              <a:path w="814070" h="514350">
                <a:moveTo>
                  <a:pt x="805975" y="393372"/>
                </a:moveTo>
                <a:lnTo>
                  <a:pt x="581408" y="393372"/>
                </a:lnTo>
                <a:lnTo>
                  <a:pt x="590387" y="396343"/>
                </a:lnTo>
                <a:lnTo>
                  <a:pt x="593752" y="400712"/>
                </a:lnTo>
                <a:lnTo>
                  <a:pt x="597524" y="403786"/>
                </a:lnTo>
                <a:lnTo>
                  <a:pt x="594425" y="407608"/>
                </a:lnTo>
                <a:lnTo>
                  <a:pt x="591568" y="414466"/>
                </a:lnTo>
                <a:lnTo>
                  <a:pt x="577336" y="415555"/>
                </a:lnTo>
                <a:lnTo>
                  <a:pt x="566422" y="416019"/>
                </a:lnTo>
                <a:lnTo>
                  <a:pt x="796012" y="416019"/>
                </a:lnTo>
                <a:lnTo>
                  <a:pt x="803696" y="401068"/>
                </a:lnTo>
                <a:lnTo>
                  <a:pt x="805975" y="393372"/>
                </a:lnTo>
                <a:close/>
              </a:path>
              <a:path w="814070" h="514350">
                <a:moveTo>
                  <a:pt x="809735" y="327886"/>
                </a:moveTo>
                <a:lnTo>
                  <a:pt x="566788" y="327886"/>
                </a:lnTo>
                <a:lnTo>
                  <a:pt x="575575" y="329684"/>
                </a:lnTo>
                <a:lnTo>
                  <a:pt x="583777" y="333116"/>
                </a:lnTo>
                <a:lnTo>
                  <a:pt x="590323" y="337923"/>
                </a:lnTo>
                <a:lnTo>
                  <a:pt x="593351" y="343595"/>
                </a:lnTo>
                <a:lnTo>
                  <a:pt x="594369" y="350382"/>
                </a:lnTo>
                <a:lnTo>
                  <a:pt x="594436" y="352981"/>
                </a:lnTo>
                <a:lnTo>
                  <a:pt x="594040" y="359844"/>
                </a:lnTo>
                <a:lnTo>
                  <a:pt x="592089" y="367273"/>
                </a:lnTo>
                <a:lnTo>
                  <a:pt x="588016" y="374154"/>
                </a:lnTo>
                <a:lnTo>
                  <a:pt x="582184" y="380610"/>
                </a:lnTo>
                <a:lnTo>
                  <a:pt x="575260" y="387220"/>
                </a:lnTo>
                <a:lnTo>
                  <a:pt x="567908" y="394565"/>
                </a:lnTo>
                <a:lnTo>
                  <a:pt x="575845" y="394565"/>
                </a:lnTo>
                <a:lnTo>
                  <a:pt x="581408" y="393372"/>
                </a:lnTo>
                <a:lnTo>
                  <a:pt x="805975" y="393372"/>
                </a:lnTo>
                <a:lnTo>
                  <a:pt x="806625" y="391176"/>
                </a:lnTo>
                <a:lnTo>
                  <a:pt x="809228" y="380610"/>
                </a:lnTo>
                <a:lnTo>
                  <a:pt x="811402" y="371034"/>
                </a:lnTo>
                <a:lnTo>
                  <a:pt x="813740" y="361063"/>
                </a:lnTo>
                <a:lnTo>
                  <a:pt x="813767" y="339117"/>
                </a:lnTo>
                <a:lnTo>
                  <a:pt x="809735" y="327886"/>
                </a:lnTo>
                <a:close/>
              </a:path>
              <a:path w="814070" h="514350">
                <a:moveTo>
                  <a:pt x="570626" y="348287"/>
                </a:moveTo>
                <a:lnTo>
                  <a:pt x="565342" y="351233"/>
                </a:lnTo>
                <a:lnTo>
                  <a:pt x="560135" y="354319"/>
                </a:lnTo>
                <a:lnTo>
                  <a:pt x="550407" y="359272"/>
                </a:lnTo>
                <a:lnTo>
                  <a:pt x="545861" y="361063"/>
                </a:lnTo>
                <a:lnTo>
                  <a:pt x="541403" y="363044"/>
                </a:lnTo>
                <a:lnTo>
                  <a:pt x="567548" y="363044"/>
                </a:lnTo>
                <a:lnTo>
                  <a:pt x="567781" y="362752"/>
                </a:lnTo>
                <a:lnTo>
                  <a:pt x="568429" y="354903"/>
                </a:lnTo>
                <a:lnTo>
                  <a:pt x="570626" y="348287"/>
                </a:lnTo>
                <a:close/>
              </a:path>
              <a:path w="814070" h="514350">
                <a:moveTo>
                  <a:pt x="739185" y="202961"/>
                </a:moveTo>
                <a:lnTo>
                  <a:pt x="455868" y="202961"/>
                </a:lnTo>
                <a:lnTo>
                  <a:pt x="485585" y="208195"/>
                </a:lnTo>
                <a:lnTo>
                  <a:pt x="508296" y="223315"/>
                </a:lnTo>
                <a:lnTo>
                  <a:pt x="522807" y="247080"/>
                </a:lnTo>
                <a:lnTo>
                  <a:pt x="527834" y="277675"/>
                </a:lnTo>
                <a:lnTo>
                  <a:pt x="527894" y="278454"/>
                </a:lnTo>
                <a:lnTo>
                  <a:pt x="522846" y="309477"/>
                </a:lnTo>
                <a:lnTo>
                  <a:pt x="508369" y="333409"/>
                </a:lnTo>
                <a:lnTo>
                  <a:pt x="485764" y="348701"/>
                </a:lnTo>
                <a:lnTo>
                  <a:pt x="456300" y="354014"/>
                </a:lnTo>
                <a:lnTo>
                  <a:pt x="536836" y="354014"/>
                </a:lnTo>
                <a:lnTo>
                  <a:pt x="534393" y="350382"/>
                </a:lnTo>
                <a:lnTo>
                  <a:pt x="536145" y="348071"/>
                </a:lnTo>
                <a:lnTo>
                  <a:pt x="541036" y="341708"/>
                </a:lnTo>
                <a:lnTo>
                  <a:pt x="546458" y="335468"/>
                </a:lnTo>
                <a:lnTo>
                  <a:pt x="552308" y="330506"/>
                </a:lnTo>
                <a:lnTo>
                  <a:pt x="558484" y="327979"/>
                </a:lnTo>
                <a:lnTo>
                  <a:pt x="566788" y="327886"/>
                </a:lnTo>
                <a:lnTo>
                  <a:pt x="809735" y="327886"/>
                </a:lnTo>
                <a:lnTo>
                  <a:pt x="806484" y="318831"/>
                </a:lnTo>
                <a:lnTo>
                  <a:pt x="791586" y="278454"/>
                </a:lnTo>
                <a:lnTo>
                  <a:pt x="762132" y="237471"/>
                </a:lnTo>
                <a:lnTo>
                  <a:pt x="751106" y="227177"/>
                </a:lnTo>
                <a:lnTo>
                  <a:pt x="742952" y="215534"/>
                </a:lnTo>
                <a:lnTo>
                  <a:pt x="739185" y="202961"/>
                </a:lnTo>
                <a:close/>
              </a:path>
              <a:path w="814070" h="514350">
                <a:moveTo>
                  <a:pt x="386960" y="287836"/>
                </a:moveTo>
                <a:lnTo>
                  <a:pt x="357326" y="287836"/>
                </a:lnTo>
                <a:lnTo>
                  <a:pt x="365406" y="289575"/>
                </a:lnTo>
                <a:lnTo>
                  <a:pt x="372110" y="294349"/>
                </a:lnTo>
                <a:lnTo>
                  <a:pt x="374919" y="300631"/>
                </a:lnTo>
                <a:lnTo>
                  <a:pt x="374793" y="307964"/>
                </a:lnTo>
                <a:lnTo>
                  <a:pt x="372696" y="315889"/>
                </a:lnTo>
                <a:lnTo>
                  <a:pt x="356027" y="339445"/>
                </a:lnTo>
                <a:lnTo>
                  <a:pt x="329503" y="352289"/>
                </a:lnTo>
                <a:lnTo>
                  <a:pt x="299094" y="352981"/>
                </a:lnTo>
                <a:lnTo>
                  <a:pt x="450784" y="352981"/>
                </a:lnTo>
                <a:lnTo>
                  <a:pt x="426908" y="348508"/>
                </a:lnTo>
                <a:lnTo>
                  <a:pt x="404492" y="333094"/>
                </a:lnTo>
                <a:lnTo>
                  <a:pt x="390251" y="309055"/>
                </a:lnTo>
                <a:lnTo>
                  <a:pt x="386960" y="287836"/>
                </a:lnTo>
                <a:close/>
              </a:path>
              <a:path w="814070" h="514350">
                <a:moveTo>
                  <a:pt x="317153" y="233642"/>
                </a:moveTo>
                <a:lnTo>
                  <a:pt x="282436" y="265537"/>
                </a:lnTo>
                <a:lnTo>
                  <a:pt x="281891" y="283364"/>
                </a:lnTo>
                <a:lnTo>
                  <a:pt x="281243" y="287708"/>
                </a:lnTo>
                <a:lnTo>
                  <a:pt x="306059" y="321985"/>
                </a:lnTo>
                <a:lnTo>
                  <a:pt x="317962" y="322610"/>
                </a:lnTo>
                <a:lnTo>
                  <a:pt x="328111" y="319758"/>
                </a:lnTo>
                <a:lnTo>
                  <a:pt x="336258" y="313164"/>
                </a:lnTo>
                <a:lnTo>
                  <a:pt x="342153" y="302567"/>
                </a:lnTo>
                <a:lnTo>
                  <a:pt x="345875" y="295032"/>
                </a:lnTo>
                <a:lnTo>
                  <a:pt x="350874" y="289889"/>
                </a:lnTo>
                <a:lnTo>
                  <a:pt x="357326" y="287836"/>
                </a:lnTo>
                <a:lnTo>
                  <a:pt x="386960" y="287836"/>
                </a:lnTo>
                <a:lnTo>
                  <a:pt x="385383" y="277675"/>
                </a:lnTo>
                <a:lnTo>
                  <a:pt x="387526" y="264721"/>
                </a:lnTo>
                <a:lnTo>
                  <a:pt x="361038" y="264721"/>
                </a:lnTo>
                <a:lnTo>
                  <a:pt x="347995" y="261025"/>
                </a:lnTo>
                <a:lnTo>
                  <a:pt x="344985" y="256148"/>
                </a:lnTo>
                <a:lnTo>
                  <a:pt x="337093" y="245152"/>
                </a:lnTo>
                <a:lnTo>
                  <a:pt x="328002" y="237225"/>
                </a:lnTo>
                <a:lnTo>
                  <a:pt x="317153" y="233642"/>
                </a:lnTo>
                <a:close/>
              </a:path>
              <a:path w="814070" h="514350">
                <a:moveTo>
                  <a:pt x="452752" y="203532"/>
                </a:moveTo>
                <a:lnTo>
                  <a:pt x="307812" y="203532"/>
                </a:lnTo>
                <a:lnTo>
                  <a:pt x="329291" y="204522"/>
                </a:lnTo>
                <a:lnTo>
                  <a:pt x="348930" y="211951"/>
                </a:lnTo>
                <a:lnTo>
                  <a:pt x="364199" y="224586"/>
                </a:lnTo>
                <a:lnTo>
                  <a:pt x="372569" y="241200"/>
                </a:lnTo>
                <a:lnTo>
                  <a:pt x="374027" y="247725"/>
                </a:lnTo>
                <a:lnTo>
                  <a:pt x="370563" y="259412"/>
                </a:lnTo>
                <a:lnTo>
                  <a:pt x="361038" y="264721"/>
                </a:lnTo>
                <a:lnTo>
                  <a:pt x="387526" y="264721"/>
                </a:lnTo>
                <a:lnTo>
                  <a:pt x="390492" y="246793"/>
                </a:lnTo>
                <a:lnTo>
                  <a:pt x="404662" y="223282"/>
                </a:lnTo>
                <a:lnTo>
                  <a:pt x="426814" y="208289"/>
                </a:lnTo>
                <a:lnTo>
                  <a:pt x="452752" y="203532"/>
                </a:lnTo>
                <a:close/>
              </a:path>
              <a:path w="814070" h="514350">
                <a:moveTo>
                  <a:pt x="533142" y="0"/>
                </a:moveTo>
                <a:lnTo>
                  <a:pt x="487726" y="5113"/>
                </a:lnTo>
                <a:lnTo>
                  <a:pt x="445747" y="20623"/>
                </a:lnTo>
                <a:lnTo>
                  <a:pt x="407389" y="46336"/>
                </a:lnTo>
                <a:lnTo>
                  <a:pt x="372836" y="82057"/>
                </a:lnTo>
                <a:lnTo>
                  <a:pt x="362193" y="95430"/>
                </a:lnTo>
                <a:lnTo>
                  <a:pt x="709860" y="95430"/>
                </a:lnTo>
                <a:lnTo>
                  <a:pt x="664405" y="42327"/>
                </a:lnTo>
                <a:lnTo>
                  <a:pt x="626540" y="19919"/>
                </a:lnTo>
                <a:lnTo>
                  <a:pt x="581814" y="5476"/>
                </a:lnTo>
                <a:lnTo>
                  <a:pt x="533142" y="0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5">
            <a:extLst>
              <a:ext uri="{FF2B5EF4-FFF2-40B4-BE49-F238E27FC236}">
                <a16:creationId xmlns:a16="http://schemas.microsoft.com/office/drawing/2014/main" id="{DD1F018E-81F7-4D85-BDBD-0EFAAAA2B963}"/>
              </a:ext>
            </a:extLst>
          </p:cNvPr>
          <p:cNvSpPr/>
          <p:nvPr/>
        </p:nvSpPr>
        <p:spPr>
          <a:xfrm>
            <a:off x="7918354" y="3568825"/>
            <a:ext cx="154304" cy="883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6">
            <a:extLst>
              <a:ext uri="{FF2B5EF4-FFF2-40B4-BE49-F238E27FC236}">
                <a16:creationId xmlns:a16="http://schemas.microsoft.com/office/drawing/2014/main" id="{D9A1B34D-E4C4-4D91-913D-D6059FC0AEF3}"/>
              </a:ext>
            </a:extLst>
          </p:cNvPr>
          <p:cNvSpPr/>
          <p:nvPr/>
        </p:nvSpPr>
        <p:spPr>
          <a:xfrm>
            <a:off x="8112836" y="3652700"/>
            <a:ext cx="100799" cy="901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7">
            <a:extLst>
              <a:ext uri="{FF2B5EF4-FFF2-40B4-BE49-F238E27FC236}">
                <a16:creationId xmlns:a16="http://schemas.microsoft.com/office/drawing/2014/main" id="{A3233172-6B80-4989-9649-A6BE77916E95}"/>
              </a:ext>
            </a:extLst>
          </p:cNvPr>
          <p:cNvSpPr/>
          <p:nvPr/>
        </p:nvSpPr>
        <p:spPr>
          <a:xfrm>
            <a:off x="7748387" y="3672926"/>
            <a:ext cx="494665" cy="487045"/>
          </a:xfrm>
          <a:custGeom>
            <a:avLst/>
            <a:gdLst/>
            <a:ahLst/>
            <a:cxnLst/>
            <a:rect l="l" t="t" r="r" b="b"/>
            <a:pathLst>
              <a:path w="494664" h="487045">
                <a:moveTo>
                  <a:pt x="249635" y="0"/>
                </a:moveTo>
                <a:lnTo>
                  <a:pt x="189869" y="6729"/>
                </a:lnTo>
                <a:lnTo>
                  <a:pt x="152108" y="18677"/>
                </a:lnTo>
                <a:lnTo>
                  <a:pt x="116876" y="36591"/>
                </a:lnTo>
                <a:lnTo>
                  <a:pt x="84249" y="60548"/>
                </a:lnTo>
                <a:lnTo>
                  <a:pt x="55973" y="89062"/>
                </a:lnTo>
                <a:lnTo>
                  <a:pt x="33339" y="120866"/>
                </a:lnTo>
                <a:lnTo>
                  <a:pt x="16313" y="155910"/>
                </a:lnTo>
                <a:lnTo>
                  <a:pt x="4861" y="194139"/>
                </a:lnTo>
                <a:lnTo>
                  <a:pt x="0" y="245004"/>
                </a:lnTo>
                <a:lnTo>
                  <a:pt x="822" y="262122"/>
                </a:lnTo>
                <a:lnTo>
                  <a:pt x="15132" y="327646"/>
                </a:lnTo>
                <a:lnTo>
                  <a:pt x="47368" y="386569"/>
                </a:lnTo>
                <a:lnTo>
                  <a:pt x="74859" y="417943"/>
                </a:lnTo>
                <a:lnTo>
                  <a:pt x="106402" y="443626"/>
                </a:lnTo>
                <a:lnTo>
                  <a:pt x="141953" y="463634"/>
                </a:lnTo>
                <a:lnTo>
                  <a:pt x="181467" y="477984"/>
                </a:lnTo>
                <a:lnTo>
                  <a:pt x="229981" y="485998"/>
                </a:lnTo>
                <a:lnTo>
                  <a:pt x="230870" y="486036"/>
                </a:lnTo>
                <a:lnTo>
                  <a:pt x="231746" y="486379"/>
                </a:lnTo>
                <a:lnTo>
                  <a:pt x="232623" y="486569"/>
                </a:lnTo>
                <a:lnTo>
                  <a:pt x="261045" y="486569"/>
                </a:lnTo>
                <a:lnTo>
                  <a:pt x="264398" y="486188"/>
                </a:lnTo>
                <a:lnTo>
                  <a:pt x="267738" y="485756"/>
                </a:lnTo>
                <a:lnTo>
                  <a:pt x="271078" y="485439"/>
                </a:lnTo>
                <a:lnTo>
                  <a:pt x="336864" y="470126"/>
                </a:lnTo>
                <a:lnTo>
                  <a:pt x="395716" y="437496"/>
                </a:lnTo>
                <a:lnTo>
                  <a:pt x="428433" y="408533"/>
                </a:lnTo>
                <a:lnTo>
                  <a:pt x="454735" y="375432"/>
                </a:lnTo>
                <a:lnTo>
                  <a:pt x="474628" y="338234"/>
                </a:lnTo>
                <a:lnTo>
                  <a:pt x="484399" y="308363"/>
                </a:lnTo>
                <a:lnTo>
                  <a:pt x="421624" y="308363"/>
                </a:lnTo>
                <a:lnTo>
                  <a:pt x="246313" y="243110"/>
                </a:lnTo>
                <a:lnTo>
                  <a:pt x="246313" y="61526"/>
                </a:lnTo>
                <a:lnTo>
                  <a:pt x="410155" y="61500"/>
                </a:lnTo>
                <a:lnTo>
                  <a:pt x="385985" y="42014"/>
                </a:lnTo>
                <a:lnTo>
                  <a:pt x="348846" y="21681"/>
                </a:lnTo>
                <a:lnTo>
                  <a:pt x="307476" y="7538"/>
                </a:lnTo>
                <a:lnTo>
                  <a:pt x="288360" y="3469"/>
                </a:lnTo>
                <a:lnTo>
                  <a:pt x="269070" y="945"/>
                </a:lnTo>
                <a:lnTo>
                  <a:pt x="249635" y="0"/>
                </a:lnTo>
                <a:close/>
              </a:path>
              <a:path w="494664" h="487045">
                <a:moveTo>
                  <a:pt x="410155" y="61500"/>
                </a:moveTo>
                <a:lnTo>
                  <a:pt x="249437" y="61500"/>
                </a:lnTo>
                <a:lnTo>
                  <a:pt x="252549" y="61551"/>
                </a:lnTo>
                <a:lnTo>
                  <a:pt x="261845" y="61945"/>
                </a:lnTo>
                <a:lnTo>
                  <a:pt x="315431" y="74328"/>
                </a:lnTo>
                <a:lnTo>
                  <a:pt x="352669" y="94112"/>
                </a:lnTo>
                <a:lnTo>
                  <a:pt x="384326" y="121562"/>
                </a:lnTo>
                <a:lnTo>
                  <a:pt x="409000" y="155518"/>
                </a:lnTo>
                <a:lnTo>
                  <a:pt x="424727" y="192836"/>
                </a:lnTo>
                <a:lnTo>
                  <a:pt x="431689" y="234772"/>
                </a:lnTo>
                <a:lnTo>
                  <a:pt x="431776" y="245004"/>
                </a:lnTo>
                <a:lnTo>
                  <a:pt x="430223" y="275289"/>
                </a:lnTo>
                <a:lnTo>
                  <a:pt x="426706" y="295277"/>
                </a:lnTo>
                <a:lnTo>
                  <a:pt x="423209" y="305495"/>
                </a:lnTo>
                <a:lnTo>
                  <a:pt x="421624" y="308363"/>
                </a:lnTo>
                <a:lnTo>
                  <a:pt x="484399" y="308363"/>
                </a:lnTo>
                <a:lnTo>
                  <a:pt x="488121" y="296984"/>
                </a:lnTo>
                <a:lnTo>
                  <a:pt x="491509" y="279585"/>
                </a:lnTo>
                <a:lnTo>
                  <a:pt x="493476" y="262065"/>
                </a:lnTo>
                <a:lnTo>
                  <a:pt x="494082" y="245004"/>
                </a:lnTo>
                <a:lnTo>
                  <a:pt x="494055" y="243110"/>
                </a:lnTo>
                <a:lnTo>
                  <a:pt x="488796" y="192836"/>
                </a:lnTo>
                <a:lnTo>
                  <a:pt x="465793" y="130031"/>
                </a:lnTo>
                <a:lnTo>
                  <a:pt x="418851" y="68512"/>
                </a:lnTo>
                <a:lnTo>
                  <a:pt x="410155" y="61500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8">
            <a:extLst>
              <a:ext uri="{FF2B5EF4-FFF2-40B4-BE49-F238E27FC236}">
                <a16:creationId xmlns:a16="http://schemas.microsoft.com/office/drawing/2014/main" id="{468823E5-CA1D-4812-84FF-3FE9E71F8575}"/>
              </a:ext>
            </a:extLst>
          </p:cNvPr>
          <p:cNvSpPr/>
          <p:nvPr/>
        </p:nvSpPr>
        <p:spPr>
          <a:xfrm>
            <a:off x="5214931" y="3961329"/>
            <a:ext cx="171564" cy="2092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9">
            <a:extLst>
              <a:ext uri="{FF2B5EF4-FFF2-40B4-BE49-F238E27FC236}">
                <a16:creationId xmlns:a16="http://schemas.microsoft.com/office/drawing/2014/main" id="{8350215D-5795-48FE-9CC3-1E0FA4E1946E}"/>
              </a:ext>
            </a:extLst>
          </p:cNvPr>
          <p:cNvSpPr/>
          <p:nvPr/>
        </p:nvSpPr>
        <p:spPr>
          <a:xfrm>
            <a:off x="5039144" y="3512679"/>
            <a:ext cx="525145" cy="537210"/>
          </a:xfrm>
          <a:custGeom>
            <a:avLst/>
            <a:gdLst/>
            <a:ahLst/>
            <a:cxnLst/>
            <a:rect l="l" t="t" r="r" b="b"/>
            <a:pathLst>
              <a:path w="525144" h="537209">
                <a:moveTo>
                  <a:pt x="262445" y="0"/>
                </a:moveTo>
                <a:lnTo>
                  <a:pt x="215270" y="4327"/>
                </a:lnTo>
                <a:lnTo>
                  <a:pt x="170869" y="16802"/>
                </a:lnTo>
                <a:lnTo>
                  <a:pt x="129984" y="36667"/>
                </a:lnTo>
                <a:lnTo>
                  <a:pt x="93355" y="63163"/>
                </a:lnTo>
                <a:lnTo>
                  <a:pt x="61723" y="95531"/>
                </a:lnTo>
                <a:lnTo>
                  <a:pt x="35831" y="133013"/>
                </a:lnTo>
                <a:lnTo>
                  <a:pt x="16419" y="174850"/>
                </a:lnTo>
                <a:lnTo>
                  <a:pt x="4228" y="220283"/>
                </a:lnTo>
                <a:lnTo>
                  <a:pt x="0" y="268554"/>
                </a:lnTo>
                <a:lnTo>
                  <a:pt x="4228" y="316828"/>
                </a:lnTo>
                <a:lnTo>
                  <a:pt x="16419" y="362263"/>
                </a:lnTo>
                <a:lnTo>
                  <a:pt x="35831" y="404100"/>
                </a:lnTo>
                <a:lnTo>
                  <a:pt x="61723" y="441582"/>
                </a:lnTo>
                <a:lnTo>
                  <a:pt x="93355" y="473949"/>
                </a:lnTo>
                <a:lnTo>
                  <a:pt x="129984" y="500443"/>
                </a:lnTo>
                <a:lnTo>
                  <a:pt x="170869" y="520307"/>
                </a:lnTo>
                <a:lnTo>
                  <a:pt x="215270" y="532781"/>
                </a:lnTo>
                <a:lnTo>
                  <a:pt x="262445" y="537108"/>
                </a:lnTo>
                <a:lnTo>
                  <a:pt x="309620" y="532781"/>
                </a:lnTo>
                <a:lnTo>
                  <a:pt x="354021" y="520307"/>
                </a:lnTo>
                <a:lnTo>
                  <a:pt x="394906" y="500443"/>
                </a:lnTo>
                <a:lnTo>
                  <a:pt x="431535" y="473949"/>
                </a:lnTo>
                <a:lnTo>
                  <a:pt x="463167" y="441582"/>
                </a:lnTo>
                <a:lnTo>
                  <a:pt x="489059" y="404100"/>
                </a:lnTo>
                <a:lnTo>
                  <a:pt x="500644" y="379133"/>
                </a:lnTo>
                <a:lnTo>
                  <a:pt x="171843" y="379133"/>
                </a:lnTo>
                <a:lnTo>
                  <a:pt x="171843" y="134289"/>
                </a:lnTo>
                <a:lnTo>
                  <a:pt x="489651" y="134289"/>
                </a:lnTo>
                <a:lnTo>
                  <a:pt x="489059" y="133013"/>
                </a:lnTo>
                <a:lnTo>
                  <a:pt x="463167" y="95531"/>
                </a:lnTo>
                <a:lnTo>
                  <a:pt x="431535" y="63163"/>
                </a:lnTo>
                <a:lnTo>
                  <a:pt x="394906" y="36667"/>
                </a:lnTo>
                <a:lnTo>
                  <a:pt x="354021" y="16802"/>
                </a:lnTo>
                <a:lnTo>
                  <a:pt x="309620" y="4327"/>
                </a:lnTo>
                <a:lnTo>
                  <a:pt x="262445" y="0"/>
                </a:lnTo>
                <a:close/>
              </a:path>
              <a:path w="525144" h="537209">
                <a:moveTo>
                  <a:pt x="236016" y="276910"/>
                </a:moveTo>
                <a:lnTo>
                  <a:pt x="216649" y="276910"/>
                </a:lnTo>
                <a:lnTo>
                  <a:pt x="216649" y="379133"/>
                </a:lnTo>
                <a:lnTo>
                  <a:pt x="317728" y="379133"/>
                </a:lnTo>
                <a:lnTo>
                  <a:pt x="285356" y="325843"/>
                </a:lnTo>
                <a:lnTo>
                  <a:pt x="261747" y="289864"/>
                </a:lnTo>
                <a:lnTo>
                  <a:pt x="236016" y="276910"/>
                </a:lnTo>
                <a:close/>
              </a:path>
              <a:path w="525144" h="537209">
                <a:moveTo>
                  <a:pt x="489651" y="134289"/>
                </a:moveTo>
                <a:lnTo>
                  <a:pt x="266128" y="134289"/>
                </a:lnTo>
                <a:lnTo>
                  <a:pt x="282697" y="134703"/>
                </a:lnTo>
                <a:lnTo>
                  <a:pt x="296835" y="135943"/>
                </a:lnTo>
                <a:lnTo>
                  <a:pt x="332324" y="150055"/>
                </a:lnTo>
                <a:lnTo>
                  <a:pt x="352694" y="192379"/>
                </a:lnTo>
                <a:lnTo>
                  <a:pt x="353301" y="202933"/>
                </a:lnTo>
                <a:lnTo>
                  <a:pt x="352382" y="216113"/>
                </a:lnTo>
                <a:lnTo>
                  <a:pt x="330369" y="256588"/>
                </a:lnTo>
                <a:lnTo>
                  <a:pt x="294728" y="271068"/>
                </a:lnTo>
                <a:lnTo>
                  <a:pt x="301677" y="275861"/>
                </a:lnTo>
                <a:lnTo>
                  <a:pt x="329822" y="307149"/>
                </a:lnTo>
                <a:lnTo>
                  <a:pt x="371309" y="379133"/>
                </a:lnTo>
                <a:lnTo>
                  <a:pt x="500644" y="379133"/>
                </a:lnTo>
                <a:lnTo>
                  <a:pt x="508471" y="362263"/>
                </a:lnTo>
                <a:lnTo>
                  <a:pt x="520662" y="316828"/>
                </a:lnTo>
                <a:lnTo>
                  <a:pt x="524891" y="268554"/>
                </a:lnTo>
                <a:lnTo>
                  <a:pt x="520662" y="220283"/>
                </a:lnTo>
                <a:lnTo>
                  <a:pt x="508471" y="174850"/>
                </a:lnTo>
                <a:lnTo>
                  <a:pt x="489651" y="134289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0">
            <a:extLst>
              <a:ext uri="{FF2B5EF4-FFF2-40B4-BE49-F238E27FC236}">
                <a16:creationId xmlns:a16="http://schemas.microsoft.com/office/drawing/2014/main" id="{F433DB1E-A039-4784-B9B3-A818F548710F}"/>
              </a:ext>
            </a:extLst>
          </p:cNvPr>
          <p:cNvSpPr/>
          <p:nvPr/>
        </p:nvSpPr>
        <p:spPr>
          <a:xfrm>
            <a:off x="5255793" y="3688387"/>
            <a:ext cx="90805" cy="62230"/>
          </a:xfrm>
          <a:custGeom>
            <a:avLst/>
            <a:gdLst/>
            <a:ahLst/>
            <a:cxnLst/>
            <a:rect l="l" t="t" r="r" b="b"/>
            <a:pathLst>
              <a:path w="90805" h="62229">
                <a:moveTo>
                  <a:pt x="34950" y="0"/>
                </a:moveTo>
                <a:lnTo>
                  <a:pt x="0" y="0"/>
                </a:lnTo>
                <a:lnTo>
                  <a:pt x="0" y="62128"/>
                </a:lnTo>
                <a:lnTo>
                  <a:pt x="33134" y="62128"/>
                </a:lnTo>
                <a:lnTo>
                  <a:pt x="47738" y="61940"/>
                </a:lnTo>
                <a:lnTo>
                  <a:pt x="88976" y="43878"/>
                </a:lnTo>
                <a:lnTo>
                  <a:pt x="90500" y="37744"/>
                </a:lnTo>
                <a:lnTo>
                  <a:pt x="90500" y="22161"/>
                </a:lnTo>
                <a:lnTo>
                  <a:pt x="56743" y="209"/>
                </a:lnTo>
                <a:lnTo>
                  <a:pt x="34950" y="0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21">
            <a:extLst>
              <a:ext uri="{FF2B5EF4-FFF2-40B4-BE49-F238E27FC236}">
                <a16:creationId xmlns:a16="http://schemas.microsoft.com/office/drawing/2014/main" id="{7182CF20-5066-4829-9EC6-CB17779EAFBB}"/>
              </a:ext>
            </a:extLst>
          </p:cNvPr>
          <p:cNvSpPr txBox="1"/>
          <p:nvPr/>
        </p:nvSpPr>
        <p:spPr>
          <a:xfrm>
            <a:off x="4442975" y="4342595"/>
            <a:ext cx="165884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365" marR="29591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Reduce</a:t>
            </a:r>
            <a:r>
              <a:rPr lang="en-GB" sz="12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d costs from fatal accidents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52" name="object 22">
            <a:extLst>
              <a:ext uri="{FF2B5EF4-FFF2-40B4-BE49-F238E27FC236}">
                <a16:creationId xmlns:a16="http://schemas.microsoft.com/office/drawing/2014/main" id="{A09A7DCF-724E-46AF-B914-5445808A0481}"/>
              </a:ext>
            </a:extLst>
          </p:cNvPr>
          <p:cNvSpPr txBox="1"/>
          <p:nvPr/>
        </p:nvSpPr>
        <p:spPr>
          <a:xfrm>
            <a:off x="5719594" y="4344981"/>
            <a:ext cx="206438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985" marR="381000" indent="36830" algn="ctr">
              <a:lnSpc>
                <a:spcPct val="100000"/>
              </a:lnSpc>
              <a:spcBef>
                <a:spcPts val="100"/>
              </a:spcBef>
            </a:pPr>
            <a:r>
              <a:rPr lang="en-GB" sz="12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CO2 emission savings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53" name="object 23">
            <a:extLst>
              <a:ext uri="{FF2B5EF4-FFF2-40B4-BE49-F238E27FC236}">
                <a16:creationId xmlns:a16="http://schemas.microsoft.com/office/drawing/2014/main" id="{E7096CB4-6C5C-453D-9B47-CB0433380C88}"/>
              </a:ext>
            </a:extLst>
          </p:cNvPr>
          <p:cNvSpPr txBox="1"/>
          <p:nvPr/>
        </p:nvSpPr>
        <p:spPr>
          <a:xfrm>
            <a:off x="6974532" y="4330845"/>
            <a:ext cx="20495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408305" indent="-63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Saves </a:t>
            </a:r>
            <a:r>
              <a:rPr lang="en-GB" sz="12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22 minutes on average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59A74D-C228-4C20-9AFD-F79566C63B13}"/>
              </a:ext>
            </a:extLst>
          </p:cNvPr>
          <p:cNvSpPr txBox="1"/>
          <p:nvPr/>
        </p:nvSpPr>
        <p:spPr>
          <a:xfrm>
            <a:off x="639519" y="4830052"/>
            <a:ext cx="3153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87%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of Gauteng residents think that Gautrain is a good idea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2FEAED-4969-474A-961D-EEEA7FE74119}"/>
              </a:ext>
            </a:extLst>
          </p:cNvPr>
          <p:cNvSpPr txBox="1"/>
          <p:nvPr/>
        </p:nvSpPr>
        <p:spPr>
          <a:xfrm>
            <a:off x="4040881" y="6669931"/>
            <a:ext cx="51031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Sources: GMA Market Segmentation Report; GMA Perceptions Survey; Hatch Calculations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28BA38-49BE-41FD-8428-F7C6BC94A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931" y="2032942"/>
            <a:ext cx="438950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6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Reinforcing Development Nodes</a:t>
            </a:r>
            <a:endParaRPr lang="en-US" sz="2800" b="1" dirty="0">
              <a:solidFill>
                <a:srgbClr val="00489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4DE885-3E32-4AA9-88FE-BFD33B3C5DDF}"/>
              </a:ext>
            </a:extLst>
          </p:cNvPr>
          <p:cNvSpPr/>
          <p:nvPr/>
        </p:nvSpPr>
        <p:spPr>
          <a:xfrm>
            <a:off x="8468142" y="0"/>
            <a:ext cx="437356" cy="905278"/>
          </a:xfrm>
          <a:prstGeom prst="rect">
            <a:avLst/>
          </a:prstGeom>
          <a:solidFill>
            <a:srgbClr val="9D8A56"/>
          </a:solidFill>
          <a:ln>
            <a:solidFill>
              <a:srgbClr val="9D8A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ject 29">
            <a:extLst>
              <a:ext uri="{FF2B5EF4-FFF2-40B4-BE49-F238E27FC236}">
                <a16:creationId xmlns:a16="http://schemas.microsoft.com/office/drawing/2014/main" id="{8E19D649-298C-46DC-B772-21BBD66D36B9}"/>
              </a:ext>
            </a:extLst>
          </p:cNvPr>
          <p:cNvSpPr/>
          <p:nvPr/>
        </p:nvSpPr>
        <p:spPr>
          <a:xfrm>
            <a:off x="8510531" y="798536"/>
            <a:ext cx="41403" cy="24749"/>
          </a:xfrm>
          <a:custGeom>
            <a:avLst/>
            <a:gdLst/>
            <a:ahLst/>
            <a:cxnLst/>
            <a:rect l="l" t="t" r="r" b="b"/>
            <a:pathLst>
              <a:path w="53339" h="31750">
                <a:moveTo>
                  <a:pt x="0" y="31749"/>
                </a:moveTo>
                <a:lnTo>
                  <a:pt x="53022" y="31749"/>
                </a:lnTo>
                <a:lnTo>
                  <a:pt x="53022" y="0"/>
                </a:lnTo>
                <a:lnTo>
                  <a:pt x="0" y="0"/>
                </a:lnTo>
                <a:lnTo>
                  <a:pt x="0" y="317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0">
            <a:extLst>
              <a:ext uri="{FF2B5EF4-FFF2-40B4-BE49-F238E27FC236}">
                <a16:creationId xmlns:a16="http://schemas.microsoft.com/office/drawing/2014/main" id="{73569F35-7587-4C98-AC7C-3E55AD23F73D}"/>
              </a:ext>
            </a:extLst>
          </p:cNvPr>
          <p:cNvSpPr/>
          <p:nvPr/>
        </p:nvSpPr>
        <p:spPr>
          <a:xfrm>
            <a:off x="8510531" y="788636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2994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1">
            <a:extLst>
              <a:ext uri="{FF2B5EF4-FFF2-40B4-BE49-F238E27FC236}">
                <a16:creationId xmlns:a16="http://schemas.microsoft.com/office/drawing/2014/main" id="{E6B50E7C-FAF4-458C-BE5B-1405E9DAEEC4}"/>
              </a:ext>
            </a:extLst>
          </p:cNvPr>
          <p:cNvSpPr/>
          <p:nvPr/>
        </p:nvSpPr>
        <p:spPr>
          <a:xfrm>
            <a:off x="8510531" y="767848"/>
            <a:ext cx="27109" cy="10890"/>
          </a:xfrm>
          <a:custGeom>
            <a:avLst/>
            <a:gdLst/>
            <a:ahLst/>
            <a:cxnLst/>
            <a:rect l="l" t="t" r="r" b="b"/>
            <a:pathLst>
              <a:path w="34925" h="13970">
                <a:moveTo>
                  <a:pt x="0" y="13970"/>
                </a:moveTo>
                <a:lnTo>
                  <a:pt x="34772" y="13970"/>
                </a:lnTo>
                <a:lnTo>
                  <a:pt x="34772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2">
            <a:extLst>
              <a:ext uri="{FF2B5EF4-FFF2-40B4-BE49-F238E27FC236}">
                <a16:creationId xmlns:a16="http://schemas.microsoft.com/office/drawing/2014/main" id="{741D389C-A38D-4C20-A05E-80D869D11FCC}"/>
              </a:ext>
            </a:extLst>
          </p:cNvPr>
          <p:cNvSpPr/>
          <p:nvPr/>
        </p:nvSpPr>
        <p:spPr>
          <a:xfrm>
            <a:off x="8510531" y="756957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2994" y="0"/>
                </a:lnTo>
              </a:path>
            </a:pathLst>
          </a:custGeom>
          <a:ln w="279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3">
            <a:extLst>
              <a:ext uri="{FF2B5EF4-FFF2-40B4-BE49-F238E27FC236}">
                <a16:creationId xmlns:a16="http://schemas.microsoft.com/office/drawing/2014/main" id="{8493C04F-06D9-43EC-906D-118B3D7704FA}"/>
              </a:ext>
            </a:extLst>
          </p:cNvPr>
          <p:cNvSpPr/>
          <p:nvPr/>
        </p:nvSpPr>
        <p:spPr>
          <a:xfrm>
            <a:off x="8510531" y="734188"/>
            <a:ext cx="27109" cy="11880"/>
          </a:xfrm>
          <a:custGeom>
            <a:avLst/>
            <a:gdLst/>
            <a:ahLst/>
            <a:cxnLst/>
            <a:rect l="l" t="t" r="r" b="b"/>
            <a:pathLst>
              <a:path w="34925" h="15240">
                <a:moveTo>
                  <a:pt x="0" y="15239"/>
                </a:moveTo>
                <a:lnTo>
                  <a:pt x="34772" y="15239"/>
                </a:lnTo>
                <a:lnTo>
                  <a:pt x="34772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4">
            <a:extLst>
              <a:ext uri="{FF2B5EF4-FFF2-40B4-BE49-F238E27FC236}">
                <a16:creationId xmlns:a16="http://schemas.microsoft.com/office/drawing/2014/main" id="{9537A422-C4B7-47A3-916C-2ECEB282BF9D}"/>
              </a:ext>
            </a:extLst>
          </p:cNvPr>
          <p:cNvSpPr/>
          <p:nvPr/>
        </p:nvSpPr>
        <p:spPr>
          <a:xfrm>
            <a:off x="8510531" y="723793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2994" y="0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5">
            <a:extLst>
              <a:ext uri="{FF2B5EF4-FFF2-40B4-BE49-F238E27FC236}">
                <a16:creationId xmlns:a16="http://schemas.microsoft.com/office/drawing/2014/main" id="{61D03B95-7F56-4732-99BC-19C526BE3321}"/>
              </a:ext>
            </a:extLst>
          </p:cNvPr>
          <p:cNvSpPr/>
          <p:nvPr/>
        </p:nvSpPr>
        <p:spPr>
          <a:xfrm>
            <a:off x="8510531" y="701518"/>
            <a:ext cx="26616" cy="11880"/>
          </a:xfrm>
          <a:custGeom>
            <a:avLst/>
            <a:gdLst/>
            <a:ahLst/>
            <a:cxnLst/>
            <a:rect l="l" t="t" r="r" b="b"/>
            <a:pathLst>
              <a:path w="34289" h="15240">
                <a:moveTo>
                  <a:pt x="0" y="15240"/>
                </a:moveTo>
                <a:lnTo>
                  <a:pt x="33896" y="15240"/>
                </a:lnTo>
                <a:lnTo>
                  <a:pt x="33896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6">
            <a:extLst>
              <a:ext uri="{FF2B5EF4-FFF2-40B4-BE49-F238E27FC236}">
                <a16:creationId xmlns:a16="http://schemas.microsoft.com/office/drawing/2014/main" id="{D36A3328-5A02-4F01-A49A-00A164BF66CF}"/>
              </a:ext>
            </a:extLst>
          </p:cNvPr>
          <p:cNvSpPr/>
          <p:nvPr/>
        </p:nvSpPr>
        <p:spPr>
          <a:xfrm>
            <a:off x="8510531" y="688154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2994" y="0"/>
                </a:lnTo>
              </a:path>
            </a:pathLst>
          </a:custGeom>
          <a:ln w="342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4B8E3EC0-DC49-42A4-8F06-D8B1BD6250D5}"/>
              </a:ext>
            </a:extLst>
          </p:cNvPr>
          <p:cNvSpPr/>
          <p:nvPr/>
        </p:nvSpPr>
        <p:spPr>
          <a:xfrm>
            <a:off x="8569905" y="798705"/>
            <a:ext cx="43867" cy="24749"/>
          </a:xfrm>
          <a:custGeom>
            <a:avLst/>
            <a:gdLst/>
            <a:ahLst/>
            <a:cxnLst/>
            <a:rect l="l" t="t" r="r" b="b"/>
            <a:pathLst>
              <a:path w="56514" h="31750">
                <a:moveTo>
                  <a:pt x="56502" y="0"/>
                </a:moveTo>
                <a:lnTo>
                  <a:pt x="0" y="0"/>
                </a:lnTo>
                <a:lnTo>
                  <a:pt x="0" y="31254"/>
                </a:lnTo>
                <a:lnTo>
                  <a:pt x="56502" y="31254"/>
                </a:lnTo>
                <a:lnTo>
                  <a:pt x="565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36510DF3-4EE4-4626-AE6A-FA874F8CD7F5}"/>
              </a:ext>
            </a:extLst>
          </p:cNvPr>
          <p:cNvSpPr/>
          <p:nvPr/>
        </p:nvSpPr>
        <p:spPr>
          <a:xfrm>
            <a:off x="8553718" y="767382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40">
                <a:moveTo>
                  <a:pt x="23456" y="0"/>
                </a:moveTo>
                <a:lnTo>
                  <a:pt x="0" y="0"/>
                </a:lnTo>
                <a:lnTo>
                  <a:pt x="0" y="15176"/>
                </a:lnTo>
                <a:lnTo>
                  <a:pt x="23456" y="15176"/>
                </a:lnTo>
                <a:lnTo>
                  <a:pt x="234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9">
            <a:extLst>
              <a:ext uri="{FF2B5EF4-FFF2-40B4-BE49-F238E27FC236}">
                <a16:creationId xmlns:a16="http://schemas.microsoft.com/office/drawing/2014/main" id="{0E9046E9-BEB7-4392-AD6C-1DC895A4244A}"/>
              </a:ext>
            </a:extLst>
          </p:cNvPr>
          <p:cNvSpPr/>
          <p:nvPr/>
        </p:nvSpPr>
        <p:spPr>
          <a:xfrm>
            <a:off x="8588122" y="767382"/>
            <a:ext cx="26123" cy="11880"/>
          </a:xfrm>
          <a:custGeom>
            <a:avLst/>
            <a:gdLst/>
            <a:ahLst/>
            <a:cxnLst/>
            <a:rect l="l" t="t" r="r" b="b"/>
            <a:pathLst>
              <a:path w="33654" h="15240">
                <a:moveTo>
                  <a:pt x="33032" y="0"/>
                </a:moveTo>
                <a:lnTo>
                  <a:pt x="0" y="0"/>
                </a:lnTo>
                <a:lnTo>
                  <a:pt x="0" y="15176"/>
                </a:lnTo>
                <a:lnTo>
                  <a:pt x="33032" y="15176"/>
                </a:lnTo>
                <a:lnTo>
                  <a:pt x="330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0">
            <a:extLst>
              <a:ext uri="{FF2B5EF4-FFF2-40B4-BE49-F238E27FC236}">
                <a16:creationId xmlns:a16="http://schemas.microsoft.com/office/drawing/2014/main" id="{C8D8C401-AEF0-46E5-BB79-3FC7E1702AC5}"/>
              </a:ext>
            </a:extLst>
          </p:cNvPr>
          <p:cNvSpPr/>
          <p:nvPr/>
        </p:nvSpPr>
        <p:spPr>
          <a:xfrm>
            <a:off x="8553718" y="733960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40">
                <a:moveTo>
                  <a:pt x="23456" y="0"/>
                </a:moveTo>
                <a:lnTo>
                  <a:pt x="0" y="0"/>
                </a:lnTo>
                <a:lnTo>
                  <a:pt x="0" y="15176"/>
                </a:lnTo>
                <a:lnTo>
                  <a:pt x="23456" y="15176"/>
                </a:lnTo>
                <a:lnTo>
                  <a:pt x="234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1">
            <a:extLst>
              <a:ext uri="{FF2B5EF4-FFF2-40B4-BE49-F238E27FC236}">
                <a16:creationId xmlns:a16="http://schemas.microsoft.com/office/drawing/2014/main" id="{CCC85F32-C561-4496-AF0E-AB9DB282DE3F}"/>
              </a:ext>
            </a:extLst>
          </p:cNvPr>
          <p:cNvSpPr/>
          <p:nvPr/>
        </p:nvSpPr>
        <p:spPr>
          <a:xfrm>
            <a:off x="8588122" y="733960"/>
            <a:ext cx="26123" cy="11880"/>
          </a:xfrm>
          <a:custGeom>
            <a:avLst/>
            <a:gdLst/>
            <a:ahLst/>
            <a:cxnLst/>
            <a:rect l="l" t="t" r="r" b="b"/>
            <a:pathLst>
              <a:path w="33654" h="15240">
                <a:moveTo>
                  <a:pt x="33032" y="0"/>
                </a:moveTo>
                <a:lnTo>
                  <a:pt x="0" y="0"/>
                </a:lnTo>
                <a:lnTo>
                  <a:pt x="0" y="15176"/>
                </a:lnTo>
                <a:lnTo>
                  <a:pt x="33032" y="15176"/>
                </a:lnTo>
                <a:lnTo>
                  <a:pt x="330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89331AC3-12E7-4103-B753-3D1ECC4622C8}"/>
              </a:ext>
            </a:extLst>
          </p:cNvPr>
          <p:cNvSpPr/>
          <p:nvPr/>
        </p:nvSpPr>
        <p:spPr>
          <a:xfrm>
            <a:off x="8553039" y="701589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40">
                <a:moveTo>
                  <a:pt x="23469" y="0"/>
                </a:moveTo>
                <a:lnTo>
                  <a:pt x="0" y="0"/>
                </a:lnTo>
                <a:lnTo>
                  <a:pt x="0" y="15176"/>
                </a:lnTo>
                <a:lnTo>
                  <a:pt x="23469" y="15176"/>
                </a:lnTo>
                <a:lnTo>
                  <a:pt x="23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3">
            <a:extLst>
              <a:ext uri="{FF2B5EF4-FFF2-40B4-BE49-F238E27FC236}">
                <a16:creationId xmlns:a16="http://schemas.microsoft.com/office/drawing/2014/main" id="{79856B87-10D9-455E-9EB0-2A1EF2084FA5}"/>
              </a:ext>
            </a:extLst>
          </p:cNvPr>
          <p:cNvSpPr/>
          <p:nvPr/>
        </p:nvSpPr>
        <p:spPr>
          <a:xfrm>
            <a:off x="8587451" y="701589"/>
            <a:ext cx="26616" cy="11880"/>
          </a:xfrm>
          <a:custGeom>
            <a:avLst/>
            <a:gdLst/>
            <a:ahLst/>
            <a:cxnLst/>
            <a:rect l="l" t="t" r="r" b="b"/>
            <a:pathLst>
              <a:path w="34289" h="15240">
                <a:moveTo>
                  <a:pt x="33896" y="0"/>
                </a:moveTo>
                <a:lnTo>
                  <a:pt x="0" y="0"/>
                </a:lnTo>
                <a:lnTo>
                  <a:pt x="0" y="15176"/>
                </a:lnTo>
                <a:lnTo>
                  <a:pt x="33896" y="15176"/>
                </a:lnTo>
                <a:lnTo>
                  <a:pt x="33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44">
            <a:extLst>
              <a:ext uri="{FF2B5EF4-FFF2-40B4-BE49-F238E27FC236}">
                <a16:creationId xmlns:a16="http://schemas.microsoft.com/office/drawing/2014/main" id="{5E1A1E77-1862-4F1C-8B39-2944D1D6EE8E}"/>
              </a:ext>
            </a:extLst>
          </p:cNvPr>
          <p:cNvSpPr/>
          <p:nvPr/>
        </p:nvSpPr>
        <p:spPr>
          <a:xfrm>
            <a:off x="8747366" y="573152"/>
            <a:ext cx="103507" cy="249969"/>
          </a:xfrm>
          <a:custGeom>
            <a:avLst/>
            <a:gdLst/>
            <a:ahLst/>
            <a:cxnLst/>
            <a:rect l="l" t="t" r="r" b="b"/>
            <a:pathLst>
              <a:path w="133350" h="320675">
                <a:moveTo>
                  <a:pt x="0" y="0"/>
                </a:moveTo>
                <a:lnTo>
                  <a:pt x="0" y="320598"/>
                </a:lnTo>
                <a:lnTo>
                  <a:pt x="53022" y="320598"/>
                </a:lnTo>
                <a:lnTo>
                  <a:pt x="53022" y="289344"/>
                </a:lnTo>
                <a:lnTo>
                  <a:pt x="132994" y="289344"/>
                </a:lnTo>
                <a:lnTo>
                  <a:pt x="132994" y="264337"/>
                </a:lnTo>
                <a:lnTo>
                  <a:pt x="34772" y="264337"/>
                </a:lnTo>
                <a:lnTo>
                  <a:pt x="34772" y="249161"/>
                </a:lnTo>
                <a:lnTo>
                  <a:pt x="132994" y="249161"/>
                </a:lnTo>
                <a:lnTo>
                  <a:pt x="132994" y="221475"/>
                </a:lnTo>
                <a:lnTo>
                  <a:pt x="34772" y="221475"/>
                </a:lnTo>
                <a:lnTo>
                  <a:pt x="34772" y="206298"/>
                </a:lnTo>
                <a:lnTo>
                  <a:pt x="132994" y="206298"/>
                </a:lnTo>
                <a:lnTo>
                  <a:pt x="132994" y="176110"/>
                </a:lnTo>
                <a:lnTo>
                  <a:pt x="33896" y="176110"/>
                </a:lnTo>
                <a:lnTo>
                  <a:pt x="33896" y="160934"/>
                </a:lnTo>
                <a:lnTo>
                  <a:pt x="132994" y="160934"/>
                </a:lnTo>
                <a:lnTo>
                  <a:pt x="132994" y="133248"/>
                </a:lnTo>
                <a:lnTo>
                  <a:pt x="34328" y="133248"/>
                </a:lnTo>
                <a:lnTo>
                  <a:pt x="34328" y="118071"/>
                </a:lnTo>
                <a:lnTo>
                  <a:pt x="132994" y="118071"/>
                </a:lnTo>
                <a:lnTo>
                  <a:pt x="132994" y="87884"/>
                </a:lnTo>
                <a:lnTo>
                  <a:pt x="33464" y="87884"/>
                </a:lnTo>
                <a:lnTo>
                  <a:pt x="33464" y="72707"/>
                </a:lnTo>
                <a:lnTo>
                  <a:pt x="132994" y="72707"/>
                </a:lnTo>
                <a:lnTo>
                  <a:pt x="132994" y="21437"/>
                </a:lnTo>
                <a:lnTo>
                  <a:pt x="0" y="0"/>
                </a:lnTo>
                <a:close/>
              </a:path>
              <a:path w="133350" h="320675">
                <a:moveTo>
                  <a:pt x="132994" y="289344"/>
                </a:moveTo>
                <a:lnTo>
                  <a:pt x="76492" y="289344"/>
                </a:lnTo>
                <a:lnTo>
                  <a:pt x="76492" y="320598"/>
                </a:lnTo>
                <a:lnTo>
                  <a:pt x="132994" y="320598"/>
                </a:lnTo>
                <a:lnTo>
                  <a:pt x="132994" y="289344"/>
                </a:lnTo>
                <a:close/>
              </a:path>
              <a:path w="133350" h="320675">
                <a:moveTo>
                  <a:pt x="79095" y="249161"/>
                </a:moveTo>
                <a:lnTo>
                  <a:pt x="55638" y="249161"/>
                </a:lnTo>
                <a:lnTo>
                  <a:pt x="55638" y="264337"/>
                </a:lnTo>
                <a:lnTo>
                  <a:pt x="79095" y="264337"/>
                </a:lnTo>
                <a:lnTo>
                  <a:pt x="79095" y="249161"/>
                </a:lnTo>
                <a:close/>
              </a:path>
              <a:path w="133350" h="320675">
                <a:moveTo>
                  <a:pt x="132994" y="249161"/>
                </a:moveTo>
                <a:lnTo>
                  <a:pt x="99961" y="249161"/>
                </a:lnTo>
                <a:lnTo>
                  <a:pt x="99961" y="264337"/>
                </a:lnTo>
                <a:lnTo>
                  <a:pt x="132994" y="264337"/>
                </a:lnTo>
                <a:lnTo>
                  <a:pt x="132994" y="249161"/>
                </a:lnTo>
                <a:close/>
              </a:path>
              <a:path w="133350" h="320675">
                <a:moveTo>
                  <a:pt x="79095" y="206298"/>
                </a:moveTo>
                <a:lnTo>
                  <a:pt x="55638" y="206298"/>
                </a:lnTo>
                <a:lnTo>
                  <a:pt x="55638" y="221475"/>
                </a:lnTo>
                <a:lnTo>
                  <a:pt x="79095" y="221475"/>
                </a:lnTo>
                <a:lnTo>
                  <a:pt x="79095" y="206298"/>
                </a:lnTo>
                <a:close/>
              </a:path>
              <a:path w="133350" h="320675">
                <a:moveTo>
                  <a:pt x="132994" y="206298"/>
                </a:moveTo>
                <a:lnTo>
                  <a:pt x="99961" y="206298"/>
                </a:lnTo>
                <a:lnTo>
                  <a:pt x="99961" y="221475"/>
                </a:lnTo>
                <a:lnTo>
                  <a:pt x="132994" y="221475"/>
                </a:lnTo>
                <a:lnTo>
                  <a:pt x="132994" y="206298"/>
                </a:lnTo>
                <a:close/>
              </a:path>
              <a:path w="133350" h="320675">
                <a:moveTo>
                  <a:pt x="78232" y="160934"/>
                </a:moveTo>
                <a:lnTo>
                  <a:pt x="54762" y="160934"/>
                </a:lnTo>
                <a:lnTo>
                  <a:pt x="54762" y="176110"/>
                </a:lnTo>
                <a:lnTo>
                  <a:pt x="78232" y="176110"/>
                </a:lnTo>
                <a:lnTo>
                  <a:pt x="78232" y="160934"/>
                </a:lnTo>
                <a:close/>
              </a:path>
              <a:path w="133350" h="320675">
                <a:moveTo>
                  <a:pt x="132994" y="160934"/>
                </a:moveTo>
                <a:lnTo>
                  <a:pt x="99098" y="160934"/>
                </a:lnTo>
                <a:lnTo>
                  <a:pt x="99098" y="176110"/>
                </a:lnTo>
                <a:lnTo>
                  <a:pt x="132994" y="176110"/>
                </a:lnTo>
                <a:lnTo>
                  <a:pt x="132994" y="160934"/>
                </a:lnTo>
                <a:close/>
              </a:path>
              <a:path w="133350" h="320675">
                <a:moveTo>
                  <a:pt x="78663" y="118071"/>
                </a:moveTo>
                <a:lnTo>
                  <a:pt x="55194" y="118071"/>
                </a:lnTo>
                <a:lnTo>
                  <a:pt x="55194" y="133248"/>
                </a:lnTo>
                <a:lnTo>
                  <a:pt x="78663" y="133248"/>
                </a:lnTo>
                <a:lnTo>
                  <a:pt x="78663" y="118071"/>
                </a:lnTo>
                <a:close/>
              </a:path>
              <a:path w="133350" h="320675">
                <a:moveTo>
                  <a:pt x="132994" y="118071"/>
                </a:moveTo>
                <a:lnTo>
                  <a:pt x="99529" y="118071"/>
                </a:lnTo>
                <a:lnTo>
                  <a:pt x="99529" y="133248"/>
                </a:lnTo>
                <a:lnTo>
                  <a:pt x="132994" y="133248"/>
                </a:lnTo>
                <a:lnTo>
                  <a:pt x="132994" y="118071"/>
                </a:lnTo>
                <a:close/>
              </a:path>
              <a:path w="133350" h="320675">
                <a:moveTo>
                  <a:pt x="77800" y="72707"/>
                </a:moveTo>
                <a:lnTo>
                  <a:pt x="54330" y="72707"/>
                </a:lnTo>
                <a:lnTo>
                  <a:pt x="54330" y="87884"/>
                </a:lnTo>
                <a:lnTo>
                  <a:pt x="77800" y="87884"/>
                </a:lnTo>
                <a:lnTo>
                  <a:pt x="77800" y="72707"/>
                </a:lnTo>
                <a:close/>
              </a:path>
              <a:path w="133350" h="320675">
                <a:moveTo>
                  <a:pt x="132994" y="72707"/>
                </a:moveTo>
                <a:lnTo>
                  <a:pt x="98666" y="72707"/>
                </a:lnTo>
                <a:lnTo>
                  <a:pt x="98666" y="87884"/>
                </a:lnTo>
                <a:lnTo>
                  <a:pt x="132994" y="87884"/>
                </a:lnTo>
                <a:lnTo>
                  <a:pt x="132994" y="727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45">
            <a:extLst>
              <a:ext uri="{FF2B5EF4-FFF2-40B4-BE49-F238E27FC236}">
                <a16:creationId xmlns:a16="http://schemas.microsoft.com/office/drawing/2014/main" id="{6CD1D6DB-80AD-43F7-9F6F-85C7B22FFFF2}"/>
              </a:ext>
            </a:extLst>
          </p:cNvPr>
          <p:cNvSpPr/>
          <p:nvPr/>
        </p:nvSpPr>
        <p:spPr>
          <a:xfrm>
            <a:off x="8629607" y="798316"/>
            <a:ext cx="41403" cy="24749"/>
          </a:xfrm>
          <a:custGeom>
            <a:avLst/>
            <a:gdLst/>
            <a:ahLst/>
            <a:cxnLst/>
            <a:rect l="l" t="t" r="r" b="b"/>
            <a:pathLst>
              <a:path w="53339" h="31750">
                <a:moveTo>
                  <a:pt x="0" y="31750"/>
                </a:moveTo>
                <a:lnTo>
                  <a:pt x="53121" y="31750"/>
                </a:lnTo>
                <a:lnTo>
                  <a:pt x="53121" y="0"/>
                </a:lnTo>
                <a:lnTo>
                  <a:pt x="0" y="0"/>
                </a:lnTo>
                <a:lnTo>
                  <a:pt x="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6">
            <a:extLst>
              <a:ext uri="{FF2B5EF4-FFF2-40B4-BE49-F238E27FC236}">
                <a16:creationId xmlns:a16="http://schemas.microsoft.com/office/drawing/2014/main" id="{1BD08713-B701-45CF-ABD4-0B4192CD2C80}"/>
              </a:ext>
            </a:extLst>
          </p:cNvPr>
          <p:cNvSpPr/>
          <p:nvPr/>
        </p:nvSpPr>
        <p:spPr>
          <a:xfrm>
            <a:off x="8629471" y="788912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2998" y="0"/>
                </a:lnTo>
              </a:path>
            </a:pathLst>
          </a:custGeom>
          <a:ln w="241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47">
            <a:extLst>
              <a:ext uri="{FF2B5EF4-FFF2-40B4-BE49-F238E27FC236}">
                <a16:creationId xmlns:a16="http://schemas.microsoft.com/office/drawing/2014/main" id="{F4FC529C-78BF-4531-8308-A255563DAD7E}"/>
              </a:ext>
            </a:extLst>
          </p:cNvPr>
          <p:cNvSpPr/>
          <p:nvPr/>
        </p:nvSpPr>
        <p:spPr>
          <a:xfrm>
            <a:off x="8629376" y="767627"/>
            <a:ext cx="27602" cy="11880"/>
          </a:xfrm>
          <a:custGeom>
            <a:avLst/>
            <a:gdLst/>
            <a:ahLst/>
            <a:cxnLst/>
            <a:rect l="l" t="t" r="r" b="b"/>
            <a:pathLst>
              <a:path w="35560" h="15240">
                <a:moveTo>
                  <a:pt x="0" y="15239"/>
                </a:moveTo>
                <a:lnTo>
                  <a:pt x="35157" y="15239"/>
                </a:lnTo>
                <a:lnTo>
                  <a:pt x="35157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48">
            <a:extLst>
              <a:ext uri="{FF2B5EF4-FFF2-40B4-BE49-F238E27FC236}">
                <a16:creationId xmlns:a16="http://schemas.microsoft.com/office/drawing/2014/main" id="{7DDE55E8-7ED8-4134-B7E1-7C437F9D5CE1}"/>
              </a:ext>
            </a:extLst>
          </p:cNvPr>
          <p:cNvSpPr/>
          <p:nvPr/>
        </p:nvSpPr>
        <p:spPr>
          <a:xfrm>
            <a:off x="8629271" y="756738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001" y="0"/>
                </a:lnTo>
              </a:path>
            </a:pathLst>
          </a:custGeom>
          <a:ln w="279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49">
            <a:extLst>
              <a:ext uri="{FF2B5EF4-FFF2-40B4-BE49-F238E27FC236}">
                <a16:creationId xmlns:a16="http://schemas.microsoft.com/office/drawing/2014/main" id="{62A9DA4B-E6CD-492C-A731-4AF57F56C1CE}"/>
              </a:ext>
            </a:extLst>
          </p:cNvPr>
          <p:cNvSpPr/>
          <p:nvPr/>
        </p:nvSpPr>
        <p:spPr>
          <a:xfrm>
            <a:off x="8629166" y="733968"/>
            <a:ext cx="27602" cy="11880"/>
          </a:xfrm>
          <a:custGeom>
            <a:avLst/>
            <a:gdLst/>
            <a:ahLst/>
            <a:cxnLst/>
            <a:rect l="l" t="t" r="r" b="b"/>
            <a:pathLst>
              <a:path w="35560" h="15240">
                <a:moveTo>
                  <a:pt x="0" y="15240"/>
                </a:moveTo>
                <a:lnTo>
                  <a:pt x="35428" y="15240"/>
                </a:lnTo>
                <a:lnTo>
                  <a:pt x="35428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0">
            <a:extLst>
              <a:ext uri="{FF2B5EF4-FFF2-40B4-BE49-F238E27FC236}">
                <a16:creationId xmlns:a16="http://schemas.microsoft.com/office/drawing/2014/main" id="{0C2F5087-2B54-4A72-A5AE-1F04F486E146}"/>
              </a:ext>
            </a:extLst>
          </p:cNvPr>
          <p:cNvSpPr/>
          <p:nvPr/>
        </p:nvSpPr>
        <p:spPr>
          <a:xfrm>
            <a:off x="8629036" y="719118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005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1">
            <a:extLst>
              <a:ext uri="{FF2B5EF4-FFF2-40B4-BE49-F238E27FC236}">
                <a16:creationId xmlns:a16="http://schemas.microsoft.com/office/drawing/2014/main" id="{F0362946-FF56-492E-A9C7-48A47DDD1DC0}"/>
              </a:ext>
            </a:extLst>
          </p:cNvPr>
          <p:cNvSpPr/>
          <p:nvPr/>
        </p:nvSpPr>
        <p:spPr>
          <a:xfrm>
            <a:off x="8689058" y="798702"/>
            <a:ext cx="43867" cy="24749"/>
          </a:xfrm>
          <a:custGeom>
            <a:avLst/>
            <a:gdLst/>
            <a:ahLst/>
            <a:cxnLst/>
            <a:rect l="l" t="t" r="r" b="b"/>
            <a:pathLst>
              <a:path w="56514" h="31750">
                <a:moveTo>
                  <a:pt x="56309" y="0"/>
                </a:moveTo>
                <a:lnTo>
                  <a:pt x="0" y="0"/>
                </a:lnTo>
                <a:lnTo>
                  <a:pt x="0" y="31254"/>
                </a:lnTo>
                <a:lnTo>
                  <a:pt x="56502" y="31254"/>
                </a:lnTo>
                <a:lnTo>
                  <a:pt x="563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2">
            <a:extLst>
              <a:ext uri="{FF2B5EF4-FFF2-40B4-BE49-F238E27FC236}">
                <a16:creationId xmlns:a16="http://schemas.microsoft.com/office/drawing/2014/main" id="{37F829E3-39AA-4F71-9F71-C5F212D65D86}"/>
              </a:ext>
            </a:extLst>
          </p:cNvPr>
          <p:cNvSpPr/>
          <p:nvPr/>
        </p:nvSpPr>
        <p:spPr>
          <a:xfrm>
            <a:off x="8672861" y="767380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40">
                <a:moveTo>
                  <a:pt x="23469" y="0"/>
                </a:moveTo>
                <a:lnTo>
                  <a:pt x="0" y="0"/>
                </a:lnTo>
                <a:lnTo>
                  <a:pt x="0" y="15176"/>
                </a:lnTo>
                <a:lnTo>
                  <a:pt x="23469" y="15176"/>
                </a:lnTo>
                <a:lnTo>
                  <a:pt x="23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53">
            <a:extLst>
              <a:ext uri="{FF2B5EF4-FFF2-40B4-BE49-F238E27FC236}">
                <a16:creationId xmlns:a16="http://schemas.microsoft.com/office/drawing/2014/main" id="{32CC0373-43A1-40B0-857D-C66FB036E6D4}"/>
              </a:ext>
            </a:extLst>
          </p:cNvPr>
          <p:cNvSpPr/>
          <p:nvPr/>
        </p:nvSpPr>
        <p:spPr>
          <a:xfrm>
            <a:off x="8707275" y="767380"/>
            <a:ext cx="25630" cy="11880"/>
          </a:xfrm>
          <a:custGeom>
            <a:avLst/>
            <a:gdLst/>
            <a:ahLst/>
            <a:cxnLst/>
            <a:rect l="l" t="t" r="r" b="b"/>
            <a:pathLst>
              <a:path w="33020" h="15240">
                <a:moveTo>
                  <a:pt x="32591" y="0"/>
                </a:moveTo>
                <a:lnTo>
                  <a:pt x="0" y="0"/>
                </a:lnTo>
                <a:lnTo>
                  <a:pt x="0" y="15176"/>
                </a:lnTo>
                <a:lnTo>
                  <a:pt x="32685" y="15176"/>
                </a:lnTo>
                <a:lnTo>
                  <a:pt x="325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54">
            <a:extLst>
              <a:ext uri="{FF2B5EF4-FFF2-40B4-BE49-F238E27FC236}">
                <a16:creationId xmlns:a16="http://schemas.microsoft.com/office/drawing/2014/main" id="{2FA322E8-CEE4-404E-A95C-5DDA596EBCEF}"/>
              </a:ext>
            </a:extLst>
          </p:cNvPr>
          <p:cNvSpPr/>
          <p:nvPr/>
        </p:nvSpPr>
        <p:spPr>
          <a:xfrm>
            <a:off x="8672861" y="733968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40">
                <a:moveTo>
                  <a:pt x="0" y="15240"/>
                </a:moveTo>
                <a:lnTo>
                  <a:pt x="23469" y="15240"/>
                </a:lnTo>
                <a:lnTo>
                  <a:pt x="23469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5">
            <a:extLst>
              <a:ext uri="{FF2B5EF4-FFF2-40B4-BE49-F238E27FC236}">
                <a16:creationId xmlns:a16="http://schemas.microsoft.com/office/drawing/2014/main" id="{643E347F-8B84-4BEB-95A1-12617B9E8BE5}"/>
              </a:ext>
            </a:extLst>
          </p:cNvPr>
          <p:cNvSpPr/>
          <p:nvPr/>
        </p:nvSpPr>
        <p:spPr>
          <a:xfrm>
            <a:off x="8707275" y="733959"/>
            <a:ext cx="25630" cy="11880"/>
          </a:xfrm>
          <a:custGeom>
            <a:avLst/>
            <a:gdLst/>
            <a:ahLst/>
            <a:cxnLst/>
            <a:rect l="l" t="t" r="r" b="b"/>
            <a:pathLst>
              <a:path w="33020" h="15240">
                <a:moveTo>
                  <a:pt x="32326" y="0"/>
                </a:moveTo>
                <a:lnTo>
                  <a:pt x="0" y="0"/>
                </a:lnTo>
                <a:lnTo>
                  <a:pt x="0" y="15176"/>
                </a:lnTo>
                <a:lnTo>
                  <a:pt x="32420" y="15176"/>
                </a:lnTo>
                <a:lnTo>
                  <a:pt x="32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6">
            <a:extLst>
              <a:ext uri="{FF2B5EF4-FFF2-40B4-BE49-F238E27FC236}">
                <a16:creationId xmlns:a16="http://schemas.microsoft.com/office/drawing/2014/main" id="{47233915-816F-46D3-AE1A-541F44AC9172}"/>
              </a:ext>
            </a:extLst>
          </p:cNvPr>
          <p:cNvSpPr/>
          <p:nvPr/>
        </p:nvSpPr>
        <p:spPr>
          <a:xfrm>
            <a:off x="8628946" y="660130"/>
            <a:ext cx="44360" cy="31679"/>
          </a:xfrm>
          <a:custGeom>
            <a:avLst/>
            <a:gdLst/>
            <a:ahLst/>
            <a:cxnLst/>
            <a:rect l="l" t="t" r="r" b="b"/>
            <a:pathLst>
              <a:path w="57150" h="40640">
                <a:moveTo>
                  <a:pt x="0" y="40640"/>
                </a:moveTo>
                <a:lnTo>
                  <a:pt x="56578" y="40640"/>
                </a:lnTo>
                <a:lnTo>
                  <a:pt x="56578" y="0"/>
                </a:lnTo>
                <a:lnTo>
                  <a:pt x="0" y="0"/>
                </a:lnTo>
                <a:lnTo>
                  <a:pt x="0" y="406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57">
            <a:extLst>
              <a:ext uri="{FF2B5EF4-FFF2-40B4-BE49-F238E27FC236}">
                <a16:creationId xmlns:a16="http://schemas.microsoft.com/office/drawing/2014/main" id="{C0737302-9B7E-474C-81B3-AD31069E3719}"/>
              </a:ext>
            </a:extLst>
          </p:cNvPr>
          <p:cNvSpPr/>
          <p:nvPr/>
        </p:nvSpPr>
        <p:spPr>
          <a:xfrm>
            <a:off x="8571258" y="646271"/>
            <a:ext cx="102028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0" y="0"/>
                </a:moveTo>
                <a:lnTo>
                  <a:pt x="130898" y="0"/>
                </a:lnTo>
              </a:path>
            </a:pathLst>
          </a:custGeom>
          <a:ln w="355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8">
            <a:extLst>
              <a:ext uri="{FF2B5EF4-FFF2-40B4-BE49-F238E27FC236}">
                <a16:creationId xmlns:a16="http://schemas.microsoft.com/office/drawing/2014/main" id="{34680D0E-B559-457A-857D-36483287847D}"/>
              </a:ext>
            </a:extLst>
          </p:cNvPr>
          <p:cNvSpPr/>
          <p:nvPr/>
        </p:nvSpPr>
        <p:spPr>
          <a:xfrm>
            <a:off x="8571258" y="620531"/>
            <a:ext cx="26123" cy="11880"/>
          </a:xfrm>
          <a:custGeom>
            <a:avLst/>
            <a:gdLst/>
            <a:ahLst/>
            <a:cxnLst/>
            <a:rect l="l" t="t" r="r" b="b"/>
            <a:pathLst>
              <a:path w="33654" h="15239">
                <a:moveTo>
                  <a:pt x="0" y="15240"/>
                </a:moveTo>
                <a:lnTo>
                  <a:pt x="33286" y="15240"/>
                </a:lnTo>
                <a:lnTo>
                  <a:pt x="33286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59">
            <a:extLst>
              <a:ext uri="{FF2B5EF4-FFF2-40B4-BE49-F238E27FC236}">
                <a16:creationId xmlns:a16="http://schemas.microsoft.com/office/drawing/2014/main" id="{733B5336-B2FD-436A-AABE-CF71ED1F9ED7}"/>
              </a:ext>
            </a:extLst>
          </p:cNvPr>
          <p:cNvSpPr/>
          <p:nvPr/>
        </p:nvSpPr>
        <p:spPr>
          <a:xfrm>
            <a:off x="8571258" y="610137"/>
            <a:ext cx="102028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0" y="0"/>
                </a:moveTo>
                <a:lnTo>
                  <a:pt x="130898" y="0"/>
                </a:lnTo>
              </a:path>
            </a:pathLst>
          </a:custGeom>
          <a:ln w="2666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60">
            <a:extLst>
              <a:ext uri="{FF2B5EF4-FFF2-40B4-BE49-F238E27FC236}">
                <a16:creationId xmlns:a16="http://schemas.microsoft.com/office/drawing/2014/main" id="{99E9AE50-23E6-4993-A350-F6B6673FC717}"/>
              </a:ext>
            </a:extLst>
          </p:cNvPr>
          <p:cNvSpPr/>
          <p:nvPr/>
        </p:nvSpPr>
        <p:spPr>
          <a:xfrm>
            <a:off x="8571258" y="588852"/>
            <a:ext cx="25630" cy="10890"/>
          </a:xfrm>
          <a:custGeom>
            <a:avLst/>
            <a:gdLst/>
            <a:ahLst/>
            <a:cxnLst/>
            <a:rect l="l" t="t" r="r" b="b"/>
            <a:pathLst>
              <a:path w="33020" h="13970">
                <a:moveTo>
                  <a:pt x="0" y="13970"/>
                </a:moveTo>
                <a:lnTo>
                  <a:pt x="32410" y="13970"/>
                </a:lnTo>
                <a:lnTo>
                  <a:pt x="3241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61">
            <a:extLst>
              <a:ext uri="{FF2B5EF4-FFF2-40B4-BE49-F238E27FC236}">
                <a16:creationId xmlns:a16="http://schemas.microsoft.com/office/drawing/2014/main" id="{127A6D85-0AC2-40C1-9D0E-2F62741B01EC}"/>
              </a:ext>
            </a:extLst>
          </p:cNvPr>
          <p:cNvSpPr/>
          <p:nvPr/>
        </p:nvSpPr>
        <p:spPr>
          <a:xfrm>
            <a:off x="8571258" y="576477"/>
            <a:ext cx="102028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0" y="0"/>
                </a:moveTo>
                <a:lnTo>
                  <a:pt x="130898" y="0"/>
                </a:lnTo>
              </a:path>
            </a:pathLst>
          </a:custGeom>
          <a:ln w="317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62">
            <a:extLst>
              <a:ext uri="{FF2B5EF4-FFF2-40B4-BE49-F238E27FC236}">
                <a16:creationId xmlns:a16="http://schemas.microsoft.com/office/drawing/2014/main" id="{387BB209-D277-4822-8BA3-E31149A63123}"/>
              </a:ext>
            </a:extLst>
          </p:cNvPr>
          <p:cNvSpPr/>
          <p:nvPr/>
        </p:nvSpPr>
        <p:spPr>
          <a:xfrm>
            <a:off x="8613292" y="620759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39">
                <a:moveTo>
                  <a:pt x="23469" y="0"/>
                </a:moveTo>
                <a:lnTo>
                  <a:pt x="0" y="0"/>
                </a:lnTo>
                <a:lnTo>
                  <a:pt x="0" y="15176"/>
                </a:lnTo>
                <a:lnTo>
                  <a:pt x="23469" y="15176"/>
                </a:lnTo>
                <a:lnTo>
                  <a:pt x="23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63">
            <a:extLst>
              <a:ext uri="{FF2B5EF4-FFF2-40B4-BE49-F238E27FC236}">
                <a16:creationId xmlns:a16="http://schemas.microsoft.com/office/drawing/2014/main" id="{1ACE273D-B822-4CDF-937B-74C8D1FE4A61}"/>
              </a:ext>
            </a:extLst>
          </p:cNvPr>
          <p:cNvSpPr/>
          <p:nvPr/>
        </p:nvSpPr>
        <p:spPr>
          <a:xfrm>
            <a:off x="8647706" y="620759"/>
            <a:ext cx="25630" cy="11880"/>
          </a:xfrm>
          <a:custGeom>
            <a:avLst/>
            <a:gdLst/>
            <a:ahLst/>
            <a:cxnLst/>
            <a:rect l="l" t="t" r="r" b="b"/>
            <a:pathLst>
              <a:path w="33020" h="15239">
                <a:moveTo>
                  <a:pt x="32410" y="0"/>
                </a:moveTo>
                <a:lnTo>
                  <a:pt x="0" y="0"/>
                </a:lnTo>
                <a:lnTo>
                  <a:pt x="0" y="15176"/>
                </a:lnTo>
                <a:lnTo>
                  <a:pt x="32410" y="15176"/>
                </a:lnTo>
                <a:lnTo>
                  <a:pt x="324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64">
            <a:extLst>
              <a:ext uri="{FF2B5EF4-FFF2-40B4-BE49-F238E27FC236}">
                <a16:creationId xmlns:a16="http://schemas.microsoft.com/office/drawing/2014/main" id="{4FA92E48-1903-4EFA-A0D0-AC46A9142E18}"/>
              </a:ext>
            </a:extLst>
          </p:cNvPr>
          <p:cNvSpPr/>
          <p:nvPr/>
        </p:nvSpPr>
        <p:spPr>
          <a:xfrm>
            <a:off x="8612612" y="588377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39">
                <a:moveTo>
                  <a:pt x="23469" y="0"/>
                </a:moveTo>
                <a:lnTo>
                  <a:pt x="0" y="0"/>
                </a:lnTo>
                <a:lnTo>
                  <a:pt x="0" y="15176"/>
                </a:lnTo>
                <a:lnTo>
                  <a:pt x="23469" y="15176"/>
                </a:lnTo>
                <a:lnTo>
                  <a:pt x="23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65">
            <a:extLst>
              <a:ext uri="{FF2B5EF4-FFF2-40B4-BE49-F238E27FC236}">
                <a16:creationId xmlns:a16="http://schemas.microsoft.com/office/drawing/2014/main" id="{63E3B93E-62CF-42BA-851B-02820ADC2178}"/>
              </a:ext>
            </a:extLst>
          </p:cNvPr>
          <p:cNvSpPr/>
          <p:nvPr/>
        </p:nvSpPr>
        <p:spPr>
          <a:xfrm>
            <a:off x="8647025" y="588377"/>
            <a:ext cx="26123" cy="11880"/>
          </a:xfrm>
          <a:custGeom>
            <a:avLst/>
            <a:gdLst/>
            <a:ahLst/>
            <a:cxnLst/>
            <a:rect l="l" t="t" r="r" b="b"/>
            <a:pathLst>
              <a:path w="33654" h="15239">
                <a:moveTo>
                  <a:pt x="33286" y="0"/>
                </a:moveTo>
                <a:lnTo>
                  <a:pt x="0" y="0"/>
                </a:lnTo>
                <a:lnTo>
                  <a:pt x="0" y="15176"/>
                </a:lnTo>
                <a:lnTo>
                  <a:pt x="33286" y="15176"/>
                </a:lnTo>
                <a:lnTo>
                  <a:pt x="332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937BDE5-2C1A-4554-A218-334676C607CB}"/>
              </a:ext>
            </a:extLst>
          </p:cNvPr>
          <p:cNvSpPr/>
          <p:nvPr/>
        </p:nvSpPr>
        <p:spPr>
          <a:xfrm>
            <a:off x="616965" y="1666123"/>
            <a:ext cx="3782549" cy="124178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CC0A9BC-4B6E-4BFF-BD8D-406481678A1D}"/>
              </a:ext>
            </a:extLst>
          </p:cNvPr>
          <p:cNvSpPr/>
          <p:nvPr/>
        </p:nvSpPr>
        <p:spPr>
          <a:xfrm>
            <a:off x="4727982" y="1666123"/>
            <a:ext cx="3782549" cy="124178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0502560-81FD-4835-BA8D-4DDD07906C3B}"/>
              </a:ext>
            </a:extLst>
          </p:cNvPr>
          <p:cNvSpPr/>
          <p:nvPr/>
        </p:nvSpPr>
        <p:spPr>
          <a:xfrm>
            <a:off x="620016" y="3035104"/>
            <a:ext cx="3782549" cy="1143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480E434-4FAF-4DBA-9EBB-CB7FE83EE024}"/>
              </a:ext>
            </a:extLst>
          </p:cNvPr>
          <p:cNvSpPr/>
          <p:nvPr/>
        </p:nvSpPr>
        <p:spPr>
          <a:xfrm>
            <a:off x="4713993" y="3048182"/>
            <a:ext cx="3782549" cy="1143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bject 19">
            <a:extLst>
              <a:ext uri="{FF2B5EF4-FFF2-40B4-BE49-F238E27FC236}">
                <a16:creationId xmlns:a16="http://schemas.microsoft.com/office/drawing/2014/main" id="{4EE822C3-694D-4713-BB43-9D9E444CF6C1}"/>
              </a:ext>
            </a:extLst>
          </p:cNvPr>
          <p:cNvSpPr/>
          <p:nvPr/>
        </p:nvSpPr>
        <p:spPr>
          <a:xfrm>
            <a:off x="837394" y="1791814"/>
            <a:ext cx="366395" cy="473709"/>
          </a:xfrm>
          <a:custGeom>
            <a:avLst/>
            <a:gdLst/>
            <a:ahLst/>
            <a:cxnLst/>
            <a:rect l="l" t="t" r="r" b="b"/>
            <a:pathLst>
              <a:path w="366394" h="473710">
                <a:moveTo>
                  <a:pt x="319547" y="39370"/>
                </a:moveTo>
                <a:lnTo>
                  <a:pt x="41109" y="39370"/>
                </a:lnTo>
                <a:lnTo>
                  <a:pt x="38938" y="41910"/>
                </a:lnTo>
                <a:lnTo>
                  <a:pt x="38620" y="58420"/>
                </a:lnTo>
                <a:lnTo>
                  <a:pt x="38658" y="453390"/>
                </a:lnTo>
                <a:lnTo>
                  <a:pt x="21628" y="453390"/>
                </a:lnTo>
                <a:lnTo>
                  <a:pt x="6515" y="454660"/>
                </a:lnTo>
                <a:lnTo>
                  <a:pt x="0" y="455930"/>
                </a:lnTo>
                <a:lnTo>
                  <a:pt x="977" y="473710"/>
                </a:lnTo>
                <a:lnTo>
                  <a:pt x="132333" y="473710"/>
                </a:lnTo>
                <a:lnTo>
                  <a:pt x="135953" y="468630"/>
                </a:lnTo>
                <a:lnTo>
                  <a:pt x="135826" y="459740"/>
                </a:lnTo>
                <a:lnTo>
                  <a:pt x="135788" y="415290"/>
                </a:lnTo>
                <a:lnTo>
                  <a:pt x="328624" y="415290"/>
                </a:lnTo>
                <a:lnTo>
                  <a:pt x="328623" y="374650"/>
                </a:lnTo>
                <a:lnTo>
                  <a:pt x="89368" y="374650"/>
                </a:lnTo>
                <a:lnTo>
                  <a:pt x="80867" y="372110"/>
                </a:lnTo>
                <a:lnTo>
                  <a:pt x="78128" y="364490"/>
                </a:lnTo>
                <a:lnTo>
                  <a:pt x="77974" y="346710"/>
                </a:lnTo>
                <a:lnTo>
                  <a:pt x="78048" y="327660"/>
                </a:lnTo>
                <a:lnTo>
                  <a:pt x="80459" y="320040"/>
                </a:lnTo>
                <a:lnTo>
                  <a:pt x="88487" y="316230"/>
                </a:lnTo>
                <a:lnTo>
                  <a:pt x="328621" y="316230"/>
                </a:lnTo>
                <a:lnTo>
                  <a:pt x="328620" y="295910"/>
                </a:lnTo>
                <a:lnTo>
                  <a:pt x="89559" y="295910"/>
                </a:lnTo>
                <a:lnTo>
                  <a:pt x="81406" y="293370"/>
                </a:lnTo>
                <a:lnTo>
                  <a:pt x="78398" y="284480"/>
                </a:lnTo>
                <a:lnTo>
                  <a:pt x="77939" y="267970"/>
                </a:lnTo>
                <a:lnTo>
                  <a:pt x="78103" y="248920"/>
                </a:lnTo>
                <a:lnTo>
                  <a:pt x="80978" y="240030"/>
                </a:lnTo>
                <a:lnTo>
                  <a:pt x="90002" y="237490"/>
                </a:lnTo>
                <a:lnTo>
                  <a:pt x="328618" y="237490"/>
                </a:lnTo>
                <a:lnTo>
                  <a:pt x="328617" y="217170"/>
                </a:lnTo>
                <a:lnTo>
                  <a:pt x="88748" y="217170"/>
                </a:lnTo>
                <a:lnTo>
                  <a:pt x="80519" y="214630"/>
                </a:lnTo>
                <a:lnTo>
                  <a:pt x="78046" y="205740"/>
                </a:lnTo>
                <a:lnTo>
                  <a:pt x="77952" y="186690"/>
                </a:lnTo>
                <a:lnTo>
                  <a:pt x="78173" y="168910"/>
                </a:lnTo>
                <a:lnTo>
                  <a:pt x="81016" y="161290"/>
                </a:lnTo>
                <a:lnTo>
                  <a:pt x="89379" y="158750"/>
                </a:lnTo>
                <a:lnTo>
                  <a:pt x="328615" y="158750"/>
                </a:lnTo>
                <a:lnTo>
                  <a:pt x="328615" y="138430"/>
                </a:lnTo>
                <a:lnTo>
                  <a:pt x="89384" y="138430"/>
                </a:lnTo>
                <a:lnTo>
                  <a:pt x="80875" y="135890"/>
                </a:lnTo>
                <a:lnTo>
                  <a:pt x="78130" y="127000"/>
                </a:lnTo>
                <a:lnTo>
                  <a:pt x="77976" y="110490"/>
                </a:lnTo>
                <a:lnTo>
                  <a:pt x="78046" y="91440"/>
                </a:lnTo>
                <a:lnTo>
                  <a:pt x="80452" y="82550"/>
                </a:lnTo>
                <a:lnTo>
                  <a:pt x="88477" y="80010"/>
                </a:lnTo>
                <a:lnTo>
                  <a:pt x="328613" y="80010"/>
                </a:lnTo>
                <a:lnTo>
                  <a:pt x="328555" y="58420"/>
                </a:lnTo>
                <a:lnTo>
                  <a:pt x="328098" y="48260"/>
                </a:lnTo>
                <a:lnTo>
                  <a:pt x="325570" y="41910"/>
                </a:lnTo>
                <a:lnTo>
                  <a:pt x="319547" y="39370"/>
                </a:lnTo>
                <a:close/>
              </a:path>
              <a:path w="366394" h="473710">
                <a:moveTo>
                  <a:pt x="328624" y="415290"/>
                </a:moveTo>
                <a:lnTo>
                  <a:pt x="231660" y="415290"/>
                </a:lnTo>
                <a:lnTo>
                  <a:pt x="231678" y="453390"/>
                </a:lnTo>
                <a:lnTo>
                  <a:pt x="231584" y="461010"/>
                </a:lnTo>
                <a:lnTo>
                  <a:pt x="231394" y="469900"/>
                </a:lnTo>
                <a:lnTo>
                  <a:pt x="235203" y="473710"/>
                </a:lnTo>
                <a:lnTo>
                  <a:pt x="357530" y="473710"/>
                </a:lnTo>
                <a:lnTo>
                  <a:pt x="361683" y="471170"/>
                </a:lnTo>
                <a:lnTo>
                  <a:pt x="365848" y="469900"/>
                </a:lnTo>
                <a:lnTo>
                  <a:pt x="365848" y="459740"/>
                </a:lnTo>
                <a:lnTo>
                  <a:pt x="358749" y="458470"/>
                </a:lnTo>
                <a:lnTo>
                  <a:pt x="351739" y="455930"/>
                </a:lnTo>
                <a:lnTo>
                  <a:pt x="339775" y="453390"/>
                </a:lnTo>
                <a:lnTo>
                  <a:pt x="328625" y="453390"/>
                </a:lnTo>
                <a:lnTo>
                  <a:pt x="328624" y="415290"/>
                </a:lnTo>
                <a:close/>
              </a:path>
              <a:path w="366394" h="473710">
                <a:moveTo>
                  <a:pt x="164960" y="316230"/>
                </a:moveTo>
                <a:lnTo>
                  <a:pt x="124301" y="316230"/>
                </a:lnTo>
                <a:lnTo>
                  <a:pt x="132708" y="320040"/>
                </a:lnTo>
                <a:lnTo>
                  <a:pt x="134810" y="328930"/>
                </a:lnTo>
                <a:lnTo>
                  <a:pt x="134693" y="363220"/>
                </a:lnTo>
                <a:lnTo>
                  <a:pt x="132216" y="372110"/>
                </a:lnTo>
                <a:lnTo>
                  <a:pt x="124029" y="374650"/>
                </a:lnTo>
                <a:lnTo>
                  <a:pt x="165863" y="374650"/>
                </a:lnTo>
                <a:lnTo>
                  <a:pt x="157548" y="372110"/>
                </a:lnTo>
                <a:lnTo>
                  <a:pt x="155097" y="363220"/>
                </a:lnTo>
                <a:lnTo>
                  <a:pt x="155106" y="344170"/>
                </a:lnTo>
                <a:lnTo>
                  <a:pt x="154969" y="328930"/>
                </a:lnTo>
                <a:lnTo>
                  <a:pt x="156932" y="320040"/>
                </a:lnTo>
                <a:lnTo>
                  <a:pt x="164960" y="316230"/>
                </a:lnTo>
                <a:close/>
              </a:path>
              <a:path w="366394" h="473710">
                <a:moveTo>
                  <a:pt x="260057" y="316230"/>
                </a:moveTo>
                <a:lnTo>
                  <a:pt x="200714" y="316230"/>
                </a:lnTo>
                <a:lnTo>
                  <a:pt x="209270" y="318770"/>
                </a:lnTo>
                <a:lnTo>
                  <a:pt x="212007" y="327660"/>
                </a:lnTo>
                <a:lnTo>
                  <a:pt x="212255" y="346710"/>
                </a:lnTo>
                <a:lnTo>
                  <a:pt x="211776" y="364490"/>
                </a:lnTo>
                <a:lnTo>
                  <a:pt x="208462" y="373380"/>
                </a:lnTo>
                <a:lnTo>
                  <a:pt x="199841" y="374650"/>
                </a:lnTo>
                <a:lnTo>
                  <a:pt x="243510" y="374650"/>
                </a:lnTo>
                <a:lnTo>
                  <a:pt x="235030" y="372110"/>
                </a:lnTo>
                <a:lnTo>
                  <a:pt x="231987" y="363220"/>
                </a:lnTo>
                <a:lnTo>
                  <a:pt x="231707" y="346710"/>
                </a:lnTo>
                <a:lnTo>
                  <a:pt x="231727" y="344170"/>
                </a:lnTo>
                <a:lnTo>
                  <a:pt x="232220" y="328930"/>
                </a:lnTo>
                <a:lnTo>
                  <a:pt x="235323" y="320040"/>
                </a:lnTo>
                <a:lnTo>
                  <a:pt x="243700" y="317500"/>
                </a:lnTo>
                <a:lnTo>
                  <a:pt x="260057" y="316230"/>
                </a:lnTo>
                <a:close/>
              </a:path>
              <a:path w="366394" h="473710">
                <a:moveTo>
                  <a:pt x="328621" y="316230"/>
                </a:moveTo>
                <a:lnTo>
                  <a:pt x="278172" y="316230"/>
                </a:lnTo>
                <a:lnTo>
                  <a:pt x="286781" y="320040"/>
                </a:lnTo>
                <a:lnTo>
                  <a:pt x="289404" y="328930"/>
                </a:lnTo>
                <a:lnTo>
                  <a:pt x="289559" y="346710"/>
                </a:lnTo>
                <a:lnTo>
                  <a:pt x="289244" y="364490"/>
                </a:lnTo>
                <a:lnTo>
                  <a:pt x="286170" y="372110"/>
                </a:lnTo>
                <a:lnTo>
                  <a:pt x="277431" y="374650"/>
                </a:lnTo>
                <a:lnTo>
                  <a:pt x="328623" y="374650"/>
                </a:lnTo>
                <a:lnTo>
                  <a:pt x="328621" y="316230"/>
                </a:lnTo>
                <a:close/>
              </a:path>
              <a:path w="366394" h="473710">
                <a:moveTo>
                  <a:pt x="165839" y="237490"/>
                </a:moveTo>
                <a:lnTo>
                  <a:pt x="125251" y="237490"/>
                </a:lnTo>
                <a:lnTo>
                  <a:pt x="132829" y="241300"/>
                </a:lnTo>
                <a:lnTo>
                  <a:pt x="134835" y="250190"/>
                </a:lnTo>
                <a:lnTo>
                  <a:pt x="134780" y="284480"/>
                </a:lnTo>
                <a:lnTo>
                  <a:pt x="132410" y="293370"/>
                </a:lnTo>
                <a:lnTo>
                  <a:pt x="123886" y="295910"/>
                </a:lnTo>
                <a:lnTo>
                  <a:pt x="164748" y="295910"/>
                </a:lnTo>
                <a:lnTo>
                  <a:pt x="156962" y="292100"/>
                </a:lnTo>
                <a:lnTo>
                  <a:pt x="154981" y="283210"/>
                </a:lnTo>
                <a:lnTo>
                  <a:pt x="155075" y="248920"/>
                </a:lnTo>
                <a:lnTo>
                  <a:pt x="157475" y="240030"/>
                </a:lnTo>
                <a:lnTo>
                  <a:pt x="165839" y="237490"/>
                </a:lnTo>
                <a:close/>
              </a:path>
              <a:path w="366394" h="473710">
                <a:moveTo>
                  <a:pt x="243703" y="237490"/>
                </a:moveTo>
                <a:lnTo>
                  <a:pt x="200227" y="237490"/>
                </a:lnTo>
                <a:lnTo>
                  <a:pt x="208716" y="240030"/>
                </a:lnTo>
                <a:lnTo>
                  <a:pt x="211850" y="247650"/>
                </a:lnTo>
                <a:lnTo>
                  <a:pt x="212280" y="265430"/>
                </a:lnTo>
                <a:lnTo>
                  <a:pt x="211922" y="284480"/>
                </a:lnTo>
                <a:lnTo>
                  <a:pt x="208856" y="293370"/>
                </a:lnTo>
                <a:lnTo>
                  <a:pt x="199948" y="295910"/>
                </a:lnTo>
                <a:lnTo>
                  <a:pt x="243737" y="295910"/>
                </a:lnTo>
                <a:lnTo>
                  <a:pt x="235334" y="292100"/>
                </a:lnTo>
                <a:lnTo>
                  <a:pt x="232221" y="284480"/>
                </a:lnTo>
                <a:lnTo>
                  <a:pt x="231686" y="267970"/>
                </a:lnTo>
                <a:lnTo>
                  <a:pt x="231920" y="248920"/>
                </a:lnTo>
                <a:lnTo>
                  <a:pt x="234938" y="240030"/>
                </a:lnTo>
                <a:lnTo>
                  <a:pt x="243703" y="237490"/>
                </a:lnTo>
                <a:close/>
              </a:path>
              <a:path w="366394" h="473710">
                <a:moveTo>
                  <a:pt x="328618" y="237490"/>
                </a:moveTo>
                <a:lnTo>
                  <a:pt x="278126" y="237490"/>
                </a:lnTo>
                <a:lnTo>
                  <a:pt x="286513" y="240030"/>
                </a:lnTo>
                <a:lnTo>
                  <a:pt x="289330" y="248920"/>
                </a:lnTo>
                <a:lnTo>
                  <a:pt x="289572" y="265430"/>
                </a:lnTo>
                <a:lnTo>
                  <a:pt x="289382" y="284480"/>
                </a:lnTo>
                <a:lnTo>
                  <a:pt x="286661" y="293370"/>
                </a:lnTo>
                <a:lnTo>
                  <a:pt x="278039" y="295910"/>
                </a:lnTo>
                <a:lnTo>
                  <a:pt x="328620" y="295910"/>
                </a:lnTo>
                <a:lnTo>
                  <a:pt x="328618" y="237490"/>
                </a:lnTo>
                <a:close/>
              </a:path>
              <a:path w="366394" h="473710">
                <a:moveTo>
                  <a:pt x="165979" y="158750"/>
                </a:moveTo>
                <a:lnTo>
                  <a:pt x="123863" y="158750"/>
                </a:lnTo>
                <a:lnTo>
                  <a:pt x="132253" y="161290"/>
                </a:lnTo>
                <a:lnTo>
                  <a:pt x="134739" y="170180"/>
                </a:lnTo>
                <a:lnTo>
                  <a:pt x="134846" y="204470"/>
                </a:lnTo>
                <a:lnTo>
                  <a:pt x="132761" y="213360"/>
                </a:lnTo>
                <a:lnTo>
                  <a:pt x="124506" y="217170"/>
                </a:lnTo>
                <a:lnTo>
                  <a:pt x="165484" y="217170"/>
                </a:lnTo>
                <a:lnTo>
                  <a:pt x="157162" y="213360"/>
                </a:lnTo>
                <a:lnTo>
                  <a:pt x="155012" y="204470"/>
                </a:lnTo>
                <a:lnTo>
                  <a:pt x="155108" y="170180"/>
                </a:lnTo>
                <a:lnTo>
                  <a:pt x="157592" y="161290"/>
                </a:lnTo>
                <a:lnTo>
                  <a:pt x="165979" y="158750"/>
                </a:lnTo>
                <a:close/>
              </a:path>
              <a:path w="366394" h="473710">
                <a:moveTo>
                  <a:pt x="243372" y="158750"/>
                </a:moveTo>
                <a:lnTo>
                  <a:pt x="200294" y="158750"/>
                </a:lnTo>
                <a:lnTo>
                  <a:pt x="208780" y="160020"/>
                </a:lnTo>
                <a:lnTo>
                  <a:pt x="211862" y="168910"/>
                </a:lnTo>
                <a:lnTo>
                  <a:pt x="212255" y="187960"/>
                </a:lnTo>
                <a:lnTo>
                  <a:pt x="211947" y="205740"/>
                </a:lnTo>
                <a:lnTo>
                  <a:pt x="209111" y="214630"/>
                </a:lnTo>
                <a:lnTo>
                  <a:pt x="200760" y="217170"/>
                </a:lnTo>
                <a:lnTo>
                  <a:pt x="243288" y="217170"/>
                </a:lnTo>
                <a:lnTo>
                  <a:pt x="234676" y="213360"/>
                </a:lnTo>
                <a:lnTo>
                  <a:pt x="231903" y="204470"/>
                </a:lnTo>
                <a:lnTo>
                  <a:pt x="231647" y="186690"/>
                </a:lnTo>
                <a:lnTo>
                  <a:pt x="232071" y="168910"/>
                </a:lnTo>
                <a:lnTo>
                  <a:pt x="235170" y="161290"/>
                </a:lnTo>
                <a:lnTo>
                  <a:pt x="243372" y="158750"/>
                </a:lnTo>
                <a:close/>
              </a:path>
              <a:path w="366394" h="473710">
                <a:moveTo>
                  <a:pt x="328615" y="158750"/>
                </a:moveTo>
                <a:lnTo>
                  <a:pt x="277807" y="158750"/>
                </a:lnTo>
                <a:lnTo>
                  <a:pt x="286489" y="161290"/>
                </a:lnTo>
                <a:lnTo>
                  <a:pt x="289366" y="170180"/>
                </a:lnTo>
                <a:lnTo>
                  <a:pt x="289454" y="205740"/>
                </a:lnTo>
                <a:lnTo>
                  <a:pt x="286829" y="213360"/>
                </a:lnTo>
                <a:lnTo>
                  <a:pt x="278432" y="217170"/>
                </a:lnTo>
                <a:lnTo>
                  <a:pt x="328617" y="217170"/>
                </a:lnTo>
                <a:lnTo>
                  <a:pt x="328615" y="158750"/>
                </a:lnTo>
                <a:close/>
              </a:path>
              <a:path w="366394" h="473710">
                <a:moveTo>
                  <a:pt x="165288" y="80010"/>
                </a:moveTo>
                <a:lnTo>
                  <a:pt x="124290" y="80010"/>
                </a:lnTo>
                <a:lnTo>
                  <a:pt x="132702" y="82550"/>
                </a:lnTo>
                <a:lnTo>
                  <a:pt x="134808" y="91440"/>
                </a:lnTo>
                <a:lnTo>
                  <a:pt x="134693" y="127000"/>
                </a:lnTo>
                <a:lnTo>
                  <a:pt x="132219" y="135890"/>
                </a:lnTo>
                <a:lnTo>
                  <a:pt x="124040" y="138430"/>
                </a:lnTo>
                <a:lnTo>
                  <a:pt x="183807" y="138430"/>
                </a:lnTo>
                <a:lnTo>
                  <a:pt x="166058" y="137160"/>
                </a:lnTo>
                <a:lnTo>
                  <a:pt x="157622" y="134620"/>
                </a:lnTo>
                <a:lnTo>
                  <a:pt x="155107" y="127000"/>
                </a:lnTo>
                <a:lnTo>
                  <a:pt x="154985" y="91440"/>
                </a:lnTo>
                <a:lnTo>
                  <a:pt x="157030" y="82550"/>
                </a:lnTo>
                <a:lnTo>
                  <a:pt x="165288" y="80010"/>
                </a:lnTo>
                <a:close/>
              </a:path>
              <a:path w="366394" h="473710">
                <a:moveTo>
                  <a:pt x="243625" y="80010"/>
                </a:moveTo>
                <a:lnTo>
                  <a:pt x="200723" y="80010"/>
                </a:lnTo>
                <a:lnTo>
                  <a:pt x="209107" y="82550"/>
                </a:lnTo>
                <a:lnTo>
                  <a:pt x="211949" y="90170"/>
                </a:lnTo>
                <a:lnTo>
                  <a:pt x="212255" y="107950"/>
                </a:lnTo>
                <a:lnTo>
                  <a:pt x="211865" y="127000"/>
                </a:lnTo>
                <a:lnTo>
                  <a:pt x="208799" y="135890"/>
                </a:lnTo>
                <a:lnTo>
                  <a:pt x="200348" y="138430"/>
                </a:lnTo>
                <a:lnTo>
                  <a:pt x="243621" y="138430"/>
                </a:lnTo>
                <a:lnTo>
                  <a:pt x="235081" y="135890"/>
                </a:lnTo>
                <a:lnTo>
                  <a:pt x="231997" y="127000"/>
                </a:lnTo>
                <a:lnTo>
                  <a:pt x="231686" y="107950"/>
                </a:lnTo>
                <a:lnTo>
                  <a:pt x="232217" y="91440"/>
                </a:lnTo>
                <a:lnTo>
                  <a:pt x="235300" y="82550"/>
                </a:lnTo>
                <a:lnTo>
                  <a:pt x="243625" y="80010"/>
                </a:lnTo>
                <a:close/>
              </a:path>
              <a:path w="366394" h="473710">
                <a:moveTo>
                  <a:pt x="328613" y="80010"/>
                </a:moveTo>
                <a:lnTo>
                  <a:pt x="278310" y="80010"/>
                </a:lnTo>
                <a:lnTo>
                  <a:pt x="286926" y="82550"/>
                </a:lnTo>
                <a:lnTo>
                  <a:pt x="289439" y="91440"/>
                </a:lnTo>
                <a:lnTo>
                  <a:pt x="289559" y="110490"/>
                </a:lnTo>
                <a:lnTo>
                  <a:pt x="289197" y="128270"/>
                </a:lnTo>
                <a:lnTo>
                  <a:pt x="286002" y="135890"/>
                </a:lnTo>
                <a:lnTo>
                  <a:pt x="277270" y="138430"/>
                </a:lnTo>
                <a:lnTo>
                  <a:pt x="328615" y="138430"/>
                </a:lnTo>
                <a:lnTo>
                  <a:pt x="328613" y="80010"/>
                </a:lnTo>
                <a:close/>
              </a:path>
              <a:path w="366394" h="473710">
                <a:moveTo>
                  <a:pt x="284861" y="0"/>
                </a:moveTo>
                <a:lnTo>
                  <a:pt x="81241" y="0"/>
                </a:lnTo>
                <a:lnTo>
                  <a:pt x="74498" y="39370"/>
                </a:lnTo>
                <a:lnTo>
                  <a:pt x="292112" y="39370"/>
                </a:lnTo>
                <a:lnTo>
                  <a:pt x="284861" y="0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20">
            <a:extLst>
              <a:ext uri="{FF2B5EF4-FFF2-40B4-BE49-F238E27FC236}">
                <a16:creationId xmlns:a16="http://schemas.microsoft.com/office/drawing/2014/main" id="{AB9B9A28-E768-4A0B-A39C-59A8AEB4AB07}"/>
              </a:ext>
            </a:extLst>
          </p:cNvPr>
          <p:cNvSpPr/>
          <p:nvPr/>
        </p:nvSpPr>
        <p:spPr>
          <a:xfrm>
            <a:off x="4914053" y="1847922"/>
            <a:ext cx="419100" cy="154940"/>
          </a:xfrm>
          <a:custGeom>
            <a:avLst/>
            <a:gdLst/>
            <a:ahLst/>
            <a:cxnLst/>
            <a:rect l="l" t="t" r="r" b="b"/>
            <a:pathLst>
              <a:path w="419100" h="154939">
                <a:moveTo>
                  <a:pt x="418695" y="116662"/>
                </a:moveTo>
                <a:lnTo>
                  <a:pt x="336129" y="116662"/>
                </a:lnTo>
                <a:lnTo>
                  <a:pt x="336662" y="118452"/>
                </a:lnTo>
                <a:lnTo>
                  <a:pt x="337094" y="119659"/>
                </a:lnTo>
                <a:lnTo>
                  <a:pt x="337386" y="120903"/>
                </a:lnTo>
                <a:lnTo>
                  <a:pt x="365161" y="152069"/>
                </a:lnTo>
                <a:lnTo>
                  <a:pt x="376532" y="154408"/>
                </a:lnTo>
                <a:lnTo>
                  <a:pt x="387361" y="153673"/>
                </a:lnTo>
                <a:lnTo>
                  <a:pt x="397551" y="149894"/>
                </a:lnTo>
                <a:lnTo>
                  <a:pt x="407008" y="143103"/>
                </a:lnTo>
                <a:lnTo>
                  <a:pt x="414101" y="134885"/>
                </a:lnTo>
                <a:lnTo>
                  <a:pt x="418530" y="124875"/>
                </a:lnTo>
                <a:lnTo>
                  <a:pt x="418695" y="116662"/>
                </a:lnTo>
                <a:close/>
              </a:path>
              <a:path w="419100" h="154939">
                <a:moveTo>
                  <a:pt x="336080" y="116801"/>
                </a:moveTo>
                <a:lnTo>
                  <a:pt x="252093" y="116801"/>
                </a:lnTo>
                <a:lnTo>
                  <a:pt x="257355" y="132131"/>
                </a:lnTo>
                <a:lnTo>
                  <a:pt x="266423" y="143887"/>
                </a:lnTo>
                <a:lnTo>
                  <a:pt x="278566" y="151495"/>
                </a:lnTo>
                <a:lnTo>
                  <a:pt x="293050" y="154381"/>
                </a:lnTo>
                <a:lnTo>
                  <a:pt x="306650" y="152386"/>
                </a:lnTo>
                <a:lnTo>
                  <a:pt x="319619" y="145632"/>
                </a:lnTo>
                <a:lnTo>
                  <a:pt x="330073" y="133823"/>
                </a:lnTo>
                <a:lnTo>
                  <a:pt x="336080" y="116801"/>
                </a:lnTo>
                <a:close/>
              </a:path>
              <a:path w="419100" h="154939">
                <a:moveTo>
                  <a:pt x="167164" y="116585"/>
                </a:moveTo>
                <a:lnTo>
                  <a:pt x="83221" y="116585"/>
                </a:lnTo>
                <a:lnTo>
                  <a:pt x="88947" y="133243"/>
                </a:lnTo>
                <a:lnTo>
                  <a:pt x="98699" y="144860"/>
                </a:lnTo>
                <a:lnTo>
                  <a:pt x="110771" y="151770"/>
                </a:lnTo>
                <a:lnTo>
                  <a:pt x="123455" y="154304"/>
                </a:lnTo>
                <a:lnTo>
                  <a:pt x="131442" y="153905"/>
                </a:lnTo>
                <a:lnTo>
                  <a:pt x="165382" y="124619"/>
                </a:lnTo>
                <a:lnTo>
                  <a:pt x="167164" y="116585"/>
                </a:lnTo>
                <a:close/>
              </a:path>
              <a:path w="419100" h="154939">
                <a:moveTo>
                  <a:pt x="70966" y="50"/>
                </a:moveTo>
                <a:lnTo>
                  <a:pt x="69175" y="812"/>
                </a:lnTo>
                <a:lnTo>
                  <a:pt x="62859" y="11074"/>
                </a:lnTo>
                <a:lnTo>
                  <a:pt x="58070" y="18675"/>
                </a:lnTo>
                <a:lnTo>
                  <a:pt x="52025" y="28181"/>
                </a:lnTo>
                <a:lnTo>
                  <a:pt x="4824" y="102692"/>
                </a:lnTo>
                <a:lnTo>
                  <a:pt x="1555" y="109152"/>
                </a:lnTo>
                <a:lnTo>
                  <a:pt x="0" y="115731"/>
                </a:lnTo>
                <a:lnTo>
                  <a:pt x="247" y="122458"/>
                </a:lnTo>
                <a:lnTo>
                  <a:pt x="31771" y="153425"/>
                </a:lnTo>
                <a:lnTo>
                  <a:pt x="44829" y="154241"/>
                </a:lnTo>
                <a:lnTo>
                  <a:pt x="57738" y="150833"/>
                </a:lnTo>
                <a:lnTo>
                  <a:pt x="68664" y="143808"/>
                </a:lnTo>
                <a:lnTo>
                  <a:pt x="76951" y="133763"/>
                </a:lnTo>
                <a:lnTo>
                  <a:pt x="81888" y="121335"/>
                </a:lnTo>
                <a:lnTo>
                  <a:pt x="82180" y="120014"/>
                </a:lnTo>
                <a:lnTo>
                  <a:pt x="82624" y="118719"/>
                </a:lnTo>
                <a:lnTo>
                  <a:pt x="83221" y="116585"/>
                </a:lnTo>
                <a:lnTo>
                  <a:pt x="167164" y="116585"/>
                </a:lnTo>
                <a:lnTo>
                  <a:pt x="167257" y="116166"/>
                </a:lnTo>
                <a:lnTo>
                  <a:pt x="418705" y="116166"/>
                </a:lnTo>
                <a:lnTo>
                  <a:pt x="418763" y="113299"/>
                </a:lnTo>
                <a:lnTo>
                  <a:pt x="413269" y="100380"/>
                </a:lnTo>
                <a:lnTo>
                  <a:pt x="411896" y="98259"/>
                </a:lnTo>
                <a:lnTo>
                  <a:pt x="251750" y="98259"/>
                </a:lnTo>
                <a:lnTo>
                  <a:pt x="251730" y="98056"/>
                </a:lnTo>
                <a:lnTo>
                  <a:pt x="83285" y="98056"/>
                </a:lnTo>
                <a:lnTo>
                  <a:pt x="83881" y="96659"/>
                </a:lnTo>
                <a:lnTo>
                  <a:pt x="84262" y="95580"/>
                </a:lnTo>
                <a:lnTo>
                  <a:pt x="108559" y="47064"/>
                </a:lnTo>
                <a:lnTo>
                  <a:pt x="117638" y="28765"/>
                </a:lnTo>
                <a:lnTo>
                  <a:pt x="119264" y="27825"/>
                </a:lnTo>
                <a:lnTo>
                  <a:pt x="367077" y="27825"/>
                </a:lnTo>
                <a:lnTo>
                  <a:pt x="350531" y="1511"/>
                </a:lnTo>
                <a:lnTo>
                  <a:pt x="349260" y="97"/>
                </a:lnTo>
                <a:lnTo>
                  <a:pt x="182696" y="97"/>
                </a:lnTo>
                <a:lnTo>
                  <a:pt x="70966" y="50"/>
                </a:lnTo>
                <a:close/>
              </a:path>
              <a:path w="419100" h="154939">
                <a:moveTo>
                  <a:pt x="418705" y="116166"/>
                </a:moveTo>
                <a:lnTo>
                  <a:pt x="167257" y="116166"/>
                </a:lnTo>
                <a:lnTo>
                  <a:pt x="172441" y="131513"/>
                </a:lnTo>
                <a:lnTo>
                  <a:pt x="180695" y="143203"/>
                </a:lnTo>
                <a:lnTo>
                  <a:pt x="192219" y="150833"/>
                </a:lnTo>
                <a:lnTo>
                  <a:pt x="207211" y="154000"/>
                </a:lnTo>
                <a:lnTo>
                  <a:pt x="223934" y="152069"/>
                </a:lnTo>
                <a:lnTo>
                  <a:pt x="236815" y="144897"/>
                </a:lnTo>
                <a:lnTo>
                  <a:pt x="246141" y="132961"/>
                </a:lnTo>
                <a:lnTo>
                  <a:pt x="252093" y="116801"/>
                </a:lnTo>
                <a:lnTo>
                  <a:pt x="336080" y="116801"/>
                </a:lnTo>
                <a:lnTo>
                  <a:pt x="336129" y="116662"/>
                </a:lnTo>
                <a:lnTo>
                  <a:pt x="418695" y="116662"/>
                </a:lnTo>
                <a:lnTo>
                  <a:pt x="418705" y="116166"/>
                </a:lnTo>
                <a:close/>
              </a:path>
              <a:path w="419100" h="154939">
                <a:moveTo>
                  <a:pt x="367117" y="27889"/>
                </a:moveTo>
                <a:lnTo>
                  <a:pt x="299654" y="27889"/>
                </a:lnTo>
                <a:lnTo>
                  <a:pt x="301356" y="28028"/>
                </a:lnTo>
                <a:lnTo>
                  <a:pt x="310911" y="47301"/>
                </a:lnTo>
                <a:lnTo>
                  <a:pt x="335602" y="96659"/>
                </a:lnTo>
                <a:lnTo>
                  <a:pt x="335697" y="97243"/>
                </a:lnTo>
                <a:lnTo>
                  <a:pt x="335964" y="98259"/>
                </a:lnTo>
                <a:lnTo>
                  <a:pt x="411896" y="98259"/>
                </a:lnTo>
                <a:lnTo>
                  <a:pt x="397738" y="76378"/>
                </a:lnTo>
                <a:lnTo>
                  <a:pt x="382425" y="52235"/>
                </a:lnTo>
                <a:lnTo>
                  <a:pt x="367117" y="27889"/>
                </a:lnTo>
                <a:close/>
              </a:path>
              <a:path w="419100" h="154939">
                <a:moveTo>
                  <a:pt x="247608" y="27952"/>
                </a:moveTo>
                <a:lnTo>
                  <a:pt x="171651" y="27952"/>
                </a:lnTo>
                <a:lnTo>
                  <a:pt x="172921" y="28092"/>
                </a:lnTo>
                <a:lnTo>
                  <a:pt x="174585" y="28181"/>
                </a:lnTo>
                <a:lnTo>
                  <a:pt x="167613" y="98056"/>
                </a:lnTo>
                <a:lnTo>
                  <a:pt x="251730" y="98056"/>
                </a:lnTo>
                <a:lnTo>
                  <a:pt x="244727" y="28143"/>
                </a:lnTo>
                <a:lnTo>
                  <a:pt x="246454" y="28066"/>
                </a:lnTo>
                <a:lnTo>
                  <a:pt x="247608" y="27952"/>
                </a:lnTo>
                <a:close/>
              </a:path>
              <a:path w="419100" h="154939">
                <a:moveTo>
                  <a:pt x="367077" y="27825"/>
                </a:moveTo>
                <a:lnTo>
                  <a:pt x="119264" y="27825"/>
                </a:lnTo>
                <a:lnTo>
                  <a:pt x="146327" y="27954"/>
                </a:lnTo>
                <a:lnTo>
                  <a:pt x="247608" y="27952"/>
                </a:lnTo>
                <a:lnTo>
                  <a:pt x="247864" y="27927"/>
                </a:lnTo>
                <a:lnTo>
                  <a:pt x="367117" y="27889"/>
                </a:lnTo>
                <a:close/>
              </a:path>
              <a:path w="419100" h="154939">
                <a:moveTo>
                  <a:pt x="349172" y="0"/>
                </a:moveTo>
                <a:lnTo>
                  <a:pt x="182696" y="97"/>
                </a:lnTo>
                <a:lnTo>
                  <a:pt x="349260" y="97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1">
            <a:extLst>
              <a:ext uri="{FF2B5EF4-FFF2-40B4-BE49-F238E27FC236}">
                <a16:creationId xmlns:a16="http://schemas.microsoft.com/office/drawing/2014/main" id="{A83A23E0-271D-4E58-AFFF-268808544A69}"/>
              </a:ext>
            </a:extLst>
          </p:cNvPr>
          <p:cNvSpPr/>
          <p:nvPr/>
        </p:nvSpPr>
        <p:spPr>
          <a:xfrm>
            <a:off x="4927859" y="2003940"/>
            <a:ext cx="391795" cy="181610"/>
          </a:xfrm>
          <a:custGeom>
            <a:avLst/>
            <a:gdLst/>
            <a:ahLst/>
            <a:cxnLst/>
            <a:rect l="l" t="t" r="r" b="b"/>
            <a:pathLst>
              <a:path w="391794" h="181610">
                <a:moveTo>
                  <a:pt x="13957" y="15227"/>
                </a:moveTo>
                <a:lnTo>
                  <a:pt x="13957" y="152946"/>
                </a:lnTo>
                <a:lnTo>
                  <a:pt x="12077" y="153123"/>
                </a:lnTo>
                <a:lnTo>
                  <a:pt x="3009" y="153403"/>
                </a:lnTo>
                <a:lnTo>
                  <a:pt x="88" y="156362"/>
                </a:lnTo>
                <a:lnTo>
                  <a:pt x="0" y="178015"/>
                </a:lnTo>
                <a:lnTo>
                  <a:pt x="2895" y="180975"/>
                </a:lnTo>
                <a:lnTo>
                  <a:pt x="286423" y="180987"/>
                </a:lnTo>
                <a:lnTo>
                  <a:pt x="388264" y="180949"/>
                </a:lnTo>
                <a:lnTo>
                  <a:pt x="391591" y="177596"/>
                </a:lnTo>
                <a:lnTo>
                  <a:pt x="391667" y="156705"/>
                </a:lnTo>
                <a:lnTo>
                  <a:pt x="388429" y="153352"/>
                </a:lnTo>
                <a:lnTo>
                  <a:pt x="380060" y="153111"/>
                </a:lnTo>
                <a:lnTo>
                  <a:pt x="378967" y="152920"/>
                </a:lnTo>
                <a:lnTo>
                  <a:pt x="378440" y="152857"/>
                </a:lnTo>
                <a:lnTo>
                  <a:pt x="55791" y="152857"/>
                </a:lnTo>
                <a:lnTo>
                  <a:pt x="55791" y="16784"/>
                </a:lnTo>
                <a:lnTo>
                  <a:pt x="24865" y="16784"/>
                </a:lnTo>
                <a:lnTo>
                  <a:pt x="13957" y="15227"/>
                </a:lnTo>
                <a:close/>
              </a:path>
              <a:path w="391794" h="181610">
                <a:moveTo>
                  <a:pt x="153809" y="0"/>
                </a:moveTo>
                <a:lnTo>
                  <a:pt x="150152" y="2616"/>
                </a:lnTo>
                <a:lnTo>
                  <a:pt x="147002" y="5283"/>
                </a:lnTo>
                <a:lnTo>
                  <a:pt x="140614" y="8839"/>
                </a:lnTo>
                <a:lnTo>
                  <a:pt x="140098" y="10236"/>
                </a:lnTo>
                <a:lnTo>
                  <a:pt x="140017" y="152857"/>
                </a:lnTo>
                <a:lnTo>
                  <a:pt x="378440" y="152857"/>
                </a:lnTo>
                <a:lnTo>
                  <a:pt x="377596" y="152755"/>
                </a:lnTo>
                <a:lnTo>
                  <a:pt x="377596" y="96608"/>
                </a:lnTo>
                <a:lnTo>
                  <a:pt x="181749" y="96608"/>
                </a:lnTo>
                <a:lnTo>
                  <a:pt x="181648" y="17538"/>
                </a:lnTo>
                <a:lnTo>
                  <a:pt x="180949" y="14998"/>
                </a:lnTo>
                <a:lnTo>
                  <a:pt x="180047" y="14744"/>
                </a:lnTo>
                <a:lnTo>
                  <a:pt x="172804" y="12180"/>
                </a:lnTo>
                <a:lnTo>
                  <a:pt x="166023" y="8839"/>
                </a:lnTo>
                <a:lnTo>
                  <a:pt x="159695" y="4764"/>
                </a:lnTo>
                <a:lnTo>
                  <a:pt x="153809" y="0"/>
                </a:lnTo>
                <a:close/>
              </a:path>
              <a:path w="391794" h="181610">
                <a:moveTo>
                  <a:pt x="335686" y="10236"/>
                </a:moveTo>
                <a:lnTo>
                  <a:pt x="335686" y="96608"/>
                </a:lnTo>
                <a:lnTo>
                  <a:pt x="377596" y="96608"/>
                </a:lnTo>
                <a:lnTo>
                  <a:pt x="377596" y="16979"/>
                </a:lnTo>
                <a:lnTo>
                  <a:pt x="363258" y="16979"/>
                </a:lnTo>
                <a:lnTo>
                  <a:pt x="349510" y="14998"/>
                </a:lnTo>
                <a:lnTo>
                  <a:pt x="342874" y="12306"/>
                </a:lnTo>
                <a:lnTo>
                  <a:pt x="335686" y="10236"/>
                </a:lnTo>
                <a:close/>
              </a:path>
              <a:path w="391794" h="181610">
                <a:moveTo>
                  <a:pt x="377596" y="16217"/>
                </a:moveTo>
                <a:lnTo>
                  <a:pt x="370319" y="16217"/>
                </a:lnTo>
                <a:lnTo>
                  <a:pt x="363258" y="16979"/>
                </a:lnTo>
                <a:lnTo>
                  <a:pt x="377596" y="16979"/>
                </a:lnTo>
                <a:lnTo>
                  <a:pt x="377596" y="16217"/>
                </a:lnTo>
                <a:close/>
              </a:path>
              <a:path w="391794" h="181610">
                <a:moveTo>
                  <a:pt x="55791" y="9359"/>
                </a:moveTo>
                <a:lnTo>
                  <a:pt x="45682" y="13668"/>
                </a:lnTo>
                <a:lnTo>
                  <a:pt x="35407" y="16203"/>
                </a:lnTo>
                <a:lnTo>
                  <a:pt x="24865" y="16784"/>
                </a:lnTo>
                <a:lnTo>
                  <a:pt x="55791" y="16784"/>
                </a:lnTo>
                <a:lnTo>
                  <a:pt x="55791" y="9359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22">
            <a:extLst>
              <a:ext uri="{FF2B5EF4-FFF2-40B4-BE49-F238E27FC236}">
                <a16:creationId xmlns:a16="http://schemas.microsoft.com/office/drawing/2014/main" id="{1D667C2D-3113-4182-91A2-2D0236BB9213}"/>
              </a:ext>
            </a:extLst>
          </p:cNvPr>
          <p:cNvSpPr/>
          <p:nvPr/>
        </p:nvSpPr>
        <p:spPr>
          <a:xfrm>
            <a:off x="4983516" y="1791814"/>
            <a:ext cx="280670" cy="41910"/>
          </a:xfrm>
          <a:custGeom>
            <a:avLst/>
            <a:gdLst/>
            <a:ahLst/>
            <a:cxnLst/>
            <a:rect l="l" t="t" r="r" b="b"/>
            <a:pathLst>
              <a:path w="280669" h="41910">
                <a:moveTo>
                  <a:pt x="70953" y="7"/>
                </a:moveTo>
                <a:lnTo>
                  <a:pt x="23520" y="50"/>
                </a:lnTo>
                <a:lnTo>
                  <a:pt x="0" y="25844"/>
                </a:lnTo>
                <a:lnTo>
                  <a:pt x="876" y="33794"/>
                </a:lnTo>
                <a:lnTo>
                  <a:pt x="876" y="41757"/>
                </a:lnTo>
                <a:lnTo>
                  <a:pt x="280047" y="41757"/>
                </a:lnTo>
                <a:lnTo>
                  <a:pt x="280015" y="25844"/>
                </a:lnTo>
                <a:lnTo>
                  <a:pt x="278342" y="14650"/>
                </a:lnTo>
                <a:lnTo>
                  <a:pt x="273399" y="6500"/>
                </a:lnTo>
                <a:lnTo>
                  <a:pt x="265245" y="1616"/>
                </a:lnTo>
                <a:lnTo>
                  <a:pt x="254037" y="18"/>
                </a:lnTo>
                <a:lnTo>
                  <a:pt x="70953" y="7"/>
                </a:lnTo>
                <a:close/>
              </a:path>
              <a:path w="280669" h="41910">
                <a:moveTo>
                  <a:pt x="253911" y="0"/>
                </a:moveTo>
                <a:lnTo>
                  <a:pt x="220028" y="18"/>
                </a:lnTo>
                <a:lnTo>
                  <a:pt x="254037" y="18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23">
            <a:extLst>
              <a:ext uri="{FF2B5EF4-FFF2-40B4-BE49-F238E27FC236}">
                <a16:creationId xmlns:a16="http://schemas.microsoft.com/office/drawing/2014/main" id="{29F1A917-D5E2-451E-8FE7-38D28AFA9061}"/>
              </a:ext>
            </a:extLst>
          </p:cNvPr>
          <p:cNvSpPr/>
          <p:nvPr/>
        </p:nvSpPr>
        <p:spPr>
          <a:xfrm>
            <a:off x="4997891" y="2072617"/>
            <a:ext cx="27940" cy="28575"/>
          </a:xfrm>
          <a:custGeom>
            <a:avLst/>
            <a:gdLst/>
            <a:ahLst/>
            <a:cxnLst/>
            <a:rect l="l" t="t" r="r" b="b"/>
            <a:pathLst>
              <a:path w="27940" h="28575">
                <a:moveTo>
                  <a:pt x="21107" y="0"/>
                </a:moveTo>
                <a:lnTo>
                  <a:pt x="6146" y="368"/>
                </a:lnTo>
                <a:lnTo>
                  <a:pt x="12" y="6654"/>
                </a:lnTo>
                <a:lnTo>
                  <a:pt x="0" y="21691"/>
                </a:lnTo>
                <a:lnTo>
                  <a:pt x="6362" y="28028"/>
                </a:lnTo>
                <a:lnTo>
                  <a:pt x="21640" y="27914"/>
                </a:lnTo>
                <a:lnTo>
                  <a:pt x="27701" y="21691"/>
                </a:lnTo>
                <a:lnTo>
                  <a:pt x="27571" y="6273"/>
                </a:lnTo>
                <a:lnTo>
                  <a:pt x="21107" y="0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4">
            <a:extLst>
              <a:ext uri="{FF2B5EF4-FFF2-40B4-BE49-F238E27FC236}">
                <a16:creationId xmlns:a16="http://schemas.microsoft.com/office/drawing/2014/main" id="{62AB0044-761F-4E3A-A184-80B87D77B600}"/>
              </a:ext>
            </a:extLst>
          </p:cNvPr>
          <p:cNvSpPr/>
          <p:nvPr/>
        </p:nvSpPr>
        <p:spPr>
          <a:xfrm>
            <a:off x="852850" y="3133951"/>
            <a:ext cx="419734" cy="474345"/>
          </a:xfrm>
          <a:custGeom>
            <a:avLst/>
            <a:gdLst/>
            <a:ahLst/>
            <a:cxnLst/>
            <a:rect l="l" t="t" r="r" b="b"/>
            <a:pathLst>
              <a:path w="419734" h="474344">
                <a:moveTo>
                  <a:pt x="0" y="205028"/>
                </a:moveTo>
                <a:lnTo>
                  <a:pt x="0" y="474078"/>
                </a:lnTo>
                <a:lnTo>
                  <a:pt x="419392" y="474078"/>
                </a:lnTo>
                <a:lnTo>
                  <a:pt x="419392" y="379094"/>
                </a:lnTo>
                <a:lnTo>
                  <a:pt x="62560" y="379094"/>
                </a:lnTo>
                <a:lnTo>
                  <a:pt x="62560" y="332092"/>
                </a:lnTo>
                <a:lnTo>
                  <a:pt x="419392" y="332092"/>
                </a:lnTo>
                <a:lnTo>
                  <a:pt x="419392" y="257035"/>
                </a:lnTo>
                <a:lnTo>
                  <a:pt x="251637" y="257035"/>
                </a:lnTo>
                <a:lnTo>
                  <a:pt x="241957" y="253047"/>
                </a:lnTo>
                <a:lnTo>
                  <a:pt x="125387" y="253047"/>
                </a:lnTo>
                <a:lnTo>
                  <a:pt x="0" y="205028"/>
                </a:lnTo>
                <a:close/>
              </a:path>
              <a:path w="419734" h="474344">
                <a:moveTo>
                  <a:pt x="188086" y="332092"/>
                </a:moveTo>
                <a:lnTo>
                  <a:pt x="105790" y="332092"/>
                </a:lnTo>
                <a:lnTo>
                  <a:pt x="105790" y="379094"/>
                </a:lnTo>
                <a:lnTo>
                  <a:pt x="188086" y="379094"/>
                </a:lnTo>
                <a:lnTo>
                  <a:pt x="188086" y="332092"/>
                </a:lnTo>
                <a:close/>
              </a:path>
              <a:path w="419734" h="474344">
                <a:moveTo>
                  <a:pt x="313905" y="332092"/>
                </a:moveTo>
                <a:lnTo>
                  <a:pt x="231317" y="332092"/>
                </a:lnTo>
                <a:lnTo>
                  <a:pt x="231317" y="379094"/>
                </a:lnTo>
                <a:lnTo>
                  <a:pt x="313905" y="379094"/>
                </a:lnTo>
                <a:lnTo>
                  <a:pt x="313905" y="332092"/>
                </a:lnTo>
                <a:close/>
              </a:path>
              <a:path w="419734" h="474344">
                <a:moveTo>
                  <a:pt x="419392" y="332092"/>
                </a:moveTo>
                <a:lnTo>
                  <a:pt x="357136" y="332092"/>
                </a:lnTo>
                <a:lnTo>
                  <a:pt x="357136" y="379094"/>
                </a:lnTo>
                <a:lnTo>
                  <a:pt x="419392" y="379094"/>
                </a:lnTo>
                <a:lnTo>
                  <a:pt x="419392" y="332092"/>
                </a:lnTo>
                <a:close/>
              </a:path>
              <a:path w="419734" h="474344">
                <a:moveTo>
                  <a:pt x="357136" y="0"/>
                </a:moveTo>
                <a:lnTo>
                  <a:pt x="314769" y="0"/>
                </a:lnTo>
                <a:lnTo>
                  <a:pt x="314769" y="95008"/>
                </a:lnTo>
                <a:lnTo>
                  <a:pt x="251637" y="95008"/>
                </a:lnTo>
                <a:lnTo>
                  <a:pt x="251637" y="257035"/>
                </a:lnTo>
                <a:lnTo>
                  <a:pt x="419392" y="257035"/>
                </a:lnTo>
                <a:lnTo>
                  <a:pt x="419392" y="237032"/>
                </a:lnTo>
                <a:lnTo>
                  <a:pt x="313905" y="237032"/>
                </a:lnTo>
                <a:lnTo>
                  <a:pt x="313905" y="190030"/>
                </a:lnTo>
                <a:lnTo>
                  <a:pt x="419392" y="190030"/>
                </a:lnTo>
                <a:lnTo>
                  <a:pt x="419392" y="96011"/>
                </a:lnTo>
                <a:lnTo>
                  <a:pt x="357136" y="96011"/>
                </a:lnTo>
                <a:lnTo>
                  <a:pt x="357136" y="0"/>
                </a:lnTo>
                <a:close/>
              </a:path>
              <a:path w="419734" h="474344">
                <a:moveTo>
                  <a:pt x="125387" y="205028"/>
                </a:moveTo>
                <a:lnTo>
                  <a:pt x="125387" y="253047"/>
                </a:lnTo>
                <a:lnTo>
                  <a:pt x="241957" y="253047"/>
                </a:lnTo>
                <a:lnTo>
                  <a:pt x="125387" y="205028"/>
                </a:lnTo>
                <a:close/>
              </a:path>
              <a:path w="419734" h="474344">
                <a:moveTo>
                  <a:pt x="419392" y="190030"/>
                </a:moveTo>
                <a:lnTo>
                  <a:pt x="357136" y="190030"/>
                </a:lnTo>
                <a:lnTo>
                  <a:pt x="357136" y="237032"/>
                </a:lnTo>
                <a:lnTo>
                  <a:pt x="419392" y="237032"/>
                </a:lnTo>
                <a:lnTo>
                  <a:pt x="419392" y="190030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5">
            <a:extLst>
              <a:ext uri="{FF2B5EF4-FFF2-40B4-BE49-F238E27FC236}">
                <a16:creationId xmlns:a16="http://schemas.microsoft.com/office/drawing/2014/main" id="{3745070C-3BB0-4169-80CE-752611A4EF49}"/>
              </a:ext>
            </a:extLst>
          </p:cNvPr>
          <p:cNvSpPr/>
          <p:nvPr/>
        </p:nvSpPr>
        <p:spPr>
          <a:xfrm>
            <a:off x="5041235" y="3303102"/>
            <a:ext cx="294640" cy="326390"/>
          </a:xfrm>
          <a:custGeom>
            <a:avLst/>
            <a:gdLst/>
            <a:ahLst/>
            <a:cxnLst/>
            <a:rect l="l" t="t" r="r" b="b"/>
            <a:pathLst>
              <a:path w="294640" h="326389">
                <a:moveTo>
                  <a:pt x="147280" y="0"/>
                </a:moveTo>
                <a:lnTo>
                  <a:pt x="146595" y="495"/>
                </a:lnTo>
                <a:lnTo>
                  <a:pt x="316" y="130238"/>
                </a:lnTo>
                <a:lnTo>
                  <a:pt x="0" y="131000"/>
                </a:lnTo>
                <a:lnTo>
                  <a:pt x="49" y="318541"/>
                </a:lnTo>
                <a:lnTo>
                  <a:pt x="1434" y="323799"/>
                </a:lnTo>
                <a:lnTo>
                  <a:pt x="4723" y="326021"/>
                </a:lnTo>
                <a:lnTo>
                  <a:pt x="100595" y="326021"/>
                </a:lnTo>
                <a:lnTo>
                  <a:pt x="100616" y="245402"/>
                </a:lnTo>
                <a:lnTo>
                  <a:pt x="100786" y="238696"/>
                </a:lnTo>
                <a:lnTo>
                  <a:pt x="104253" y="235369"/>
                </a:lnTo>
                <a:lnTo>
                  <a:pt x="294401" y="235369"/>
                </a:lnTo>
                <a:lnTo>
                  <a:pt x="294423" y="131000"/>
                </a:lnTo>
                <a:lnTo>
                  <a:pt x="293953" y="130086"/>
                </a:lnTo>
                <a:lnTo>
                  <a:pt x="147280" y="0"/>
                </a:lnTo>
                <a:close/>
              </a:path>
              <a:path w="294640" h="326389">
                <a:moveTo>
                  <a:pt x="294401" y="235369"/>
                </a:moveTo>
                <a:lnTo>
                  <a:pt x="110260" y="235369"/>
                </a:lnTo>
                <a:lnTo>
                  <a:pt x="186003" y="235381"/>
                </a:lnTo>
                <a:lnTo>
                  <a:pt x="191388" y="236664"/>
                </a:lnTo>
                <a:lnTo>
                  <a:pt x="193826" y="240131"/>
                </a:lnTo>
                <a:lnTo>
                  <a:pt x="193953" y="325920"/>
                </a:lnTo>
                <a:lnTo>
                  <a:pt x="195223" y="326021"/>
                </a:lnTo>
                <a:lnTo>
                  <a:pt x="291032" y="326009"/>
                </a:lnTo>
                <a:lnTo>
                  <a:pt x="294385" y="322516"/>
                </a:lnTo>
                <a:lnTo>
                  <a:pt x="294401" y="235369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6">
            <a:extLst>
              <a:ext uri="{FF2B5EF4-FFF2-40B4-BE49-F238E27FC236}">
                <a16:creationId xmlns:a16="http://schemas.microsoft.com/office/drawing/2014/main" id="{482FD372-25C9-4944-8705-61CA3D40A357}"/>
              </a:ext>
            </a:extLst>
          </p:cNvPr>
          <p:cNvSpPr/>
          <p:nvPr/>
        </p:nvSpPr>
        <p:spPr>
          <a:xfrm>
            <a:off x="4978596" y="3231424"/>
            <a:ext cx="419734" cy="210185"/>
          </a:xfrm>
          <a:custGeom>
            <a:avLst/>
            <a:gdLst/>
            <a:ahLst/>
            <a:cxnLst/>
            <a:rect l="l" t="t" r="r" b="b"/>
            <a:pathLst>
              <a:path w="419734" h="210185">
                <a:moveTo>
                  <a:pt x="210400" y="0"/>
                </a:moveTo>
                <a:lnTo>
                  <a:pt x="208978" y="0"/>
                </a:lnTo>
                <a:lnTo>
                  <a:pt x="0" y="185419"/>
                </a:lnTo>
                <a:lnTo>
                  <a:pt x="21907" y="210172"/>
                </a:lnTo>
                <a:lnTo>
                  <a:pt x="209715" y="43560"/>
                </a:lnTo>
                <a:lnTo>
                  <a:pt x="259501" y="43560"/>
                </a:lnTo>
                <a:lnTo>
                  <a:pt x="210400" y="0"/>
                </a:lnTo>
                <a:close/>
              </a:path>
              <a:path w="419734" h="210185">
                <a:moveTo>
                  <a:pt x="259501" y="43560"/>
                </a:moveTo>
                <a:lnTo>
                  <a:pt x="209715" y="43560"/>
                </a:lnTo>
                <a:lnTo>
                  <a:pt x="397484" y="210172"/>
                </a:lnTo>
                <a:lnTo>
                  <a:pt x="419392" y="185381"/>
                </a:lnTo>
                <a:lnTo>
                  <a:pt x="418757" y="184848"/>
                </a:lnTo>
                <a:lnTo>
                  <a:pt x="259501" y="43560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7">
            <a:extLst>
              <a:ext uri="{FF2B5EF4-FFF2-40B4-BE49-F238E27FC236}">
                <a16:creationId xmlns:a16="http://schemas.microsoft.com/office/drawing/2014/main" id="{03F6297E-260D-4EFF-B1C7-9BAE6C631EB9}"/>
              </a:ext>
            </a:extLst>
          </p:cNvPr>
          <p:cNvSpPr/>
          <p:nvPr/>
        </p:nvSpPr>
        <p:spPr>
          <a:xfrm>
            <a:off x="5041235" y="3258134"/>
            <a:ext cx="52705" cy="78740"/>
          </a:xfrm>
          <a:custGeom>
            <a:avLst/>
            <a:gdLst/>
            <a:ahLst/>
            <a:cxnLst/>
            <a:rect l="l" t="t" r="r" b="b"/>
            <a:pathLst>
              <a:path w="52705" h="78739">
                <a:moveTo>
                  <a:pt x="52552" y="0"/>
                </a:moveTo>
                <a:lnTo>
                  <a:pt x="0" y="0"/>
                </a:lnTo>
                <a:lnTo>
                  <a:pt x="0" y="78295"/>
                </a:lnTo>
                <a:lnTo>
                  <a:pt x="51803" y="31546"/>
                </a:lnTo>
                <a:lnTo>
                  <a:pt x="52590" y="6121"/>
                </a:lnTo>
                <a:lnTo>
                  <a:pt x="52552" y="0"/>
                </a:lnTo>
                <a:close/>
              </a:path>
            </a:pathLst>
          </a:custGeom>
          <a:solidFill>
            <a:srgbClr val="9D8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CB07601-DFD1-4E65-88B9-C25AC9AE15A8}"/>
              </a:ext>
            </a:extLst>
          </p:cNvPr>
          <p:cNvSpPr txBox="1"/>
          <p:nvPr/>
        </p:nvSpPr>
        <p:spPr>
          <a:xfrm>
            <a:off x="1407388" y="1747937"/>
            <a:ext cx="27724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+820,000 sqm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floorspace</a:t>
            </a:r>
          </a:p>
          <a:p>
            <a:endParaRPr lang="en-GB" sz="400" dirty="0">
              <a:solidFill>
                <a:srgbClr val="9D8A56"/>
              </a:solidFill>
              <a:latin typeface="Century Gothic" panose="020B0502020202020204" pitchFamily="34" charset="0"/>
            </a:endParaRPr>
          </a:p>
          <a:p>
            <a:r>
              <a:rPr lang="en-GB" sz="1400" dirty="0">
                <a:solidFill>
                  <a:srgbClr val="9D8A56"/>
                </a:solidFill>
                <a:latin typeface="Century Gothic" panose="020B0502020202020204" pitchFamily="34" charset="0"/>
              </a:rPr>
              <a:t>45%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increase in median sales values per sqm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389870D-4A8F-4F5A-B2FE-16801A435735}"/>
              </a:ext>
            </a:extLst>
          </p:cNvPr>
          <p:cNvSpPr txBox="1"/>
          <p:nvPr/>
        </p:nvSpPr>
        <p:spPr>
          <a:xfrm>
            <a:off x="5589603" y="1770377"/>
            <a:ext cx="27293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+31,000 sqm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floorspace</a:t>
            </a:r>
          </a:p>
          <a:p>
            <a:endParaRPr lang="en-GB" sz="400" dirty="0">
              <a:solidFill>
                <a:srgbClr val="9D8A56"/>
              </a:solidFill>
              <a:latin typeface="Century Gothic" panose="020B0502020202020204" pitchFamily="34" charset="0"/>
            </a:endParaRPr>
          </a:p>
          <a:p>
            <a:r>
              <a:rPr lang="en-GB" sz="1400" dirty="0">
                <a:solidFill>
                  <a:srgbClr val="9D8A56"/>
                </a:solidFill>
                <a:latin typeface="Century Gothic" panose="020B0502020202020204" pitchFamily="34" charset="0"/>
              </a:rPr>
              <a:t>32%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increase in median sales values per sqm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B8FF6D-8501-4211-BE83-7DC0BA895D4B}"/>
              </a:ext>
            </a:extLst>
          </p:cNvPr>
          <p:cNvSpPr txBox="1"/>
          <p:nvPr/>
        </p:nvSpPr>
        <p:spPr>
          <a:xfrm>
            <a:off x="554321" y="1204159"/>
            <a:ext cx="2924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Since 2010…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25666DF-D8E8-42ED-8950-7DF527EFDB4C}"/>
              </a:ext>
            </a:extLst>
          </p:cNvPr>
          <p:cNvSpPr txBox="1"/>
          <p:nvPr/>
        </p:nvSpPr>
        <p:spPr>
          <a:xfrm>
            <a:off x="1572818" y="3148959"/>
            <a:ext cx="262560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+805,000 sqm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floorspace</a:t>
            </a:r>
          </a:p>
          <a:p>
            <a:endParaRPr lang="en-GB" sz="400" dirty="0">
              <a:solidFill>
                <a:srgbClr val="9D8A56"/>
              </a:solidFill>
              <a:latin typeface="Century Gothic" panose="020B0502020202020204" pitchFamily="34" charset="0"/>
            </a:endParaRPr>
          </a:p>
          <a:p>
            <a:r>
              <a:rPr lang="en-GB" sz="1400" dirty="0">
                <a:solidFill>
                  <a:srgbClr val="9D8A56"/>
                </a:solidFill>
                <a:latin typeface="Century Gothic" panose="020B0502020202020204" pitchFamily="34" charset="0"/>
              </a:rPr>
              <a:t>109%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increase in median sales values per sqm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5AB2B7B-5D91-48A2-AF7E-D89F02576EE2}"/>
              </a:ext>
            </a:extLst>
          </p:cNvPr>
          <p:cNvSpPr txBox="1"/>
          <p:nvPr/>
        </p:nvSpPr>
        <p:spPr>
          <a:xfrm>
            <a:off x="5589603" y="3191105"/>
            <a:ext cx="26827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+138,000 sqm</a:t>
            </a:r>
            <a:r>
              <a:rPr lang="en-GB" sz="1400" dirty="0">
                <a:solidFill>
                  <a:srgbClr val="9D8A56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floorspace</a:t>
            </a:r>
          </a:p>
          <a:p>
            <a:endParaRPr lang="en-GB" sz="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400" dirty="0">
                <a:solidFill>
                  <a:srgbClr val="9D8A56"/>
                </a:solidFill>
                <a:latin typeface="Century Gothic" panose="020B0502020202020204" pitchFamily="34" charset="0"/>
              </a:rPr>
              <a:t>52%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increase in median sales values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47D9DC4-FFD7-4B11-A7A7-A88770929F1E}"/>
              </a:ext>
            </a:extLst>
          </p:cNvPr>
          <p:cNvSpPr txBox="1"/>
          <p:nvPr/>
        </p:nvSpPr>
        <p:spPr>
          <a:xfrm>
            <a:off x="2084061" y="2655011"/>
            <a:ext cx="23185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i="1" dirty="0">
                <a:latin typeface="Century Gothic" panose="020B0502020202020204" pitchFamily="34" charset="0"/>
              </a:rPr>
              <a:t>Within 2km of stations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5B68E2C-F11E-4C8B-925C-E9713E05C55A}"/>
              </a:ext>
            </a:extLst>
          </p:cNvPr>
          <p:cNvSpPr txBox="1"/>
          <p:nvPr/>
        </p:nvSpPr>
        <p:spPr>
          <a:xfrm>
            <a:off x="6205335" y="2688519"/>
            <a:ext cx="23185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i="1" dirty="0">
                <a:latin typeface="Century Gothic" panose="020B0502020202020204" pitchFamily="34" charset="0"/>
              </a:rPr>
              <a:t>Within 2km of stations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7706375-6454-438D-A2AD-7958515F587E}"/>
              </a:ext>
            </a:extLst>
          </p:cNvPr>
          <p:cNvSpPr txBox="1"/>
          <p:nvPr/>
        </p:nvSpPr>
        <p:spPr>
          <a:xfrm>
            <a:off x="6196611" y="3946934"/>
            <a:ext cx="23185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i="1" dirty="0">
                <a:latin typeface="Century Gothic" panose="020B0502020202020204" pitchFamily="34" charset="0"/>
              </a:rPr>
              <a:t>Within 2km of stations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791BA14-EA89-4E25-B6B4-C00B875896F6}"/>
              </a:ext>
            </a:extLst>
          </p:cNvPr>
          <p:cNvSpPr txBox="1"/>
          <p:nvPr/>
        </p:nvSpPr>
        <p:spPr>
          <a:xfrm>
            <a:off x="2105828" y="3954012"/>
            <a:ext cx="23185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i="1" dirty="0">
                <a:latin typeface="Century Gothic" panose="020B0502020202020204" pitchFamily="34" charset="0"/>
              </a:rPr>
              <a:t>Within 2km of stations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29F41CE-8144-4BFB-B228-78DEBD398F3D}"/>
              </a:ext>
            </a:extLst>
          </p:cNvPr>
          <p:cNvSpPr txBox="1"/>
          <p:nvPr/>
        </p:nvSpPr>
        <p:spPr>
          <a:xfrm>
            <a:off x="554320" y="4367398"/>
            <a:ext cx="8589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+1,656,000 sqm more commercial space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around stations since 2010</a:t>
            </a:r>
          </a:p>
          <a:p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87% occupancy rates in new commercial space which supports around </a:t>
            </a:r>
            <a:r>
              <a:rPr lang="en-GB" sz="16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66,000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jobs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295BA-EA76-4152-A8A9-BEDCA8E0BD78}"/>
              </a:ext>
            </a:extLst>
          </p:cNvPr>
          <p:cNvSpPr txBox="1"/>
          <p:nvPr/>
        </p:nvSpPr>
        <p:spPr>
          <a:xfrm>
            <a:off x="738176" y="2340366"/>
            <a:ext cx="57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Office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6862397-7F44-4BFB-BEAF-15BF1112E89B}"/>
              </a:ext>
            </a:extLst>
          </p:cNvPr>
          <p:cNvSpPr txBox="1"/>
          <p:nvPr/>
        </p:nvSpPr>
        <p:spPr>
          <a:xfrm>
            <a:off x="4860473" y="2245303"/>
            <a:ext cx="57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Retail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6B20836-16D7-43E5-B7A9-041D871EE7F4}"/>
              </a:ext>
            </a:extLst>
          </p:cNvPr>
          <p:cNvSpPr txBox="1"/>
          <p:nvPr/>
        </p:nvSpPr>
        <p:spPr>
          <a:xfrm>
            <a:off x="4770093" y="3704873"/>
            <a:ext cx="9069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Residential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A399922-1A4D-46C6-8015-674640A4BBE9}"/>
              </a:ext>
            </a:extLst>
          </p:cNvPr>
          <p:cNvSpPr txBox="1"/>
          <p:nvPr/>
        </p:nvSpPr>
        <p:spPr>
          <a:xfrm>
            <a:off x="554320" y="3680820"/>
            <a:ext cx="1034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rgbClr val="004890"/>
                </a:solidFill>
                <a:latin typeface="Century Gothic" panose="020B0502020202020204" pitchFamily="34" charset="0"/>
              </a:rPr>
              <a:t>Other Commercial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DE1CB80-354B-48DE-BD6A-0C9FD5D5F705}"/>
              </a:ext>
            </a:extLst>
          </p:cNvPr>
          <p:cNvSpPr txBox="1"/>
          <p:nvPr/>
        </p:nvSpPr>
        <p:spPr>
          <a:xfrm>
            <a:off x="4040881" y="6669931"/>
            <a:ext cx="51031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Sources: </a:t>
            </a:r>
            <a:r>
              <a:rPr lang="en-GB" sz="7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GeoTerra</a:t>
            </a:r>
            <a:r>
              <a:rPr lang="en-GB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 Lightstone; Homes and Communities Agency Employment; SAPOA; Hatch Calculations </a:t>
            </a:r>
          </a:p>
        </p:txBody>
      </p:sp>
    </p:spTree>
    <p:extLst>
      <p:ext uri="{BB962C8B-B14F-4D97-AF65-F5344CB8AC3E}">
        <p14:creationId xmlns:p14="http://schemas.microsoft.com/office/powerpoint/2010/main" val="3979431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bject 2">
            <a:extLst>
              <a:ext uri="{FF2B5EF4-FFF2-40B4-BE49-F238E27FC236}">
                <a16:creationId xmlns:a16="http://schemas.microsoft.com/office/drawing/2014/main" id="{513591B2-660E-4ED0-B9E8-0CE501D1EBBE}"/>
              </a:ext>
            </a:extLst>
          </p:cNvPr>
          <p:cNvSpPr/>
          <p:nvPr/>
        </p:nvSpPr>
        <p:spPr>
          <a:xfrm>
            <a:off x="0" y="0"/>
            <a:ext cx="9176840" cy="6858000"/>
          </a:xfrm>
          <a:prstGeom prst="rect">
            <a:avLst/>
          </a:prstGeom>
          <a:blipFill>
            <a:blip r:embed="rId2" cstate="print"/>
            <a:stretch>
              <a:fillRect b="-8924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5ABE686-ADB0-4FD3-AE6D-60F8FAD5DF18}"/>
              </a:ext>
            </a:extLst>
          </p:cNvPr>
          <p:cNvSpPr/>
          <p:nvPr/>
        </p:nvSpPr>
        <p:spPr>
          <a:xfrm>
            <a:off x="8468142" y="0"/>
            <a:ext cx="437356" cy="905278"/>
          </a:xfrm>
          <a:prstGeom prst="rect">
            <a:avLst/>
          </a:prstGeom>
          <a:solidFill>
            <a:srgbClr val="9D8A56"/>
          </a:solidFill>
          <a:ln>
            <a:solidFill>
              <a:srgbClr val="9D8A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bject 29">
            <a:extLst>
              <a:ext uri="{FF2B5EF4-FFF2-40B4-BE49-F238E27FC236}">
                <a16:creationId xmlns:a16="http://schemas.microsoft.com/office/drawing/2014/main" id="{F9D5DCD4-6CBF-412F-B1A4-53A7FBC65BC9}"/>
              </a:ext>
            </a:extLst>
          </p:cNvPr>
          <p:cNvSpPr/>
          <p:nvPr/>
        </p:nvSpPr>
        <p:spPr>
          <a:xfrm>
            <a:off x="8510531" y="798536"/>
            <a:ext cx="41403" cy="24749"/>
          </a:xfrm>
          <a:custGeom>
            <a:avLst/>
            <a:gdLst/>
            <a:ahLst/>
            <a:cxnLst/>
            <a:rect l="l" t="t" r="r" b="b"/>
            <a:pathLst>
              <a:path w="53339" h="31750">
                <a:moveTo>
                  <a:pt x="0" y="31749"/>
                </a:moveTo>
                <a:lnTo>
                  <a:pt x="53022" y="31749"/>
                </a:lnTo>
                <a:lnTo>
                  <a:pt x="53022" y="0"/>
                </a:lnTo>
                <a:lnTo>
                  <a:pt x="0" y="0"/>
                </a:lnTo>
                <a:lnTo>
                  <a:pt x="0" y="317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30">
            <a:extLst>
              <a:ext uri="{FF2B5EF4-FFF2-40B4-BE49-F238E27FC236}">
                <a16:creationId xmlns:a16="http://schemas.microsoft.com/office/drawing/2014/main" id="{2B7BF716-03F6-4281-B251-221C7F4E33A1}"/>
              </a:ext>
            </a:extLst>
          </p:cNvPr>
          <p:cNvSpPr/>
          <p:nvPr/>
        </p:nvSpPr>
        <p:spPr>
          <a:xfrm>
            <a:off x="8510531" y="788636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2994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31">
            <a:extLst>
              <a:ext uri="{FF2B5EF4-FFF2-40B4-BE49-F238E27FC236}">
                <a16:creationId xmlns:a16="http://schemas.microsoft.com/office/drawing/2014/main" id="{7A0F1198-79DF-47FB-8794-37CF1A02BA5A}"/>
              </a:ext>
            </a:extLst>
          </p:cNvPr>
          <p:cNvSpPr/>
          <p:nvPr/>
        </p:nvSpPr>
        <p:spPr>
          <a:xfrm>
            <a:off x="8510531" y="767848"/>
            <a:ext cx="27109" cy="10890"/>
          </a:xfrm>
          <a:custGeom>
            <a:avLst/>
            <a:gdLst/>
            <a:ahLst/>
            <a:cxnLst/>
            <a:rect l="l" t="t" r="r" b="b"/>
            <a:pathLst>
              <a:path w="34925" h="13970">
                <a:moveTo>
                  <a:pt x="0" y="13970"/>
                </a:moveTo>
                <a:lnTo>
                  <a:pt x="34772" y="13970"/>
                </a:lnTo>
                <a:lnTo>
                  <a:pt x="34772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32">
            <a:extLst>
              <a:ext uri="{FF2B5EF4-FFF2-40B4-BE49-F238E27FC236}">
                <a16:creationId xmlns:a16="http://schemas.microsoft.com/office/drawing/2014/main" id="{827CC258-7DD7-422A-9370-B5F88A9C8715}"/>
              </a:ext>
            </a:extLst>
          </p:cNvPr>
          <p:cNvSpPr/>
          <p:nvPr/>
        </p:nvSpPr>
        <p:spPr>
          <a:xfrm>
            <a:off x="8510531" y="756957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2994" y="0"/>
                </a:lnTo>
              </a:path>
            </a:pathLst>
          </a:custGeom>
          <a:ln w="279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33">
            <a:extLst>
              <a:ext uri="{FF2B5EF4-FFF2-40B4-BE49-F238E27FC236}">
                <a16:creationId xmlns:a16="http://schemas.microsoft.com/office/drawing/2014/main" id="{7512BBF9-273E-46B6-96FE-AD81CC68D55A}"/>
              </a:ext>
            </a:extLst>
          </p:cNvPr>
          <p:cNvSpPr/>
          <p:nvPr/>
        </p:nvSpPr>
        <p:spPr>
          <a:xfrm>
            <a:off x="8510531" y="734188"/>
            <a:ext cx="27109" cy="11880"/>
          </a:xfrm>
          <a:custGeom>
            <a:avLst/>
            <a:gdLst/>
            <a:ahLst/>
            <a:cxnLst/>
            <a:rect l="l" t="t" r="r" b="b"/>
            <a:pathLst>
              <a:path w="34925" h="15240">
                <a:moveTo>
                  <a:pt x="0" y="15239"/>
                </a:moveTo>
                <a:lnTo>
                  <a:pt x="34772" y="15239"/>
                </a:lnTo>
                <a:lnTo>
                  <a:pt x="34772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34">
            <a:extLst>
              <a:ext uri="{FF2B5EF4-FFF2-40B4-BE49-F238E27FC236}">
                <a16:creationId xmlns:a16="http://schemas.microsoft.com/office/drawing/2014/main" id="{D6D3ECEC-0869-48AD-AA5C-52496CAD007C}"/>
              </a:ext>
            </a:extLst>
          </p:cNvPr>
          <p:cNvSpPr/>
          <p:nvPr/>
        </p:nvSpPr>
        <p:spPr>
          <a:xfrm>
            <a:off x="8510531" y="723793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2994" y="0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35">
            <a:extLst>
              <a:ext uri="{FF2B5EF4-FFF2-40B4-BE49-F238E27FC236}">
                <a16:creationId xmlns:a16="http://schemas.microsoft.com/office/drawing/2014/main" id="{3642E728-DF9E-4B36-AEEB-AF7E1C286412}"/>
              </a:ext>
            </a:extLst>
          </p:cNvPr>
          <p:cNvSpPr/>
          <p:nvPr/>
        </p:nvSpPr>
        <p:spPr>
          <a:xfrm>
            <a:off x="8510531" y="701518"/>
            <a:ext cx="26616" cy="11880"/>
          </a:xfrm>
          <a:custGeom>
            <a:avLst/>
            <a:gdLst/>
            <a:ahLst/>
            <a:cxnLst/>
            <a:rect l="l" t="t" r="r" b="b"/>
            <a:pathLst>
              <a:path w="34289" h="15240">
                <a:moveTo>
                  <a:pt x="0" y="15240"/>
                </a:moveTo>
                <a:lnTo>
                  <a:pt x="33896" y="15240"/>
                </a:lnTo>
                <a:lnTo>
                  <a:pt x="33896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36">
            <a:extLst>
              <a:ext uri="{FF2B5EF4-FFF2-40B4-BE49-F238E27FC236}">
                <a16:creationId xmlns:a16="http://schemas.microsoft.com/office/drawing/2014/main" id="{3169A635-2961-475B-B6D2-9B45BD97D944}"/>
              </a:ext>
            </a:extLst>
          </p:cNvPr>
          <p:cNvSpPr/>
          <p:nvPr/>
        </p:nvSpPr>
        <p:spPr>
          <a:xfrm>
            <a:off x="8510531" y="688154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2994" y="0"/>
                </a:lnTo>
              </a:path>
            </a:pathLst>
          </a:custGeom>
          <a:ln w="342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37">
            <a:extLst>
              <a:ext uri="{FF2B5EF4-FFF2-40B4-BE49-F238E27FC236}">
                <a16:creationId xmlns:a16="http://schemas.microsoft.com/office/drawing/2014/main" id="{75AF4CF7-57AD-482F-9300-18D425C28576}"/>
              </a:ext>
            </a:extLst>
          </p:cNvPr>
          <p:cNvSpPr/>
          <p:nvPr/>
        </p:nvSpPr>
        <p:spPr>
          <a:xfrm>
            <a:off x="8569905" y="798705"/>
            <a:ext cx="43867" cy="24749"/>
          </a:xfrm>
          <a:custGeom>
            <a:avLst/>
            <a:gdLst/>
            <a:ahLst/>
            <a:cxnLst/>
            <a:rect l="l" t="t" r="r" b="b"/>
            <a:pathLst>
              <a:path w="56514" h="31750">
                <a:moveTo>
                  <a:pt x="56502" y="0"/>
                </a:moveTo>
                <a:lnTo>
                  <a:pt x="0" y="0"/>
                </a:lnTo>
                <a:lnTo>
                  <a:pt x="0" y="31254"/>
                </a:lnTo>
                <a:lnTo>
                  <a:pt x="56502" y="31254"/>
                </a:lnTo>
                <a:lnTo>
                  <a:pt x="565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38">
            <a:extLst>
              <a:ext uri="{FF2B5EF4-FFF2-40B4-BE49-F238E27FC236}">
                <a16:creationId xmlns:a16="http://schemas.microsoft.com/office/drawing/2014/main" id="{F35393EF-6C4F-495E-80F6-A0E0498729BA}"/>
              </a:ext>
            </a:extLst>
          </p:cNvPr>
          <p:cNvSpPr/>
          <p:nvPr/>
        </p:nvSpPr>
        <p:spPr>
          <a:xfrm>
            <a:off x="8553718" y="767382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40">
                <a:moveTo>
                  <a:pt x="23456" y="0"/>
                </a:moveTo>
                <a:lnTo>
                  <a:pt x="0" y="0"/>
                </a:lnTo>
                <a:lnTo>
                  <a:pt x="0" y="15176"/>
                </a:lnTo>
                <a:lnTo>
                  <a:pt x="23456" y="15176"/>
                </a:lnTo>
                <a:lnTo>
                  <a:pt x="234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39">
            <a:extLst>
              <a:ext uri="{FF2B5EF4-FFF2-40B4-BE49-F238E27FC236}">
                <a16:creationId xmlns:a16="http://schemas.microsoft.com/office/drawing/2014/main" id="{D3BF9DCF-45C8-4141-85D9-1D6E1D35CD0E}"/>
              </a:ext>
            </a:extLst>
          </p:cNvPr>
          <p:cNvSpPr/>
          <p:nvPr/>
        </p:nvSpPr>
        <p:spPr>
          <a:xfrm>
            <a:off x="8588122" y="767382"/>
            <a:ext cx="26123" cy="11880"/>
          </a:xfrm>
          <a:custGeom>
            <a:avLst/>
            <a:gdLst/>
            <a:ahLst/>
            <a:cxnLst/>
            <a:rect l="l" t="t" r="r" b="b"/>
            <a:pathLst>
              <a:path w="33654" h="15240">
                <a:moveTo>
                  <a:pt x="33032" y="0"/>
                </a:moveTo>
                <a:lnTo>
                  <a:pt x="0" y="0"/>
                </a:lnTo>
                <a:lnTo>
                  <a:pt x="0" y="15176"/>
                </a:lnTo>
                <a:lnTo>
                  <a:pt x="33032" y="15176"/>
                </a:lnTo>
                <a:lnTo>
                  <a:pt x="330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40">
            <a:extLst>
              <a:ext uri="{FF2B5EF4-FFF2-40B4-BE49-F238E27FC236}">
                <a16:creationId xmlns:a16="http://schemas.microsoft.com/office/drawing/2014/main" id="{A227D91B-F462-415B-B524-FCE31649041D}"/>
              </a:ext>
            </a:extLst>
          </p:cNvPr>
          <p:cNvSpPr/>
          <p:nvPr/>
        </p:nvSpPr>
        <p:spPr>
          <a:xfrm>
            <a:off x="8553718" y="733960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40">
                <a:moveTo>
                  <a:pt x="23456" y="0"/>
                </a:moveTo>
                <a:lnTo>
                  <a:pt x="0" y="0"/>
                </a:lnTo>
                <a:lnTo>
                  <a:pt x="0" y="15176"/>
                </a:lnTo>
                <a:lnTo>
                  <a:pt x="23456" y="15176"/>
                </a:lnTo>
                <a:lnTo>
                  <a:pt x="234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41">
            <a:extLst>
              <a:ext uri="{FF2B5EF4-FFF2-40B4-BE49-F238E27FC236}">
                <a16:creationId xmlns:a16="http://schemas.microsoft.com/office/drawing/2014/main" id="{F9A95FD9-04E0-4904-8305-D11F9F87476C}"/>
              </a:ext>
            </a:extLst>
          </p:cNvPr>
          <p:cNvSpPr/>
          <p:nvPr/>
        </p:nvSpPr>
        <p:spPr>
          <a:xfrm>
            <a:off x="8588122" y="733960"/>
            <a:ext cx="26123" cy="11880"/>
          </a:xfrm>
          <a:custGeom>
            <a:avLst/>
            <a:gdLst/>
            <a:ahLst/>
            <a:cxnLst/>
            <a:rect l="l" t="t" r="r" b="b"/>
            <a:pathLst>
              <a:path w="33654" h="15240">
                <a:moveTo>
                  <a:pt x="33032" y="0"/>
                </a:moveTo>
                <a:lnTo>
                  <a:pt x="0" y="0"/>
                </a:lnTo>
                <a:lnTo>
                  <a:pt x="0" y="15176"/>
                </a:lnTo>
                <a:lnTo>
                  <a:pt x="33032" y="15176"/>
                </a:lnTo>
                <a:lnTo>
                  <a:pt x="330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42">
            <a:extLst>
              <a:ext uri="{FF2B5EF4-FFF2-40B4-BE49-F238E27FC236}">
                <a16:creationId xmlns:a16="http://schemas.microsoft.com/office/drawing/2014/main" id="{C021E695-F4B8-4216-A134-2D18D930A76F}"/>
              </a:ext>
            </a:extLst>
          </p:cNvPr>
          <p:cNvSpPr/>
          <p:nvPr/>
        </p:nvSpPr>
        <p:spPr>
          <a:xfrm>
            <a:off x="8553039" y="701589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40">
                <a:moveTo>
                  <a:pt x="23469" y="0"/>
                </a:moveTo>
                <a:lnTo>
                  <a:pt x="0" y="0"/>
                </a:lnTo>
                <a:lnTo>
                  <a:pt x="0" y="15176"/>
                </a:lnTo>
                <a:lnTo>
                  <a:pt x="23469" y="15176"/>
                </a:lnTo>
                <a:lnTo>
                  <a:pt x="23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43">
            <a:extLst>
              <a:ext uri="{FF2B5EF4-FFF2-40B4-BE49-F238E27FC236}">
                <a16:creationId xmlns:a16="http://schemas.microsoft.com/office/drawing/2014/main" id="{4169F0C1-66B4-48E5-9CE5-25C8AA039145}"/>
              </a:ext>
            </a:extLst>
          </p:cNvPr>
          <p:cNvSpPr/>
          <p:nvPr/>
        </p:nvSpPr>
        <p:spPr>
          <a:xfrm>
            <a:off x="8587451" y="701589"/>
            <a:ext cx="26616" cy="11880"/>
          </a:xfrm>
          <a:custGeom>
            <a:avLst/>
            <a:gdLst/>
            <a:ahLst/>
            <a:cxnLst/>
            <a:rect l="l" t="t" r="r" b="b"/>
            <a:pathLst>
              <a:path w="34289" h="15240">
                <a:moveTo>
                  <a:pt x="33896" y="0"/>
                </a:moveTo>
                <a:lnTo>
                  <a:pt x="0" y="0"/>
                </a:lnTo>
                <a:lnTo>
                  <a:pt x="0" y="15176"/>
                </a:lnTo>
                <a:lnTo>
                  <a:pt x="33896" y="15176"/>
                </a:lnTo>
                <a:lnTo>
                  <a:pt x="33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44">
            <a:extLst>
              <a:ext uri="{FF2B5EF4-FFF2-40B4-BE49-F238E27FC236}">
                <a16:creationId xmlns:a16="http://schemas.microsoft.com/office/drawing/2014/main" id="{6624F686-6A7C-4E7D-A71F-567FE9FCD19B}"/>
              </a:ext>
            </a:extLst>
          </p:cNvPr>
          <p:cNvSpPr/>
          <p:nvPr/>
        </p:nvSpPr>
        <p:spPr>
          <a:xfrm>
            <a:off x="8747366" y="573152"/>
            <a:ext cx="103507" cy="249969"/>
          </a:xfrm>
          <a:custGeom>
            <a:avLst/>
            <a:gdLst/>
            <a:ahLst/>
            <a:cxnLst/>
            <a:rect l="l" t="t" r="r" b="b"/>
            <a:pathLst>
              <a:path w="133350" h="320675">
                <a:moveTo>
                  <a:pt x="0" y="0"/>
                </a:moveTo>
                <a:lnTo>
                  <a:pt x="0" y="320598"/>
                </a:lnTo>
                <a:lnTo>
                  <a:pt x="53022" y="320598"/>
                </a:lnTo>
                <a:lnTo>
                  <a:pt x="53022" y="289344"/>
                </a:lnTo>
                <a:lnTo>
                  <a:pt x="132994" y="289344"/>
                </a:lnTo>
                <a:lnTo>
                  <a:pt x="132994" y="264337"/>
                </a:lnTo>
                <a:lnTo>
                  <a:pt x="34772" y="264337"/>
                </a:lnTo>
                <a:lnTo>
                  <a:pt x="34772" y="249161"/>
                </a:lnTo>
                <a:lnTo>
                  <a:pt x="132994" y="249161"/>
                </a:lnTo>
                <a:lnTo>
                  <a:pt x="132994" y="221475"/>
                </a:lnTo>
                <a:lnTo>
                  <a:pt x="34772" y="221475"/>
                </a:lnTo>
                <a:lnTo>
                  <a:pt x="34772" y="206298"/>
                </a:lnTo>
                <a:lnTo>
                  <a:pt x="132994" y="206298"/>
                </a:lnTo>
                <a:lnTo>
                  <a:pt x="132994" y="176110"/>
                </a:lnTo>
                <a:lnTo>
                  <a:pt x="33896" y="176110"/>
                </a:lnTo>
                <a:lnTo>
                  <a:pt x="33896" y="160934"/>
                </a:lnTo>
                <a:lnTo>
                  <a:pt x="132994" y="160934"/>
                </a:lnTo>
                <a:lnTo>
                  <a:pt x="132994" y="133248"/>
                </a:lnTo>
                <a:lnTo>
                  <a:pt x="34328" y="133248"/>
                </a:lnTo>
                <a:lnTo>
                  <a:pt x="34328" y="118071"/>
                </a:lnTo>
                <a:lnTo>
                  <a:pt x="132994" y="118071"/>
                </a:lnTo>
                <a:lnTo>
                  <a:pt x="132994" y="87884"/>
                </a:lnTo>
                <a:lnTo>
                  <a:pt x="33464" y="87884"/>
                </a:lnTo>
                <a:lnTo>
                  <a:pt x="33464" y="72707"/>
                </a:lnTo>
                <a:lnTo>
                  <a:pt x="132994" y="72707"/>
                </a:lnTo>
                <a:lnTo>
                  <a:pt x="132994" y="21437"/>
                </a:lnTo>
                <a:lnTo>
                  <a:pt x="0" y="0"/>
                </a:lnTo>
                <a:close/>
              </a:path>
              <a:path w="133350" h="320675">
                <a:moveTo>
                  <a:pt x="132994" y="289344"/>
                </a:moveTo>
                <a:lnTo>
                  <a:pt x="76492" y="289344"/>
                </a:lnTo>
                <a:lnTo>
                  <a:pt x="76492" y="320598"/>
                </a:lnTo>
                <a:lnTo>
                  <a:pt x="132994" y="320598"/>
                </a:lnTo>
                <a:lnTo>
                  <a:pt x="132994" y="289344"/>
                </a:lnTo>
                <a:close/>
              </a:path>
              <a:path w="133350" h="320675">
                <a:moveTo>
                  <a:pt x="79095" y="249161"/>
                </a:moveTo>
                <a:lnTo>
                  <a:pt x="55638" y="249161"/>
                </a:lnTo>
                <a:lnTo>
                  <a:pt x="55638" y="264337"/>
                </a:lnTo>
                <a:lnTo>
                  <a:pt x="79095" y="264337"/>
                </a:lnTo>
                <a:lnTo>
                  <a:pt x="79095" y="249161"/>
                </a:lnTo>
                <a:close/>
              </a:path>
              <a:path w="133350" h="320675">
                <a:moveTo>
                  <a:pt x="132994" y="249161"/>
                </a:moveTo>
                <a:lnTo>
                  <a:pt x="99961" y="249161"/>
                </a:lnTo>
                <a:lnTo>
                  <a:pt x="99961" y="264337"/>
                </a:lnTo>
                <a:lnTo>
                  <a:pt x="132994" y="264337"/>
                </a:lnTo>
                <a:lnTo>
                  <a:pt x="132994" y="249161"/>
                </a:lnTo>
                <a:close/>
              </a:path>
              <a:path w="133350" h="320675">
                <a:moveTo>
                  <a:pt x="79095" y="206298"/>
                </a:moveTo>
                <a:lnTo>
                  <a:pt x="55638" y="206298"/>
                </a:lnTo>
                <a:lnTo>
                  <a:pt x="55638" y="221475"/>
                </a:lnTo>
                <a:lnTo>
                  <a:pt x="79095" y="221475"/>
                </a:lnTo>
                <a:lnTo>
                  <a:pt x="79095" y="206298"/>
                </a:lnTo>
                <a:close/>
              </a:path>
              <a:path w="133350" h="320675">
                <a:moveTo>
                  <a:pt x="132994" y="206298"/>
                </a:moveTo>
                <a:lnTo>
                  <a:pt x="99961" y="206298"/>
                </a:lnTo>
                <a:lnTo>
                  <a:pt x="99961" y="221475"/>
                </a:lnTo>
                <a:lnTo>
                  <a:pt x="132994" y="221475"/>
                </a:lnTo>
                <a:lnTo>
                  <a:pt x="132994" y="206298"/>
                </a:lnTo>
                <a:close/>
              </a:path>
              <a:path w="133350" h="320675">
                <a:moveTo>
                  <a:pt x="78232" y="160934"/>
                </a:moveTo>
                <a:lnTo>
                  <a:pt x="54762" y="160934"/>
                </a:lnTo>
                <a:lnTo>
                  <a:pt x="54762" y="176110"/>
                </a:lnTo>
                <a:lnTo>
                  <a:pt x="78232" y="176110"/>
                </a:lnTo>
                <a:lnTo>
                  <a:pt x="78232" y="160934"/>
                </a:lnTo>
                <a:close/>
              </a:path>
              <a:path w="133350" h="320675">
                <a:moveTo>
                  <a:pt x="132994" y="160934"/>
                </a:moveTo>
                <a:lnTo>
                  <a:pt x="99098" y="160934"/>
                </a:lnTo>
                <a:lnTo>
                  <a:pt x="99098" y="176110"/>
                </a:lnTo>
                <a:lnTo>
                  <a:pt x="132994" y="176110"/>
                </a:lnTo>
                <a:lnTo>
                  <a:pt x="132994" y="160934"/>
                </a:lnTo>
                <a:close/>
              </a:path>
              <a:path w="133350" h="320675">
                <a:moveTo>
                  <a:pt x="78663" y="118071"/>
                </a:moveTo>
                <a:lnTo>
                  <a:pt x="55194" y="118071"/>
                </a:lnTo>
                <a:lnTo>
                  <a:pt x="55194" y="133248"/>
                </a:lnTo>
                <a:lnTo>
                  <a:pt x="78663" y="133248"/>
                </a:lnTo>
                <a:lnTo>
                  <a:pt x="78663" y="118071"/>
                </a:lnTo>
                <a:close/>
              </a:path>
              <a:path w="133350" h="320675">
                <a:moveTo>
                  <a:pt x="132994" y="118071"/>
                </a:moveTo>
                <a:lnTo>
                  <a:pt x="99529" y="118071"/>
                </a:lnTo>
                <a:lnTo>
                  <a:pt x="99529" y="133248"/>
                </a:lnTo>
                <a:lnTo>
                  <a:pt x="132994" y="133248"/>
                </a:lnTo>
                <a:lnTo>
                  <a:pt x="132994" y="118071"/>
                </a:lnTo>
                <a:close/>
              </a:path>
              <a:path w="133350" h="320675">
                <a:moveTo>
                  <a:pt x="77800" y="72707"/>
                </a:moveTo>
                <a:lnTo>
                  <a:pt x="54330" y="72707"/>
                </a:lnTo>
                <a:lnTo>
                  <a:pt x="54330" y="87884"/>
                </a:lnTo>
                <a:lnTo>
                  <a:pt x="77800" y="87884"/>
                </a:lnTo>
                <a:lnTo>
                  <a:pt x="77800" y="72707"/>
                </a:lnTo>
                <a:close/>
              </a:path>
              <a:path w="133350" h="320675">
                <a:moveTo>
                  <a:pt x="132994" y="72707"/>
                </a:moveTo>
                <a:lnTo>
                  <a:pt x="98666" y="72707"/>
                </a:lnTo>
                <a:lnTo>
                  <a:pt x="98666" y="87884"/>
                </a:lnTo>
                <a:lnTo>
                  <a:pt x="132994" y="87884"/>
                </a:lnTo>
                <a:lnTo>
                  <a:pt x="132994" y="727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45">
            <a:extLst>
              <a:ext uri="{FF2B5EF4-FFF2-40B4-BE49-F238E27FC236}">
                <a16:creationId xmlns:a16="http://schemas.microsoft.com/office/drawing/2014/main" id="{6558366F-B309-40B4-AAAE-1C32590DA1A2}"/>
              </a:ext>
            </a:extLst>
          </p:cNvPr>
          <p:cNvSpPr/>
          <p:nvPr/>
        </p:nvSpPr>
        <p:spPr>
          <a:xfrm>
            <a:off x="8629607" y="798316"/>
            <a:ext cx="41403" cy="24749"/>
          </a:xfrm>
          <a:custGeom>
            <a:avLst/>
            <a:gdLst/>
            <a:ahLst/>
            <a:cxnLst/>
            <a:rect l="l" t="t" r="r" b="b"/>
            <a:pathLst>
              <a:path w="53339" h="31750">
                <a:moveTo>
                  <a:pt x="0" y="31750"/>
                </a:moveTo>
                <a:lnTo>
                  <a:pt x="53121" y="31750"/>
                </a:lnTo>
                <a:lnTo>
                  <a:pt x="53121" y="0"/>
                </a:lnTo>
                <a:lnTo>
                  <a:pt x="0" y="0"/>
                </a:lnTo>
                <a:lnTo>
                  <a:pt x="0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46">
            <a:extLst>
              <a:ext uri="{FF2B5EF4-FFF2-40B4-BE49-F238E27FC236}">
                <a16:creationId xmlns:a16="http://schemas.microsoft.com/office/drawing/2014/main" id="{2D8EA976-28E3-44FA-86FB-36808362923E}"/>
              </a:ext>
            </a:extLst>
          </p:cNvPr>
          <p:cNvSpPr/>
          <p:nvPr/>
        </p:nvSpPr>
        <p:spPr>
          <a:xfrm>
            <a:off x="8629471" y="788912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2998" y="0"/>
                </a:lnTo>
              </a:path>
            </a:pathLst>
          </a:custGeom>
          <a:ln w="241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47">
            <a:extLst>
              <a:ext uri="{FF2B5EF4-FFF2-40B4-BE49-F238E27FC236}">
                <a16:creationId xmlns:a16="http://schemas.microsoft.com/office/drawing/2014/main" id="{E5A6A7BC-AA89-4EBC-AB69-B62D7FDF1AB1}"/>
              </a:ext>
            </a:extLst>
          </p:cNvPr>
          <p:cNvSpPr/>
          <p:nvPr/>
        </p:nvSpPr>
        <p:spPr>
          <a:xfrm>
            <a:off x="8629376" y="767627"/>
            <a:ext cx="27602" cy="11880"/>
          </a:xfrm>
          <a:custGeom>
            <a:avLst/>
            <a:gdLst/>
            <a:ahLst/>
            <a:cxnLst/>
            <a:rect l="l" t="t" r="r" b="b"/>
            <a:pathLst>
              <a:path w="35560" h="15240">
                <a:moveTo>
                  <a:pt x="0" y="15239"/>
                </a:moveTo>
                <a:lnTo>
                  <a:pt x="35157" y="15239"/>
                </a:lnTo>
                <a:lnTo>
                  <a:pt x="35157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48">
            <a:extLst>
              <a:ext uri="{FF2B5EF4-FFF2-40B4-BE49-F238E27FC236}">
                <a16:creationId xmlns:a16="http://schemas.microsoft.com/office/drawing/2014/main" id="{5B65D3F8-7682-4E84-BAC1-7C1933A25B9B}"/>
              </a:ext>
            </a:extLst>
          </p:cNvPr>
          <p:cNvSpPr/>
          <p:nvPr/>
        </p:nvSpPr>
        <p:spPr>
          <a:xfrm>
            <a:off x="8629271" y="756738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001" y="0"/>
                </a:lnTo>
              </a:path>
            </a:pathLst>
          </a:custGeom>
          <a:ln w="279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49">
            <a:extLst>
              <a:ext uri="{FF2B5EF4-FFF2-40B4-BE49-F238E27FC236}">
                <a16:creationId xmlns:a16="http://schemas.microsoft.com/office/drawing/2014/main" id="{E5C50BE8-333E-4108-9B02-7AC32DE2594E}"/>
              </a:ext>
            </a:extLst>
          </p:cNvPr>
          <p:cNvSpPr/>
          <p:nvPr/>
        </p:nvSpPr>
        <p:spPr>
          <a:xfrm>
            <a:off x="8629166" y="733968"/>
            <a:ext cx="27602" cy="11880"/>
          </a:xfrm>
          <a:custGeom>
            <a:avLst/>
            <a:gdLst/>
            <a:ahLst/>
            <a:cxnLst/>
            <a:rect l="l" t="t" r="r" b="b"/>
            <a:pathLst>
              <a:path w="35560" h="15240">
                <a:moveTo>
                  <a:pt x="0" y="15240"/>
                </a:moveTo>
                <a:lnTo>
                  <a:pt x="35428" y="15240"/>
                </a:lnTo>
                <a:lnTo>
                  <a:pt x="35428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50">
            <a:extLst>
              <a:ext uri="{FF2B5EF4-FFF2-40B4-BE49-F238E27FC236}">
                <a16:creationId xmlns:a16="http://schemas.microsoft.com/office/drawing/2014/main" id="{894C31B6-BDD1-4BB9-82AA-C13E389120BA}"/>
              </a:ext>
            </a:extLst>
          </p:cNvPr>
          <p:cNvSpPr/>
          <p:nvPr/>
        </p:nvSpPr>
        <p:spPr>
          <a:xfrm>
            <a:off x="8629036" y="719118"/>
            <a:ext cx="103507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005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51">
            <a:extLst>
              <a:ext uri="{FF2B5EF4-FFF2-40B4-BE49-F238E27FC236}">
                <a16:creationId xmlns:a16="http://schemas.microsoft.com/office/drawing/2014/main" id="{9BA5424E-93D3-4DF3-B8DF-ED32EF940213}"/>
              </a:ext>
            </a:extLst>
          </p:cNvPr>
          <p:cNvSpPr/>
          <p:nvPr/>
        </p:nvSpPr>
        <p:spPr>
          <a:xfrm>
            <a:off x="8689058" y="798702"/>
            <a:ext cx="43867" cy="24749"/>
          </a:xfrm>
          <a:custGeom>
            <a:avLst/>
            <a:gdLst/>
            <a:ahLst/>
            <a:cxnLst/>
            <a:rect l="l" t="t" r="r" b="b"/>
            <a:pathLst>
              <a:path w="56514" h="31750">
                <a:moveTo>
                  <a:pt x="56309" y="0"/>
                </a:moveTo>
                <a:lnTo>
                  <a:pt x="0" y="0"/>
                </a:lnTo>
                <a:lnTo>
                  <a:pt x="0" y="31254"/>
                </a:lnTo>
                <a:lnTo>
                  <a:pt x="56502" y="31254"/>
                </a:lnTo>
                <a:lnTo>
                  <a:pt x="563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52">
            <a:extLst>
              <a:ext uri="{FF2B5EF4-FFF2-40B4-BE49-F238E27FC236}">
                <a16:creationId xmlns:a16="http://schemas.microsoft.com/office/drawing/2014/main" id="{98D54426-558A-4652-8D1B-FB5C88163E63}"/>
              </a:ext>
            </a:extLst>
          </p:cNvPr>
          <p:cNvSpPr/>
          <p:nvPr/>
        </p:nvSpPr>
        <p:spPr>
          <a:xfrm>
            <a:off x="8672861" y="767380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40">
                <a:moveTo>
                  <a:pt x="23469" y="0"/>
                </a:moveTo>
                <a:lnTo>
                  <a:pt x="0" y="0"/>
                </a:lnTo>
                <a:lnTo>
                  <a:pt x="0" y="15176"/>
                </a:lnTo>
                <a:lnTo>
                  <a:pt x="23469" y="15176"/>
                </a:lnTo>
                <a:lnTo>
                  <a:pt x="23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53">
            <a:extLst>
              <a:ext uri="{FF2B5EF4-FFF2-40B4-BE49-F238E27FC236}">
                <a16:creationId xmlns:a16="http://schemas.microsoft.com/office/drawing/2014/main" id="{0C4FC8CB-95F5-4C67-8659-73284CF5661C}"/>
              </a:ext>
            </a:extLst>
          </p:cNvPr>
          <p:cNvSpPr/>
          <p:nvPr/>
        </p:nvSpPr>
        <p:spPr>
          <a:xfrm>
            <a:off x="8707275" y="767380"/>
            <a:ext cx="25630" cy="11880"/>
          </a:xfrm>
          <a:custGeom>
            <a:avLst/>
            <a:gdLst/>
            <a:ahLst/>
            <a:cxnLst/>
            <a:rect l="l" t="t" r="r" b="b"/>
            <a:pathLst>
              <a:path w="33020" h="15240">
                <a:moveTo>
                  <a:pt x="32591" y="0"/>
                </a:moveTo>
                <a:lnTo>
                  <a:pt x="0" y="0"/>
                </a:lnTo>
                <a:lnTo>
                  <a:pt x="0" y="15176"/>
                </a:lnTo>
                <a:lnTo>
                  <a:pt x="32685" y="15176"/>
                </a:lnTo>
                <a:lnTo>
                  <a:pt x="325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54">
            <a:extLst>
              <a:ext uri="{FF2B5EF4-FFF2-40B4-BE49-F238E27FC236}">
                <a16:creationId xmlns:a16="http://schemas.microsoft.com/office/drawing/2014/main" id="{A4B3CEC7-86D6-4B77-BF2C-7714E5D306E7}"/>
              </a:ext>
            </a:extLst>
          </p:cNvPr>
          <p:cNvSpPr/>
          <p:nvPr/>
        </p:nvSpPr>
        <p:spPr>
          <a:xfrm>
            <a:off x="8672861" y="733968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40">
                <a:moveTo>
                  <a:pt x="0" y="15240"/>
                </a:moveTo>
                <a:lnTo>
                  <a:pt x="23469" y="15240"/>
                </a:lnTo>
                <a:lnTo>
                  <a:pt x="23469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55">
            <a:extLst>
              <a:ext uri="{FF2B5EF4-FFF2-40B4-BE49-F238E27FC236}">
                <a16:creationId xmlns:a16="http://schemas.microsoft.com/office/drawing/2014/main" id="{EBA36ABD-8F6C-49D9-8A5B-BCCB6C61296D}"/>
              </a:ext>
            </a:extLst>
          </p:cNvPr>
          <p:cNvSpPr/>
          <p:nvPr/>
        </p:nvSpPr>
        <p:spPr>
          <a:xfrm>
            <a:off x="8707275" y="733959"/>
            <a:ext cx="25630" cy="11880"/>
          </a:xfrm>
          <a:custGeom>
            <a:avLst/>
            <a:gdLst/>
            <a:ahLst/>
            <a:cxnLst/>
            <a:rect l="l" t="t" r="r" b="b"/>
            <a:pathLst>
              <a:path w="33020" h="15240">
                <a:moveTo>
                  <a:pt x="32326" y="0"/>
                </a:moveTo>
                <a:lnTo>
                  <a:pt x="0" y="0"/>
                </a:lnTo>
                <a:lnTo>
                  <a:pt x="0" y="15176"/>
                </a:lnTo>
                <a:lnTo>
                  <a:pt x="32420" y="15176"/>
                </a:lnTo>
                <a:lnTo>
                  <a:pt x="32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56">
            <a:extLst>
              <a:ext uri="{FF2B5EF4-FFF2-40B4-BE49-F238E27FC236}">
                <a16:creationId xmlns:a16="http://schemas.microsoft.com/office/drawing/2014/main" id="{23E27198-3567-4BA8-B941-7A9A834015ED}"/>
              </a:ext>
            </a:extLst>
          </p:cNvPr>
          <p:cNvSpPr/>
          <p:nvPr/>
        </p:nvSpPr>
        <p:spPr>
          <a:xfrm>
            <a:off x="8628946" y="660130"/>
            <a:ext cx="44360" cy="31679"/>
          </a:xfrm>
          <a:custGeom>
            <a:avLst/>
            <a:gdLst/>
            <a:ahLst/>
            <a:cxnLst/>
            <a:rect l="l" t="t" r="r" b="b"/>
            <a:pathLst>
              <a:path w="57150" h="40640">
                <a:moveTo>
                  <a:pt x="0" y="40640"/>
                </a:moveTo>
                <a:lnTo>
                  <a:pt x="56578" y="40640"/>
                </a:lnTo>
                <a:lnTo>
                  <a:pt x="56578" y="0"/>
                </a:lnTo>
                <a:lnTo>
                  <a:pt x="0" y="0"/>
                </a:lnTo>
                <a:lnTo>
                  <a:pt x="0" y="406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57">
            <a:extLst>
              <a:ext uri="{FF2B5EF4-FFF2-40B4-BE49-F238E27FC236}">
                <a16:creationId xmlns:a16="http://schemas.microsoft.com/office/drawing/2014/main" id="{C7E59BFA-E9F0-4F49-9E6C-E8356CD451AD}"/>
              </a:ext>
            </a:extLst>
          </p:cNvPr>
          <p:cNvSpPr/>
          <p:nvPr/>
        </p:nvSpPr>
        <p:spPr>
          <a:xfrm>
            <a:off x="8571258" y="646271"/>
            <a:ext cx="102028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0" y="0"/>
                </a:moveTo>
                <a:lnTo>
                  <a:pt x="130898" y="0"/>
                </a:lnTo>
              </a:path>
            </a:pathLst>
          </a:custGeom>
          <a:ln w="355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58">
            <a:extLst>
              <a:ext uri="{FF2B5EF4-FFF2-40B4-BE49-F238E27FC236}">
                <a16:creationId xmlns:a16="http://schemas.microsoft.com/office/drawing/2014/main" id="{4F568472-FBC2-4F25-BCA7-9E837BA2C000}"/>
              </a:ext>
            </a:extLst>
          </p:cNvPr>
          <p:cNvSpPr/>
          <p:nvPr/>
        </p:nvSpPr>
        <p:spPr>
          <a:xfrm>
            <a:off x="8571258" y="620531"/>
            <a:ext cx="26123" cy="11880"/>
          </a:xfrm>
          <a:custGeom>
            <a:avLst/>
            <a:gdLst/>
            <a:ahLst/>
            <a:cxnLst/>
            <a:rect l="l" t="t" r="r" b="b"/>
            <a:pathLst>
              <a:path w="33654" h="15239">
                <a:moveTo>
                  <a:pt x="0" y="15240"/>
                </a:moveTo>
                <a:lnTo>
                  <a:pt x="33286" y="15240"/>
                </a:lnTo>
                <a:lnTo>
                  <a:pt x="33286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59">
            <a:extLst>
              <a:ext uri="{FF2B5EF4-FFF2-40B4-BE49-F238E27FC236}">
                <a16:creationId xmlns:a16="http://schemas.microsoft.com/office/drawing/2014/main" id="{098B7169-A757-47A9-A365-4EF17D1C6843}"/>
              </a:ext>
            </a:extLst>
          </p:cNvPr>
          <p:cNvSpPr/>
          <p:nvPr/>
        </p:nvSpPr>
        <p:spPr>
          <a:xfrm>
            <a:off x="8571258" y="610137"/>
            <a:ext cx="102028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0" y="0"/>
                </a:moveTo>
                <a:lnTo>
                  <a:pt x="130898" y="0"/>
                </a:lnTo>
              </a:path>
            </a:pathLst>
          </a:custGeom>
          <a:ln w="2666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60">
            <a:extLst>
              <a:ext uri="{FF2B5EF4-FFF2-40B4-BE49-F238E27FC236}">
                <a16:creationId xmlns:a16="http://schemas.microsoft.com/office/drawing/2014/main" id="{5E0BDE60-D0A1-4B01-AAAB-2526DB431CA1}"/>
              </a:ext>
            </a:extLst>
          </p:cNvPr>
          <p:cNvSpPr/>
          <p:nvPr/>
        </p:nvSpPr>
        <p:spPr>
          <a:xfrm>
            <a:off x="8571258" y="588852"/>
            <a:ext cx="25630" cy="10890"/>
          </a:xfrm>
          <a:custGeom>
            <a:avLst/>
            <a:gdLst/>
            <a:ahLst/>
            <a:cxnLst/>
            <a:rect l="l" t="t" r="r" b="b"/>
            <a:pathLst>
              <a:path w="33020" h="13970">
                <a:moveTo>
                  <a:pt x="0" y="13970"/>
                </a:moveTo>
                <a:lnTo>
                  <a:pt x="32410" y="13970"/>
                </a:lnTo>
                <a:lnTo>
                  <a:pt x="32410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61">
            <a:extLst>
              <a:ext uri="{FF2B5EF4-FFF2-40B4-BE49-F238E27FC236}">
                <a16:creationId xmlns:a16="http://schemas.microsoft.com/office/drawing/2014/main" id="{656444A9-3854-405B-8293-27ED9DA1D28D}"/>
              </a:ext>
            </a:extLst>
          </p:cNvPr>
          <p:cNvSpPr/>
          <p:nvPr/>
        </p:nvSpPr>
        <p:spPr>
          <a:xfrm>
            <a:off x="8571258" y="576477"/>
            <a:ext cx="102028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0" y="0"/>
                </a:moveTo>
                <a:lnTo>
                  <a:pt x="130898" y="0"/>
                </a:lnTo>
              </a:path>
            </a:pathLst>
          </a:custGeom>
          <a:ln w="317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62">
            <a:extLst>
              <a:ext uri="{FF2B5EF4-FFF2-40B4-BE49-F238E27FC236}">
                <a16:creationId xmlns:a16="http://schemas.microsoft.com/office/drawing/2014/main" id="{172F9D41-9985-47FC-AC50-5353955A0866}"/>
              </a:ext>
            </a:extLst>
          </p:cNvPr>
          <p:cNvSpPr/>
          <p:nvPr/>
        </p:nvSpPr>
        <p:spPr>
          <a:xfrm>
            <a:off x="8613292" y="620759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39">
                <a:moveTo>
                  <a:pt x="23469" y="0"/>
                </a:moveTo>
                <a:lnTo>
                  <a:pt x="0" y="0"/>
                </a:lnTo>
                <a:lnTo>
                  <a:pt x="0" y="15176"/>
                </a:lnTo>
                <a:lnTo>
                  <a:pt x="23469" y="15176"/>
                </a:lnTo>
                <a:lnTo>
                  <a:pt x="23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63">
            <a:extLst>
              <a:ext uri="{FF2B5EF4-FFF2-40B4-BE49-F238E27FC236}">
                <a16:creationId xmlns:a16="http://schemas.microsoft.com/office/drawing/2014/main" id="{8A90E202-E3D1-4B17-9603-63EA6C656BF7}"/>
              </a:ext>
            </a:extLst>
          </p:cNvPr>
          <p:cNvSpPr/>
          <p:nvPr/>
        </p:nvSpPr>
        <p:spPr>
          <a:xfrm>
            <a:off x="8647706" y="620759"/>
            <a:ext cx="25630" cy="11880"/>
          </a:xfrm>
          <a:custGeom>
            <a:avLst/>
            <a:gdLst/>
            <a:ahLst/>
            <a:cxnLst/>
            <a:rect l="l" t="t" r="r" b="b"/>
            <a:pathLst>
              <a:path w="33020" h="15239">
                <a:moveTo>
                  <a:pt x="32410" y="0"/>
                </a:moveTo>
                <a:lnTo>
                  <a:pt x="0" y="0"/>
                </a:lnTo>
                <a:lnTo>
                  <a:pt x="0" y="15176"/>
                </a:lnTo>
                <a:lnTo>
                  <a:pt x="32410" y="15176"/>
                </a:lnTo>
                <a:lnTo>
                  <a:pt x="324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64">
            <a:extLst>
              <a:ext uri="{FF2B5EF4-FFF2-40B4-BE49-F238E27FC236}">
                <a16:creationId xmlns:a16="http://schemas.microsoft.com/office/drawing/2014/main" id="{696DEDF9-F624-4159-A1FC-2D42D221944E}"/>
              </a:ext>
            </a:extLst>
          </p:cNvPr>
          <p:cNvSpPr/>
          <p:nvPr/>
        </p:nvSpPr>
        <p:spPr>
          <a:xfrm>
            <a:off x="8612612" y="588377"/>
            <a:ext cx="18237" cy="11880"/>
          </a:xfrm>
          <a:custGeom>
            <a:avLst/>
            <a:gdLst/>
            <a:ahLst/>
            <a:cxnLst/>
            <a:rect l="l" t="t" r="r" b="b"/>
            <a:pathLst>
              <a:path w="23495" h="15239">
                <a:moveTo>
                  <a:pt x="23469" y="0"/>
                </a:moveTo>
                <a:lnTo>
                  <a:pt x="0" y="0"/>
                </a:lnTo>
                <a:lnTo>
                  <a:pt x="0" y="15176"/>
                </a:lnTo>
                <a:lnTo>
                  <a:pt x="23469" y="15176"/>
                </a:lnTo>
                <a:lnTo>
                  <a:pt x="234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65">
            <a:extLst>
              <a:ext uri="{FF2B5EF4-FFF2-40B4-BE49-F238E27FC236}">
                <a16:creationId xmlns:a16="http://schemas.microsoft.com/office/drawing/2014/main" id="{9E1DA10C-7E11-4C46-8610-53D6A887A24B}"/>
              </a:ext>
            </a:extLst>
          </p:cNvPr>
          <p:cNvSpPr/>
          <p:nvPr/>
        </p:nvSpPr>
        <p:spPr>
          <a:xfrm>
            <a:off x="8647025" y="588377"/>
            <a:ext cx="26123" cy="11880"/>
          </a:xfrm>
          <a:custGeom>
            <a:avLst/>
            <a:gdLst/>
            <a:ahLst/>
            <a:cxnLst/>
            <a:rect l="l" t="t" r="r" b="b"/>
            <a:pathLst>
              <a:path w="33654" h="15239">
                <a:moveTo>
                  <a:pt x="33286" y="0"/>
                </a:moveTo>
                <a:lnTo>
                  <a:pt x="0" y="0"/>
                </a:lnTo>
                <a:lnTo>
                  <a:pt x="0" y="15176"/>
                </a:lnTo>
                <a:lnTo>
                  <a:pt x="33286" y="15176"/>
                </a:lnTo>
                <a:lnTo>
                  <a:pt x="332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AD6FEDA-A258-4267-B7B7-9B15DF6F68B1}"/>
              </a:ext>
            </a:extLst>
          </p:cNvPr>
          <p:cNvSpPr/>
          <p:nvPr/>
        </p:nvSpPr>
        <p:spPr>
          <a:xfrm>
            <a:off x="548907" y="4724400"/>
            <a:ext cx="6964701" cy="1550415"/>
          </a:xfrm>
          <a:prstGeom prst="rect">
            <a:avLst/>
          </a:prstGeom>
          <a:solidFill>
            <a:srgbClr val="004890"/>
          </a:solidFill>
          <a:ln>
            <a:solidFill>
              <a:srgbClr val="0048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59% </a:t>
            </a:r>
            <a:r>
              <a:rPr lang="en-GB" sz="2400" dirty="0">
                <a:latin typeface="Century Gothic" panose="020B0502020202020204" pitchFamily="34" charset="0"/>
              </a:rPr>
              <a:t>of all office development activity in major South African nodes in 2018 was located </a:t>
            </a:r>
            <a:r>
              <a:rPr lang="en-GB" sz="2400" b="1" dirty="0">
                <a:solidFill>
                  <a:srgbClr val="9D8A56"/>
                </a:solidFill>
                <a:latin typeface="Century Gothic" panose="020B0502020202020204" pitchFamily="34" charset="0"/>
              </a:rPr>
              <a:t>around Gautrain stations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126444F-A0E4-4F22-ABA2-B8F6E2F3E3D6}"/>
              </a:ext>
            </a:extLst>
          </p:cNvPr>
          <p:cNvSpPr txBox="1"/>
          <p:nvPr/>
        </p:nvSpPr>
        <p:spPr>
          <a:xfrm>
            <a:off x="4040881" y="6669931"/>
            <a:ext cx="51031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00" i="1" dirty="0">
                <a:solidFill>
                  <a:schemeClr val="bg1"/>
                </a:solidFill>
                <a:latin typeface="Century Gothic" panose="020B0502020202020204" pitchFamily="34" charset="0"/>
              </a:rPr>
              <a:t>Sources: SAPOA (South African Property Owners Association)</a:t>
            </a:r>
          </a:p>
        </p:txBody>
      </p:sp>
    </p:spTree>
    <p:extLst>
      <p:ext uri="{BB962C8B-B14F-4D97-AF65-F5344CB8AC3E}">
        <p14:creationId xmlns:p14="http://schemas.microsoft.com/office/powerpoint/2010/main" val="3592651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DA7F893AAD984098EEE88FC62685FA" ma:contentTypeVersion="1" ma:contentTypeDescription="Create a new document." ma:contentTypeScope="" ma:versionID="3e1cf1fe0e648436912d3b1bf1728b5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dcce58c87e9fcebab8021569449a8d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33E4CF-54AA-4465-A52B-6991784311DB}"/>
</file>

<file path=customXml/itemProps2.xml><?xml version="1.0" encoding="utf-8"?>
<ds:datastoreItem xmlns:ds="http://schemas.openxmlformats.org/officeDocument/2006/customXml" ds:itemID="{B4D376AA-BB05-48C2-9337-EA3609B14AFD}"/>
</file>

<file path=customXml/itemProps3.xml><?xml version="1.0" encoding="utf-8"?>
<ds:datastoreItem xmlns:ds="http://schemas.openxmlformats.org/officeDocument/2006/customXml" ds:itemID="{402CAAC3-4BAA-4B3F-8806-9CC34CDE6549}"/>
</file>

<file path=docProps/app.xml><?xml version="1.0" encoding="utf-8"?>
<Properties xmlns="http://schemas.openxmlformats.org/officeDocument/2006/extended-properties" xmlns:vt="http://schemas.openxmlformats.org/officeDocument/2006/docPropsVTypes">
  <TotalTime>2207</TotalTime>
  <Words>1870</Words>
  <Application>Microsoft Office PowerPoint</Application>
  <PresentationFormat>On-screen Show (4:3)</PresentationFormat>
  <Paragraphs>298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Antenna</vt:lpstr>
      <vt:lpstr>Antenna Light</vt:lpstr>
      <vt:lpstr>Arial</vt:lpstr>
      <vt:lpstr>Calibri</vt:lpstr>
      <vt:lpstr>Century Gothic</vt:lpstr>
      <vt:lpstr>Palatino Linotype</vt:lpstr>
      <vt:lpstr>Times New Roman</vt:lpstr>
      <vt:lpstr>Office Theme</vt:lpstr>
      <vt:lpstr>The economic and social impact of gautrain</vt:lpstr>
      <vt:lpstr>Delivering Change</vt:lpstr>
      <vt:lpstr>The Need for Change in Gauteng</vt:lpstr>
      <vt:lpstr>How Gautrain is Delivering Change Five Pillars of Impact</vt:lpstr>
      <vt:lpstr>Impacts Achieved to date  2010 - 2018</vt:lpstr>
      <vt:lpstr>Delivering Jobs and Social Investment </vt:lpstr>
      <vt:lpstr>Influencing Transport Choices</vt:lpstr>
      <vt:lpstr>Reinforcing Development Nodes</vt:lpstr>
      <vt:lpstr>PowerPoint Presentation</vt:lpstr>
      <vt:lpstr>Integrating the Region and its Communities</vt:lpstr>
      <vt:lpstr>Integrating the Region and its Communities</vt:lpstr>
      <vt:lpstr>Changing Perceptions and Attracting Investment</vt:lpstr>
      <vt:lpstr>Summary of Key Impacts Achieved to Date</vt:lpstr>
      <vt:lpstr>Key Performance Metrics  Contribution to Annual GDP Growth</vt:lpstr>
      <vt:lpstr>Key Performance Metrics Return on Capital Investment (ROI)</vt:lpstr>
      <vt:lpstr>UPLIFTING THE TOWNSHIPS</vt:lpstr>
      <vt:lpstr>Creating Construction and Operational Jobs for Township Residents </vt:lpstr>
      <vt:lpstr>Creating Jobs in Development Nodes near Townships</vt:lpstr>
      <vt:lpstr>Shaping Gauteng’s future</vt:lpstr>
      <vt:lpstr>Gauteng’s Sustainable Future</vt:lpstr>
      <vt:lpstr>Inclusive Employment for All – Future Jobs </vt:lpstr>
      <vt:lpstr>An Even More Integrated City Region </vt:lpstr>
      <vt:lpstr>Key Performance Metrics – Future Gautrain</vt:lpstr>
      <vt:lpstr>In Summary: the Report Demonstrates</vt:lpstr>
      <vt:lpstr>The economic and social impact of gautrain</vt:lpstr>
    </vt:vector>
  </TitlesOfParts>
  <Company>IWW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Designer IWW</dc:creator>
  <cp:lastModifiedBy>Reddy, Jarendra</cp:lastModifiedBy>
  <cp:revision>79</cp:revision>
  <dcterms:created xsi:type="dcterms:W3CDTF">2015-05-22T07:13:27Z</dcterms:created>
  <dcterms:modified xsi:type="dcterms:W3CDTF">2019-07-17T09:26:24Z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0x01010068DA7F893AAD984098EEE88FC62685FA</vt:lpwstr>
  </property>
  <property fmtid="{D5CDD505-2E9C-101B-9397-08002B2CF9AE}" pid="3" name="TaxCatchAll">
    <vt:lpwstr>2;#English|d2e41eeb-58cb-4edb-8895-6952b3b73d08</vt:lpwstr>
  </property>
  <property fmtid="{D5CDD505-2E9C-101B-9397-08002B2CF9AE}" pid="4" name="Language1">
    <vt:lpwstr>2;#English|d2e41eeb-58cb-4edb-8895-6952b3b73d08</vt:lpwstr>
  </property>
  <property fmtid="{D5CDD505-2E9C-101B-9397-08002B2CF9AE}" pid="5" name="h00f42b1727c4fb5a7d8cd081875f974">
    <vt:lpwstr>English|d2e41eeb-58cb-4edb-8895-6952b3b73d08</vt:lpwstr>
  </property>
</Properties>
</file>